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57"/>
  </p:notesMasterIdLst>
  <p:sldIdLst>
    <p:sldId id="794" r:id="rId2"/>
    <p:sldId id="814" r:id="rId3"/>
    <p:sldId id="795" r:id="rId4"/>
    <p:sldId id="796" r:id="rId5"/>
    <p:sldId id="797" r:id="rId6"/>
    <p:sldId id="801" r:id="rId7"/>
    <p:sldId id="802" r:id="rId8"/>
    <p:sldId id="803" r:id="rId9"/>
    <p:sldId id="804" r:id="rId10"/>
    <p:sldId id="805" r:id="rId11"/>
    <p:sldId id="806" r:id="rId12"/>
    <p:sldId id="807" r:id="rId13"/>
    <p:sldId id="808" r:id="rId14"/>
    <p:sldId id="809" r:id="rId15"/>
    <p:sldId id="810" r:id="rId16"/>
    <p:sldId id="811" r:id="rId17"/>
    <p:sldId id="813" r:id="rId18"/>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74" r:id="rId137"/>
    <p:sldId id="375" r:id="rId138"/>
    <p:sldId id="376" r:id="rId139"/>
    <p:sldId id="377" r:id="rId140"/>
    <p:sldId id="378" r:id="rId141"/>
    <p:sldId id="379" r:id="rId142"/>
    <p:sldId id="380" r:id="rId143"/>
    <p:sldId id="381" r:id="rId144"/>
    <p:sldId id="382" r:id="rId145"/>
    <p:sldId id="383" r:id="rId146"/>
    <p:sldId id="384" r:id="rId147"/>
    <p:sldId id="385" r:id="rId148"/>
    <p:sldId id="386" r:id="rId149"/>
    <p:sldId id="387" r:id="rId150"/>
    <p:sldId id="388" r:id="rId151"/>
    <p:sldId id="389" r:id="rId152"/>
    <p:sldId id="390" r:id="rId153"/>
    <p:sldId id="391" r:id="rId154"/>
    <p:sldId id="392" r:id="rId155"/>
    <p:sldId id="393" r:id="rId156"/>
    <p:sldId id="394" r:id="rId157"/>
    <p:sldId id="395" r:id="rId158"/>
    <p:sldId id="396" r:id="rId159"/>
    <p:sldId id="397" r:id="rId160"/>
    <p:sldId id="398" r:id="rId161"/>
    <p:sldId id="399" r:id="rId162"/>
    <p:sldId id="400" r:id="rId163"/>
    <p:sldId id="401" r:id="rId164"/>
    <p:sldId id="402" r:id="rId165"/>
    <p:sldId id="403" r:id="rId166"/>
    <p:sldId id="404" r:id="rId167"/>
    <p:sldId id="405" r:id="rId168"/>
    <p:sldId id="406" r:id="rId169"/>
    <p:sldId id="407" r:id="rId170"/>
    <p:sldId id="408" r:id="rId171"/>
    <p:sldId id="409" r:id="rId172"/>
    <p:sldId id="410" r:id="rId173"/>
    <p:sldId id="411" r:id="rId174"/>
    <p:sldId id="412" r:id="rId175"/>
    <p:sldId id="413" r:id="rId176"/>
    <p:sldId id="414" r:id="rId177"/>
    <p:sldId id="415" r:id="rId178"/>
    <p:sldId id="416" r:id="rId179"/>
    <p:sldId id="417" r:id="rId180"/>
    <p:sldId id="418" r:id="rId181"/>
    <p:sldId id="419" r:id="rId182"/>
    <p:sldId id="420" r:id="rId183"/>
    <p:sldId id="421" r:id="rId184"/>
    <p:sldId id="422" r:id="rId185"/>
    <p:sldId id="423" r:id="rId186"/>
    <p:sldId id="424" r:id="rId187"/>
    <p:sldId id="425" r:id="rId188"/>
    <p:sldId id="426" r:id="rId189"/>
    <p:sldId id="427" r:id="rId190"/>
    <p:sldId id="428" r:id="rId191"/>
    <p:sldId id="429" r:id="rId192"/>
    <p:sldId id="430" r:id="rId193"/>
    <p:sldId id="431" r:id="rId194"/>
    <p:sldId id="432" r:id="rId195"/>
    <p:sldId id="433" r:id="rId196"/>
    <p:sldId id="434" r:id="rId197"/>
    <p:sldId id="435" r:id="rId198"/>
    <p:sldId id="436" r:id="rId199"/>
    <p:sldId id="437" r:id="rId200"/>
    <p:sldId id="438" r:id="rId201"/>
    <p:sldId id="439" r:id="rId202"/>
    <p:sldId id="440" r:id="rId203"/>
    <p:sldId id="441" r:id="rId204"/>
    <p:sldId id="442" r:id="rId205"/>
    <p:sldId id="443" r:id="rId206"/>
    <p:sldId id="444" r:id="rId207"/>
    <p:sldId id="445" r:id="rId208"/>
    <p:sldId id="446" r:id="rId209"/>
    <p:sldId id="447" r:id="rId210"/>
    <p:sldId id="448" r:id="rId211"/>
    <p:sldId id="449" r:id="rId212"/>
    <p:sldId id="450" r:id="rId213"/>
    <p:sldId id="451" r:id="rId214"/>
    <p:sldId id="452" r:id="rId215"/>
    <p:sldId id="453" r:id="rId216"/>
    <p:sldId id="454" r:id="rId217"/>
    <p:sldId id="455" r:id="rId218"/>
    <p:sldId id="456" r:id="rId219"/>
    <p:sldId id="457" r:id="rId220"/>
    <p:sldId id="458" r:id="rId221"/>
    <p:sldId id="459" r:id="rId222"/>
    <p:sldId id="460" r:id="rId223"/>
    <p:sldId id="461" r:id="rId224"/>
    <p:sldId id="462" r:id="rId225"/>
    <p:sldId id="463" r:id="rId226"/>
    <p:sldId id="464" r:id="rId227"/>
    <p:sldId id="465" r:id="rId228"/>
    <p:sldId id="466" r:id="rId229"/>
    <p:sldId id="467" r:id="rId230"/>
    <p:sldId id="468" r:id="rId231"/>
    <p:sldId id="469"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7" r:id="rId250"/>
    <p:sldId id="488" r:id="rId251"/>
    <p:sldId id="489" r:id="rId252"/>
    <p:sldId id="490" r:id="rId253"/>
    <p:sldId id="491"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559" r:id="rId322"/>
    <p:sldId id="560" r:id="rId323"/>
    <p:sldId id="561" r:id="rId324"/>
    <p:sldId id="562" r:id="rId325"/>
    <p:sldId id="563" r:id="rId326"/>
    <p:sldId id="564" r:id="rId327"/>
    <p:sldId id="565" r:id="rId328"/>
    <p:sldId id="566" r:id="rId329"/>
    <p:sldId id="567"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598" r:id="rId361"/>
    <p:sldId id="599" r:id="rId362"/>
    <p:sldId id="600" r:id="rId363"/>
    <p:sldId id="601" r:id="rId364"/>
    <p:sldId id="602" r:id="rId365"/>
    <p:sldId id="603" r:id="rId366"/>
    <p:sldId id="604" r:id="rId367"/>
    <p:sldId id="605" r:id="rId368"/>
    <p:sldId id="606" r:id="rId369"/>
    <p:sldId id="607" r:id="rId370"/>
    <p:sldId id="608" r:id="rId371"/>
    <p:sldId id="609" r:id="rId372"/>
    <p:sldId id="610" r:id="rId373"/>
    <p:sldId id="611" r:id="rId374"/>
    <p:sldId id="612" r:id="rId375"/>
    <p:sldId id="613" r:id="rId376"/>
    <p:sldId id="614" r:id="rId377"/>
    <p:sldId id="615"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 id="641" r:id="rId404"/>
    <p:sldId id="642" r:id="rId405"/>
    <p:sldId id="643" r:id="rId406"/>
    <p:sldId id="644" r:id="rId407"/>
    <p:sldId id="645" r:id="rId408"/>
    <p:sldId id="646" r:id="rId409"/>
    <p:sldId id="647" r:id="rId410"/>
    <p:sldId id="648" r:id="rId411"/>
    <p:sldId id="649" r:id="rId412"/>
    <p:sldId id="650" r:id="rId413"/>
    <p:sldId id="651" r:id="rId414"/>
    <p:sldId id="652" r:id="rId415"/>
    <p:sldId id="653" r:id="rId416"/>
    <p:sldId id="654" r:id="rId417"/>
    <p:sldId id="655" r:id="rId418"/>
    <p:sldId id="656" r:id="rId419"/>
    <p:sldId id="657" r:id="rId420"/>
    <p:sldId id="658" r:id="rId421"/>
    <p:sldId id="659" r:id="rId422"/>
    <p:sldId id="660" r:id="rId423"/>
    <p:sldId id="661" r:id="rId424"/>
    <p:sldId id="662" r:id="rId425"/>
    <p:sldId id="663" r:id="rId426"/>
    <p:sldId id="664" r:id="rId427"/>
    <p:sldId id="665" r:id="rId428"/>
    <p:sldId id="666" r:id="rId429"/>
    <p:sldId id="667" r:id="rId430"/>
    <p:sldId id="668" r:id="rId431"/>
    <p:sldId id="669" r:id="rId432"/>
    <p:sldId id="670" r:id="rId433"/>
    <p:sldId id="671" r:id="rId434"/>
    <p:sldId id="672" r:id="rId435"/>
    <p:sldId id="673" r:id="rId436"/>
    <p:sldId id="674" r:id="rId437"/>
    <p:sldId id="675" r:id="rId438"/>
    <p:sldId id="676" r:id="rId439"/>
    <p:sldId id="677" r:id="rId440"/>
    <p:sldId id="678" r:id="rId441"/>
    <p:sldId id="679" r:id="rId442"/>
    <p:sldId id="680" r:id="rId443"/>
    <p:sldId id="681" r:id="rId444"/>
    <p:sldId id="682" r:id="rId445"/>
    <p:sldId id="683" r:id="rId446"/>
    <p:sldId id="684" r:id="rId447"/>
    <p:sldId id="685" r:id="rId448"/>
    <p:sldId id="686" r:id="rId449"/>
    <p:sldId id="687" r:id="rId450"/>
    <p:sldId id="688" r:id="rId451"/>
    <p:sldId id="689" r:id="rId452"/>
    <p:sldId id="690" r:id="rId453"/>
    <p:sldId id="691" r:id="rId454"/>
    <p:sldId id="692" r:id="rId455"/>
    <p:sldId id="693" r:id="rId456"/>
    <p:sldId id="694" r:id="rId457"/>
    <p:sldId id="695" r:id="rId458"/>
    <p:sldId id="696" r:id="rId459"/>
    <p:sldId id="697" r:id="rId460"/>
    <p:sldId id="698" r:id="rId461"/>
    <p:sldId id="699" r:id="rId462"/>
    <p:sldId id="700" r:id="rId463"/>
    <p:sldId id="701" r:id="rId464"/>
    <p:sldId id="702" r:id="rId465"/>
    <p:sldId id="703" r:id="rId466"/>
    <p:sldId id="704" r:id="rId467"/>
    <p:sldId id="705" r:id="rId468"/>
    <p:sldId id="706" r:id="rId469"/>
    <p:sldId id="707" r:id="rId470"/>
    <p:sldId id="708" r:id="rId471"/>
    <p:sldId id="709" r:id="rId472"/>
    <p:sldId id="710" r:id="rId473"/>
    <p:sldId id="711" r:id="rId474"/>
    <p:sldId id="712" r:id="rId475"/>
    <p:sldId id="713" r:id="rId476"/>
    <p:sldId id="714" r:id="rId477"/>
    <p:sldId id="715" r:id="rId478"/>
    <p:sldId id="716" r:id="rId479"/>
    <p:sldId id="717" r:id="rId480"/>
    <p:sldId id="718" r:id="rId481"/>
    <p:sldId id="719" r:id="rId482"/>
    <p:sldId id="720" r:id="rId483"/>
    <p:sldId id="721" r:id="rId484"/>
    <p:sldId id="722" r:id="rId485"/>
    <p:sldId id="723" r:id="rId486"/>
    <p:sldId id="724" r:id="rId487"/>
    <p:sldId id="725" r:id="rId488"/>
    <p:sldId id="726" r:id="rId489"/>
    <p:sldId id="727" r:id="rId490"/>
    <p:sldId id="728" r:id="rId491"/>
    <p:sldId id="729" r:id="rId492"/>
    <p:sldId id="730" r:id="rId493"/>
    <p:sldId id="731" r:id="rId494"/>
    <p:sldId id="732" r:id="rId495"/>
    <p:sldId id="733" r:id="rId496"/>
    <p:sldId id="734" r:id="rId497"/>
    <p:sldId id="735" r:id="rId498"/>
    <p:sldId id="736" r:id="rId499"/>
    <p:sldId id="737" r:id="rId500"/>
    <p:sldId id="738" r:id="rId501"/>
    <p:sldId id="739" r:id="rId502"/>
    <p:sldId id="740" r:id="rId503"/>
    <p:sldId id="741" r:id="rId504"/>
    <p:sldId id="742" r:id="rId505"/>
    <p:sldId id="743" r:id="rId506"/>
    <p:sldId id="744" r:id="rId507"/>
    <p:sldId id="745" r:id="rId508"/>
    <p:sldId id="746" r:id="rId509"/>
    <p:sldId id="747" r:id="rId510"/>
    <p:sldId id="748" r:id="rId511"/>
    <p:sldId id="749" r:id="rId512"/>
    <p:sldId id="750" r:id="rId513"/>
    <p:sldId id="751" r:id="rId514"/>
    <p:sldId id="752" r:id="rId515"/>
    <p:sldId id="753" r:id="rId516"/>
    <p:sldId id="754" r:id="rId517"/>
    <p:sldId id="755" r:id="rId518"/>
    <p:sldId id="756" r:id="rId519"/>
    <p:sldId id="757" r:id="rId520"/>
    <p:sldId id="758" r:id="rId521"/>
    <p:sldId id="759" r:id="rId522"/>
    <p:sldId id="760" r:id="rId523"/>
    <p:sldId id="761" r:id="rId524"/>
    <p:sldId id="762" r:id="rId525"/>
    <p:sldId id="763" r:id="rId526"/>
    <p:sldId id="764" r:id="rId527"/>
    <p:sldId id="765" r:id="rId528"/>
    <p:sldId id="766" r:id="rId529"/>
    <p:sldId id="767" r:id="rId530"/>
    <p:sldId id="768" r:id="rId531"/>
    <p:sldId id="769" r:id="rId532"/>
    <p:sldId id="770" r:id="rId533"/>
    <p:sldId id="771" r:id="rId534"/>
    <p:sldId id="772" r:id="rId535"/>
    <p:sldId id="773" r:id="rId536"/>
    <p:sldId id="774" r:id="rId537"/>
    <p:sldId id="775" r:id="rId538"/>
    <p:sldId id="776" r:id="rId539"/>
    <p:sldId id="777" r:id="rId540"/>
    <p:sldId id="778" r:id="rId541"/>
    <p:sldId id="779" r:id="rId542"/>
    <p:sldId id="780" r:id="rId543"/>
    <p:sldId id="781" r:id="rId544"/>
    <p:sldId id="782" r:id="rId545"/>
    <p:sldId id="783" r:id="rId546"/>
    <p:sldId id="784" r:id="rId547"/>
    <p:sldId id="785" r:id="rId548"/>
    <p:sldId id="786" r:id="rId549"/>
    <p:sldId id="787" r:id="rId550"/>
    <p:sldId id="788" r:id="rId551"/>
    <p:sldId id="789" r:id="rId552"/>
    <p:sldId id="790" r:id="rId553"/>
    <p:sldId id="791" r:id="rId554"/>
    <p:sldId id="792" r:id="rId555"/>
    <p:sldId id="793" r:id="rId556"/>
  </p:sldIdLst>
  <p:sldSz cx="9144000" cy="6858000" type="screen4x3"/>
  <p:notesSz cx="6991350" cy="9282113"/>
  <p:embeddedFontLst>
    <p:embeddedFont>
      <p:font typeface="Verdana" panose="020B0604030504040204" pitchFamily="34" charset="0"/>
      <p:regular r:id="rId558"/>
      <p:bold r:id="rId559"/>
      <p:italic r:id="rId560"/>
      <p:boldItalic r:id="rId561"/>
    </p:embeddedFont>
    <p:embeddedFont>
      <p:font typeface="Calibri" panose="020F0502020204030204" pitchFamily="34" charset="0"/>
      <p:regular r:id="rId562"/>
      <p:bold r:id="rId563"/>
      <p:italic r:id="rId564"/>
      <p:boldItalic r:id="rId565"/>
    </p:embeddedFont>
    <p:embeddedFont>
      <p:font typeface="ＭＳ Ｐゴシック" panose="020B0600070205080204" pitchFamily="34" charset="-128"/>
      <p:regular r:id="rId566"/>
    </p:embeddedFont>
    <p:embeddedFont>
      <p:font typeface="Shadows Into Light" panose="020B0604020202020204" charset="0"/>
      <p:regular r:id="rId5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0">
          <p15:clr>
            <a:srgbClr val="000000"/>
          </p15:clr>
        </p15:guide>
        <p15:guide id="2" orient="horz" pos="480">
          <p15:clr>
            <a:srgbClr val="000000"/>
          </p15:clr>
        </p15:guide>
        <p15:guide id="3" pos="2880">
          <p15:clr>
            <a:srgbClr val="000000"/>
          </p15:clr>
        </p15:guide>
        <p15:guide id="4" pos="768">
          <p15:clr>
            <a:srgbClr val="000000"/>
          </p15:clr>
        </p15:guide>
        <p15:guide id="5" pos="384">
          <p15:clr>
            <a:srgbClr val="000000"/>
          </p15:clr>
        </p15:guide>
        <p15:guide id="6" pos="480">
          <p15:clr>
            <a:srgbClr val="000000"/>
          </p15:clr>
        </p15:guide>
      </p15:sldGuideLst>
    </p:ext>
    <p:ext uri="{2D200454-40CA-4A62-9FC3-DE9A4176ACB9}">
      <p15:notesGuideLst xmlns:p15="http://schemas.microsoft.com/office/powerpoint/2012/main">
        <p15:guide id="1" orient="horz" pos="3355">
          <p15:clr>
            <a:srgbClr val="000000"/>
          </p15:clr>
        </p15:guide>
        <p15:guide id="2" pos="2202">
          <p15:clr>
            <a:srgbClr val="000000"/>
          </p15:clr>
        </p15:guide>
        <p15:guide id="3" pos="378">
          <p15:clr>
            <a:srgbClr val="000000"/>
          </p15:clr>
        </p15:guide>
        <p15:guide id="4" pos="426">
          <p15:clr>
            <a:srgbClr val="000000"/>
          </p15:clr>
        </p15:guide>
        <p15:guide id="5" pos="522">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095474-483F-4493-A76D-1D2E1571B2CC}">
  <a:tblStyle styleId="{A0095474-483F-4493-A76D-1D2E1571B2C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98" autoAdjust="0"/>
  </p:normalViewPr>
  <p:slideViewPr>
    <p:cSldViewPr snapToGrid="0">
      <p:cViewPr varScale="1">
        <p:scale>
          <a:sx n="96" d="100"/>
          <a:sy n="96" d="100"/>
        </p:scale>
        <p:origin x="1963" y="77"/>
      </p:cViewPr>
      <p:guideLst>
        <p:guide orient="horz" pos="960"/>
        <p:guide orient="horz" pos="480"/>
        <p:guide pos="2880"/>
        <p:guide pos="768"/>
        <p:guide pos="384"/>
        <p:guide pos="4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355"/>
        <p:guide pos="2202"/>
        <p:guide pos="378"/>
        <p:guide pos="426"/>
        <p:guide pos="5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font" Target="fonts/font7.fntdata"/><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font" Target="fonts/font9.fntdata"/><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presProps" Target="pres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font" Target="fonts/font2.fntdata"/><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theme" Target="theme/theme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font" Target="fonts/font4.fntdata"/><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font" Target="fonts/font8.fntdata"/><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font" Target="fonts/font10.fntdata"/><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font" Target="fonts/font1.fntdata"/><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font" Target="fonts/font3.fntdata"/><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font" Target="fonts/font5.fntdata"/><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77837" y="463550"/>
            <a:ext cx="6035675" cy="4525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ftr" idx="1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1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904020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Slide Image Placeholder 13"/>
          <p:cNvSpPr>
            <a:spLocks noGrp="1" noRot="1" noChangeAspect="1" noTextEdit="1"/>
          </p:cNvSpPr>
          <p:nvPr>
            <p:ph type="sldImg"/>
          </p:nvPr>
        </p:nvSpPr>
        <p:spPr>
          <a:xfrm>
            <a:off x="477838" y="463550"/>
            <a:ext cx="6035675" cy="4525963"/>
          </a:xfrm>
          <a:ln/>
        </p:spPr>
      </p:sp>
      <p:sp>
        <p:nvSpPr>
          <p:cNvPr id="24579" name="Notes Placeholder 3"/>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Tree>
    <p:extLst>
      <p:ext uri="{BB962C8B-B14F-4D97-AF65-F5344CB8AC3E}">
        <p14:creationId xmlns:p14="http://schemas.microsoft.com/office/powerpoint/2010/main" val="2110147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Times New Roman" panose="02020603050405020304" pitchFamily="18" charset="0"/>
              <a:buNone/>
            </a:pPr>
            <a:r>
              <a:rPr lang="en-US" altLang="" smtClean="0"/>
              <a:t>1.	Go to http://www.oracle.com/technetwork/java/javase/downloads/index.html.</a:t>
            </a:r>
          </a:p>
          <a:p>
            <a:pPr lvl="2">
              <a:buFont typeface="Times New Roman" panose="02020603050405020304" pitchFamily="18" charset="0"/>
              <a:buNone/>
            </a:pPr>
            <a:r>
              <a:rPr lang="en-US" altLang="" smtClean="0"/>
              <a:t>2.	Choose  the Java Platform, Standard Edition (Java SE) link.</a:t>
            </a:r>
          </a:p>
          <a:p>
            <a:pPr lvl="2">
              <a:buFont typeface="Times New Roman" panose="02020603050405020304" pitchFamily="18" charset="0"/>
              <a:buNone/>
            </a:pPr>
            <a:r>
              <a:rPr lang="en-US" altLang="" smtClean="0"/>
              <a:t>3.	Download the version that is appropriate for your operation system.</a:t>
            </a:r>
          </a:p>
          <a:p>
            <a:pPr lvl="2">
              <a:buFont typeface="Times New Roman" panose="02020603050405020304" pitchFamily="18" charset="0"/>
              <a:buNone/>
            </a:pPr>
            <a:r>
              <a:rPr lang="en-US" altLang="" smtClean="0"/>
              <a:t>4.	Follow the installation instructions.</a:t>
            </a:r>
          </a:p>
          <a:p>
            <a:pPr lvl="2">
              <a:buFont typeface="Times New Roman" panose="02020603050405020304" pitchFamily="18" charset="0"/>
              <a:buNone/>
            </a:pPr>
            <a:r>
              <a:rPr lang="en-US" altLang="" smtClean="0"/>
              <a:t>5.	Set your </a:t>
            </a:r>
            <a:r>
              <a:rPr lang="en-US" altLang="" smtClean="0">
                <a:latin typeface="Courier New" panose="02070309020205020404" pitchFamily="49" charset="0"/>
                <a:cs typeface="Courier New" panose="02070309020205020404" pitchFamily="49" charset="0"/>
              </a:rPr>
              <a:t>PATH</a:t>
            </a:r>
            <a:r>
              <a:rPr lang="en-US" altLang="" smtClean="0">
                <a:cs typeface="Arial" panose="020B0604020202020204" pitchFamily="34" charset="0"/>
              </a:rPr>
              <a:t>.</a:t>
            </a:r>
            <a:endParaRPr lang="en-US" altLang="" smtClean="0"/>
          </a:p>
        </p:txBody>
      </p:sp>
      <p:sp>
        <p:nvSpPr>
          <p:cNvPr id="35843" name="Slide Image Placeholder 6"/>
          <p:cNvSpPr>
            <a:spLocks noGrp="1" noRot="1" noChangeAspect="1" noTextEdit="1"/>
          </p:cNvSpPr>
          <p:nvPr>
            <p:ph type="sldImg"/>
          </p:nvPr>
        </p:nvSpPr>
        <p:spPr>
          <a:ln/>
        </p:spPr>
      </p:sp>
      <p:sp>
        <p:nvSpPr>
          <p:cNvPr id="35844"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CD1A56E2-8C36-40CD-B7C8-90ACBA9C9EF8}" type="slidenum">
              <a:rPr lang="en-US" altLang="" smtClean="0"/>
              <a:pPr eaLnBrk="1" hangingPunct="1"/>
              <a:t>10</a:t>
            </a:fld>
            <a:endParaRPr lang="en-US" altLang="" smtClean="0"/>
          </a:p>
        </p:txBody>
      </p:sp>
    </p:spTree>
    <p:extLst>
      <p:ext uri="{BB962C8B-B14F-4D97-AF65-F5344CB8AC3E}">
        <p14:creationId xmlns:p14="http://schemas.microsoft.com/office/powerpoint/2010/main" val="233235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0a120c017_0_4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7" name="Google Shape;927;g40a120c017_0_4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Although a generic superclass reference is useful for passing objects around, you may need to use a method from the subclass.</a:t>
            </a:r>
            <a:endParaRPr/>
          </a:p>
          <a:p>
            <a:pPr marL="0" marR="0" lvl="1" indent="0" algn="l" rtl="0">
              <a:spcBef>
                <a:spcPts val="0"/>
              </a:spcBef>
              <a:spcAft>
                <a:spcPts val="0"/>
              </a:spcAft>
              <a:buSzPts val="1800"/>
              <a:buFont typeface="Arial"/>
              <a:buNone/>
            </a:pPr>
            <a:r>
              <a:rPr lang="en-US" sz="1800" b="0" i="0" u="none" strike="noStrike" cap="none"/>
              <a:t>In the slide, for example, you need the </a:t>
            </a:r>
            <a:r>
              <a:rPr lang="en-US" sz="1800" b="0" i="0" u="none" strike="noStrike" cap="none">
                <a:latin typeface="Courier New"/>
                <a:ea typeface="Courier New"/>
                <a:cs typeface="Courier New"/>
                <a:sym typeface="Courier New"/>
              </a:rPr>
              <a:t>setDeptName</a:t>
            </a:r>
            <a:r>
              <a:rPr lang="en-US" sz="1800" b="0" i="0" u="none" strike="noStrike" cap="none"/>
              <a:t> method of the </a:t>
            </a:r>
            <a:r>
              <a:rPr lang="en-US" sz="1800" b="0" i="0" u="none" strike="noStrike" cap="none">
                <a:latin typeface="Courier New"/>
                <a:ea typeface="Courier New"/>
                <a:cs typeface="Courier New"/>
                <a:sym typeface="Courier New"/>
              </a:rPr>
              <a:t>Manager</a:t>
            </a:r>
            <a:r>
              <a:rPr lang="en-US" sz="1800" b="0" i="0" u="none" strike="noStrike" cap="none"/>
              <a:t> class. To satisfy the compiler, you can cast a reference from the generic superclass to the specific class.</a:t>
            </a:r>
            <a:endParaRPr/>
          </a:p>
          <a:p>
            <a:pPr marL="0" marR="0" lvl="1" indent="0" algn="l" rtl="0">
              <a:spcBef>
                <a:spcPts val="0"/>
              </a:spcBef>
              <a:spcAft>
                <a:spcPts val="0"/>
              </a:spcAft>
              <a:buSzPts val="1800"/>
              <a:buFont typeface="Arial"/>
              <a:buNone/>
            </a:pPr>
            <a:r>
              <a:rPr lang="en-US" sz="1800" b="0" i="0" u="none" strike="noStrike" cap="none"/>
              <a:t>However, there are rules for casting references. You see these in the next slide.</a:t>
            </a:r>
            <a:endParaRPr/>
          </a:p>
        </p:txBody>
      </p:sp>
      <p:sp>
        <p:nvSpPr>
          <p:cNvPr id="928" name="Google Shape;928;g40a120c017_0_4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100</a:t>
            </a:fld>
            <a:endParaRPr/>
          </a:p>
        </p:txBody>
      </p:sp>
    </p:spTree>
    <p:extLst>
      <p:ext uri="{BB962C8B-B14F-4D97-AF65-F5344CB8AC3E}">
        <p14:creationId xmlns:p14="http://schemas.microsoft.com/office/powerpoint/2010/main" val="37283802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0a120c017_0_4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101</a:t>
            </a:fld>
            <a:endParaRPr/>
          </a:p>
        </p:txBody>
      </p:sp>
      <p:sp>
        <p:nvSpPr>
          <p:cNvPr id="943" name="Google Shape;943;g40a120c017_0_4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4" name="Google Shape;944;g40a120c017_0_4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58412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0a120c017_0_5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9" name="Google Shape;969;g40a120c017_0_5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Downward Casts</a:t>
            </a:r>
            <a:endParaRPr/>
          </a:p>
          <a:p>
            <a:pPr marL="0" marR="0" lvl="1" indent="0" algn="l" rtl="0">
              <a:spcBef>
                <a:spcPts val="0"/>
              </a:spcBef>
              <a:spcAft>
                <a:spcPts val="0"/>
              </a:spcAft>
              <a:buSzPts val="1800"/>
              <a:buFont typeface="Arial"/>
              <a:buNone/>
            </a:pPr>
            <a:r>
              <a:rPr lang="en-US" sz="1800" b="0" i="0" u="none" strike="noStrike" cap="none"/>
              <a:t>With a downward cast, the compiler simply determines if the cast is possible; if the cast down is to a subclass, then it is possible that the cast will succeed.</a:t>
            </a:r>
            <a:endParaRPr/>
          </a:p>
          <a:p>
            <a:pPr marL="0" marR="0" lvl="1" indent="0" algn="l" rtl="0">
              <a:spcBef>
                <a:spcPts val="0"/>
              </a:spcBef>
              <a:spcAft>
                <a:spcPts val="0"/>
              </a:spcAft>
              <a:buSzPts val="1800"/>
              <a:buFont typeface="Arial"/>
              <a:buNone/>
            </a:pPr>
            <a:r>
              <a:rPr lang="en-US" sz="1800" b="0" i="0" u="none" strike="noStrike" cap="none"/>
              <a:t>Note that at run time, the cast results in a </a:t>
            </a:r>
            <a:r>
              <a:rPr lang="en-US" sz="1800" b="0" i="0" u="none" strike="noStrike" cap="none">
                <a:latin typeface="Courier New"/>
                <a:ea typeface="Courier New"/>
                <a:cs typeface="Courier New"/>
                <a:sym typeface="Courier New"/>
              </a:rPr>
              <a:t>java.lang.ClassCastException</a:t>
            </a:r>
            <a:r>
              <a:rPr lang="en-US" sz="1800" b="0" i="0" u="none" strike="noStrike" cap="none"/>
              <a:t> if the object reference is of a superclass and not of the class type or a subclass.</a:t>
            </a:r>
            <a:endParaRPr/>
          </a:p>
          <a:p>
            <a:pPr marL="0" marR="0" lvl="1" indent="0" algn="l" rtl="0">
              <a:spcBef>
                <a:spcPts val="0"/>
              </a:spcBef>
              <a:spcAft>
                <a:spcPts val="0"/>
              </a:spcAft>
              <a:buSzPts val="1800"/>
              <a:buFont typeface="Arial"/>
              <a:buNone/>
            </a:pPr>
            <a:r>
              <a:rPr lang="en-US" sz="1800" b="0" i="0" u="none" strike="noStrike" cap="none"/>
              <a:t>Finally, any cast that is outside the class hierarchy will fail, such as the cast from a </a:t>
            </a:r>
            <a:r>
              <a:rPr lang="en-US" sz="1800" b="0" i="0" u="none" strike="noStrike" cap="none">
                <a:latin typeface="Courier New"/>
                <a:ea typeface="Courier New"/>
                <a:cs typeface="Courier New"/>
                <a:sym typeface="Courier New"/>
              </a:rPr>
              <a:t>Manager</a:t>
            </a:r>
            <a:r>
              <a:rPr lang="en-US" sz="1800" b="0" i="0" u="none" strike="noStrike" cap="none"/>
              <a:t> instance to an </a:t>
            </a:r>
            <a:r>
              <a:rPr lang="en-US" sz="1800" b="0" i="0" u="none" strike="noStrike" cap="none">
                <a:latin typeface="Courier New"/>
                <a:ea typeface="Courier New"/>
                <a:cs typeface="Courier New"/>
                <a:sym typeface="Courier New"/>
              </a:rPr>
              <a:t>Engineer</a:t>
            </a:r>
            <a:r>
              <a:rPr lang="en-US" sz="1800" b="0" i="0" u="none" strike="noStrike" cap="none"/>
              <a:t>. A </a:t>
            </a:r>
            <a:r>
              <a:rPr lang="en-US" sz="1800" b="0" i="0" u="none" strike="noStrike" cap="none">
                <a:latin typeface="Courier New"/>
                <a:ea typeface="Courier New"/>
                <a:cs typeface="Courier New"/>
                <a:sym typeface="Courier New"/>
              </a:rPr>
              <a:t>Manager</a:t>
            </a:r>
            <a:r>
              <a:rPr lang="en-US" sz="1800" b="0" i="0" u="none" strike="noStrike" cap="none"/>
              <a:t> and an </a:t>
            </a:r>
            <a:r>
              <a:rPr lang="en-US" sz="1800" b="0" i="0" u="none" strike="noStrike" cap="none">
                <a:latin typeface="Courier New"/>
                <a:ea typeface="Courier New"/>
                <a:cs typeface="Courier New"/>
                <a:sym typeface="Courier New"/>
              </a:rPr>
              <a:t>Engineer</a:t>
            </a:r>
            <a:r>
              <a:rPr lang="en-US" sz="1800" b="0" i="0" u="none" strike="noStrike" cap="none"/>
              <a:t> are both employees, but a </a:t>
            </a:r>
            <a:r>
              <a:rPr lang="en-US" sz="1800" b="0" i="0" u="none" strike="noStrike" cap="none">
                <a:latin typeface="Courier New"/>
                <a:ea typeface="Courier New"/>
                <a:cs typeface="Courier New"/>
                <a:sym typeface="Courier New"/>
              </a:rPr>
              <a:t>Manager</a:t>
            </a:r>
            <a:r>
              <a:rPr lang="en-US" sz="1800" b="0" i="0" u="none" strike="noStrike" cap="none"/>
              <a:t> is not an </a:t>
            </a:r>
            <a:r>
              <a:rPr lang="en-US" sz="1800" b="0" i="0" u="none" strike="noStrike" cap="none">
                <a:latin typeface="Courier New"/>
                <a:ea typeface="Courier New"/>
                <a:cs typeface="Courier New"/>
                <a:sym typeface="Courier New"/>
              </a:rPr>
              <a:t>Engineer</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970" name="Google Shape;970;g40a120c017_0_5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102</a:t>
            </a:fld>
            <a:endParaRPr/>
          </a:p>
        </p:txBody>
      </p:sp>
    </p:spTree>
    <p:extLst>
      <p:ext uri="{BB962C8B-B14F-4D97-AF65-F5344CB8AC3E}">
        <p14:creationId xmlns:p14="http://schemas.microsoft.com/office/powerpoint/2010/main" val="30837593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0a120c017_0_5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g40a120c017_0_52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978" name="Google Shape;978;g40a120c017_0_5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103</a:t>
            </a:fld>
            <a:endParaRPr/>
          </a:p>
        </p:txBody>
      </p:sp>
    </p:spTree>
    <p:extLst>
      <p:ext uri="{BB962C8B-B14F-4D97-AF65-F5344CB8AC3E}">
        <p14:creationId xmlns:p14="http://schemas.microsoft.com/office/powerpoint/2010/main" val="24481979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40a120c017_0_5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5" name="Google Shape;985;g40a120c017_0_5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986" name="Google Shape;986;g40a120c017_0_5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104</a:t>
            </a:fld>
            <a:endParaRPr/>
          </a:p>
        </p:txBody>
      </p:sp>
    </p:spTree>
    <p:extLst>
      <p:ext uri="{BB962C8B-B14F-4D97-AF65-F5344CB8AC3E}">
        <p14:creationId xmlns:p14="http://schemas.microsoft.com/office/powerpoint/2010/main" val="25488563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40a120c017_0_5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g40a120c017_0_53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java.lang.Math</a:t>
            </a:r>
            <a:r>
              <a:rPr lang="en-US" sz="1800" b="0" i="0" u="none" strike="noStrike" cap="none"/>
              <a:t> class contains methods and constants for performing basic numeric operations such as the elementary exponential, logarithm, square root, and trigonometric.</a:t>
            </a:r>
            <a:endParaRPr/>
          </a:p>
          <a:p>
            <a:pPr marL="0" marR="0" lvl="1" indent="0" algn="l" rtl="0">
              <a:spcBef>
                <a:spcPts val="0"/>
              </a:spcBef>
              <a:spcAft>
                <a:spcPts val="0"/>
              </a:spcAft>
              <a:buSzPts val="1800"/>
              <a:buFont typeface="Arial"/>
              <a:buNone/>
            </a:pPr>
            <a:r>
              <a:rPr lang="en-US" sz="1800" b="0" i="0" u="none" strike="noStrike" cap="none"/>
              <a:t>The methods and constants in the </a:t>
            </a:r>
            <a:r>
              <a:rPr lang="en-US" sz="1800" b="0" i="0" u="none" strike="noStrike" cap="none">
                <a:latin typeface="Courier New"/>
                <a:ea typeface="Courier New"/>
                <a:cs typeface="Courier New"/>
                <a:sym typeface="Courier New"/>
              </a:rPr>
              <a:t>Math</a:t>
            </a:r>
            <a:r>
              <a:rPr lang="en-US" sz="1800" b="0" i="0" u="none" strike="noStrike" cap="none"/>
              <a:t> class are all static, so you call them directly from the class as the examples in the slide demonstrates.</a:t>
            </a:r>
            <a:endParaRPr/>
          </a:p>
          <a:p>
            <a:pPr marL="0" marR="0" lvl="1" indent="0" algn="l" rtl="0">
              <a:spcBef>
                <a:spcPts val="0"/>
              </a:spcBef>
              <a:spcAft>
                <a:spcPts val="0"/>
              </a:spcAft>
              <a:buSzPts val="1800"/>
              <a:buFont typeface="Arial"/>
              <a:buNone/>
            </a:pPr>
            <a:r>
              <a:rPr lang="en-US" sz="1800" b="0" i="0" u="none" strike="noStrike" cap="none"/>
              <a:t>Here is some sample output from this example: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Random: 7.064916553599695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Square root: 3.0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Rounded random: 35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Abs: 9</a:t>
            </a:r>
            <a:endParaRPr/>
          </a:p>
        </p:txBody>
      </p:sp>
      <p:sp>
        <p:nvSpPr>
          <p:cNvPr id="994" name="Google Shape;994;g40a120c017_0_5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105</a:t>
            </a:fld>
            <a:endParaRPr/>
          </a:p>
        </p:txBody>
      </p:sp>
    </p:spTree>
    <p:extLst>
      <p:ext uri="{BB962C8B-B14F-4D97-AF65-F5344CB8AC3E}">
        <p14:creationId xmlns:p14="http://schemas.microsoft.com/office/powerpoint/2010/main" val="1769665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0a120c017_0_5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g40a120c017_0_5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Static methods or class methods may be without an instantiating an object.</a:t>
            </a:r>
            <a:endParaRPr/>
          </a:p>
          <a:p>
            <a:pPr marL="0" marR="0" lvl="1" indent="0" algn="l" rtl="0">
              <a:spcBef>
                <a:spcPts val="0"/>
              </a:spcBef>
              <a:spcAft>
                <a:spcPts val="0"/>
              </a:spcAft>
              <a:buSzPts val="1800"/>
              <a:buFont typeface="Arial"/>
              <a:buNone/>
            </a:pPr>
            <a:r>
              <a:rPr lang="en-US" sz="1800" b="1" i="0" u="none" strike="noStrike" cap="none"/>
              <a:t>Static Method Limitations</a:t>
            </a:r>
            <a:endParaRPr/>
          </a:p>
          <a:p>
            <a:pPr marL="0" marR="0" lvl="1" indent="0" algn="l" rtl="0">
              <a:spcBef>
                <a:spcPts val="0"/>
              </a:spcBef>
              <a:spcAft>
                <a:spcPts val="0"/>
              </a:spcAft>
              <a:buSzPts val="1800"/>
              <a:buFont typeface="Arial"/>
              <a:buNone/>
            </a:pPr>
            <a:r>
              <a:rPr lang="en-US" sz="1800" b="0" i="0" u="none" strike="noStrike" cap="none"/>
              <a:t>Static methods can be used before any instances of their enclosing class have been created. If a class contains both static and instance components, the instance components cannot be accessed for a static context.</a:t>
            </a:r>
            <a:endParaRPr sz="1800" b="1" i="0" u="none" strike="noStrike" cap="none"/>
          </a:p>
          <a:p>
            <a:pPr marL="0" marR="0" lvl="0" indent="0" algn="l" rtl="0">
              <a:spcBef>
                <a:spcPts val="0"/>
              </a:spcBef>
              <a:spcAft>
                <a:spcPts val="0"/>
              </a:spcAft>
              <a:buNone/>
            </a:pPr>
            <a:endParaRPr sz="1800" b="1" i="0" u="none" strike="noStrike" cap="none"/>
          </a:p>
        </p:txBody>
      </p:sp>
      <p:sp>
        <p:nvSpPr>
          <p:cNvPr id="1003" name="Google Shape;1003;g40a120c017_0_5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106</a:t>
            </a:fld>
            <a:endParaRPr/>
          </a:p>
        </p:txBody>
      </p:sp>
    </p:spTree>
    <p:extLst>
      <p:ext uri="{BB962C8B-B14F-4D97-AF65-F5344CB8AC3E}">
        <p14:creationId xmlns:p14="http://schemas.microsoft.com/office/powerpoint/2010/main" val="1048532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0a120c017_0_5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1" name="Google Shape;1011;g40a120c017_0_54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012" name="Google Shape;1012;g40a120c017_0_5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107</a:t>
            </a:fld>
            <a:endParaRPr/>
          </a:p>
        </p:txBody>
      </p:sp>
    </p:spTree>
    <p:extLst>
      <p:ext uri="{BB962C8B-B14F-4D97-AF65-F5344CB8AC3E}">
        <p14:creationId xmlns:p14="http://schemas.microsoft.com/office/powerpoint/2010/main" val="24197457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40a120c017_0_5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g40a120c017_0_55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Class Loading</a:t>
            </a:r>
            <a:endParaRPr/>
          </a:p>
          <a:p>
            <a:pPr marL="0" marR="0" lvl="1" indent="0" algn="l" rtl="0">
              <a:spcBef>
                <a:spcPts val="0"/>
              </a:spcBef>
              <a:spcAft>
                <a:spcPts val="0"/>
              </a:spcAft>
              <a:buSzPts val="1800"/>
              <a:buFont typeface="Arial"/>
              <a:buNone/>
            </a:pPr>
            <a:r>
              <a:rPr lang="en-US" sz="1800" b="0" i="0" u="none" strike="noStrike" cap="none"/>
              <a:t>Application developer-supplied classes are typically loaded on demand (first use). Static variables are initialized when their enclosing class is loaded. An attempt to access a static class member can trigger the loading of a class.</a:t>
            </a:r>
            <a:endParaRPr/>
          </a:p>
          <a:p>
            <a:pPr marL="0" marR="0" lvl="0" indent="0" algn="l" rtl="0">
              <a:spcBef>
                <a:spcPts val="0"/>
              </a:spcBef>
              <a:spcAft>
                <a:spcPts val="0"/>
              </a:spcAft>
              <a:buNone/>
            </a:pPr>
            <a:endParaRPr sz="1800" b="0" i="0" u="none" strike="noStrike" cap="none"/>
          </a:p>
        </p:txBody>
      </p:sp>
      <p:sp>
        <p:nvSpPr>
          <p:cNvPr id="1020" name="Google Shape;1020;g40a120c017_0_5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108</a:t>
            </a:fld>
            <a:endParaRPr/>
          </a:p>
        </p:txBody>
      </p:sp>
    </p:spTree>
    <p:extLst>
      <p:ext uri="{BB962C8B-B14F-4D97-AF65-F5344CB8AC3E}">
        <p14:creationId xmlns:p14="http://schemas.microsoft.com/office/powerpoint/2010/main" val="10022172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40a120c017_0_5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9" name="Google Shape;1029;g40a120c017_0_56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static variable is defined when the </a:t>
            </a:r>
            <a:r>
              <a:rPr lang="en-US" sz="1800" b="0" i="0" u="none" strike="noStrike" cap="none">
                <a:latin typeface="Courier New"/>
                <a:ea typeface="Courier New"/>
                <a:cs typeface="Courier New"/>
                <a:sym typeface="Courier New"/>
              </a:rPr>
              <a:t>static</a:t>
            </a:r>
            <a:r>
              <a:rPr lang="en-US" sz="1800" b="0" i="0" u="none" strike="noStrike" cap="none"/>
              <a:t> keyword precedes the type definition for a variable. Static variables are useful for containing shared data, all object instances share a single copy of any static variables.</a:t>
            </a:r>
            <a:endParaRPr/>
          </a:p>
        </p:txBody>
      </p:sp>
      <p:sp>
        <p:nvSpPr>
          <p:cNvPr id="1030" name="Google Shape;1030;g40a120c017_0_5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109</a:t>
            </a:fld>
            <a:endParaRPr/>
          </a:p>
        </p:txBody>
      </p:sp>
    </p:spTree>
    <p:extLst>
      <p:ext uri="{BB962C8B-B14F-4D97-AF65-F5344CB8AC3E}">
        <p14:creationId xmlns:p14="http://schemas.microsoft.com/office/powerpoint/2010/main" val="3490940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Enterprise Environments</a:t>
            </a:r>
          </a:p>
          <a:p>
            <a:pPr lvl="1"/>
            <a:r>
              <a:rPr lang="en-US" altLang="" smtClean="0"/>
              <a:t>In this course, you develop Java SE applications. There are standard patterns you need to follow when implementing Java SE applications, such as always creating a </a:t>
            </a:r>
            <a:r>
              <a:rPr lang="en-US" altLang="" smtClean="0">
                <a:latin typeface="Courier New" panose="02070309020205020404" pitchFamily="49" charset="0"/>
                <a:cs typeface="Courier New" panose="02070309020205020404" pitchFamily="49" charset="0"/>
              </a:rPr>
              <a:t>main</a:t>
            </a:r>
            <a:r>
              <a:rPr lang="en-US" altLang="" smtClean="0"/>
              <a:t> method that may be different when implementing enterprise applications. Java SE is only the starting point in your path to becoming a Java developer. Depending on the needs of your organization, you may be required to develop applications that run inside Java EE application servers or other types of Java middleware.</a:t>
            </a:r>
          </a:p>
          <a:p>
            <a:pPr lvl="1"/>
            <a:r>
              <a:rPr lang="en-US" altLang="" smtClean="0"/>
              <a:t>Often, you will also need to manipulate information stored inside relational databases such as MySQL or Oracle Database. This course introduces you to the fundamentals of database programming.</a:t>
            </a:r>
          </a:p>
        </p:txBody>
      </p:sp>
      <p:sp>
        <p:nvSpPr>
          <p:cNvPr id="36867" name="Slide Image Placeholder 6"/>
          <p:cNvSpPr>
            <a:spLocks noGrp="1" noRot="1" noChangeAspect="1" noTextEdit="1"/>
          </p:cNvSpPr>
          <p:nvPr>
            <p:ph type="sldImg"/>
          </p:nvPr>
        </p:nvSpPr>
        <p:spPr>
          <a:ln/>
        </p:spPr>
      </p:sp>
      <p:sp>
        <p:nvSpPr>
          <p:cNvPr id="36868"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CF01C543-5745-42B0-ADC8-CB71DF1BC027}" type="slidenum">
              <a:rPr lang="en-US" altLang="" smtClean="0"/>
              <a:pPr eaLnBrk="1" hangingPunct="1"/>
              <a:t>11</a:t>
            </a:fld>
            <a:endParaRPr lang="en-US" altLang="" smtClean="0"/>
          </a:p>
        </p:txBody>
      </p:sp>
    </p:spTree>
    <p:extLst>
      <p:ext uri="{BB962C8B-B14F-4D97-AF65-F5344CB8AC3E}">
        <p14:creationId xmlns:p14="http://schemas.microsoft.com/office/powerpoint/2010/main" val="3274293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40a120c017_0_5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g40a120c017_0_56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Object References to Static Members</a:t>
            </a:r>
            <a:endParaRPr/>
          </a:p>
          <a:p>
            <a:pPr marL="0" marR="0" lvl="1" indent="0" algn="l" rtl="0">
              <a:spcBef>
                <a:spcPts val="0"/>
              </a:spcBef>
              <a:spcAft>
                <a:spcPts val="0"/>
              </a:spcAft>
              <a:buSzPts val="1800"/>
              <a:buFont typeface="Arial"/>
              <a:buNone/>
            </a:pPr>
            <a:r>
              <a:rPr lang="en-US" sz="1800" b="0" i="0" u="none" strike="noStrike" cap="none"/>
              <a:t>Just as using object references to static methods should be avoided, you should also avoid using object references to access static variables. Using a </a:t>
            </a:r>
            <a:r>
              <a:rPr lang="en-US" sz="1800" b="0" i="0" u="none" strike="noStrike" cap="none">
                <a:latin typeface="Courier New"/>
                <a:ea typeface="Courier New"/>
                <a:cs typeface="Courier New"/>
                <a:sym typeface="Courier New"/>
              </a:rPr>
              <a:t>private</a:t>
            </a:r>
            <a:r>
              <a:rPr lang="en-US" sz="1800" b="0" i="0" u="none" strike="noStrike" cap="none"/>
              <a:t> access level prevents direct access to </a:t>
            </a:r>
            <a:r>
              <a:rPr lang="en-US" sz="1800" b="0" i="0" u="none" strike="noStrike" cap="none">
                <a:latin typeface="Courier New"/>
                <a:ea typeface="Courier New"/>
                <a:cs typeface="Courier New"/>
                <a:sym typeface="Courier New"/>
              </a:rPr>
              <a:t>static</a:t>
            </a:r>
            <a:r>
              <a:rPr lang="en-US" sz="1800" b="0" i="0" u="none" strike="noStrike" cap="none"/>
              <a:t> variables.</a:t>
            </a:r>
            <a:endParaRPr/>
          </a:p>
          <a:p>
            <a:pPr marL="0" marR="0" lvl="1" indent="0" algn="l" rtl="0">
              <a:spcBef>
                <a:spcPts val="0"/>
              </a:spcBef>
              <a:spcAft>
                <a:spcPts val="0"/>
              </a:spcAft>
              <a:buSzPts val="1800"/>
              <a:buFont typeface="Arial"/>
              <a:buNone/>
            </a:pPr>
            <a:r>
              <a:rPr lang="en-US" sz="1800" b="0" i="0" u="none" strike="noStrike" cap="none"/>
              <a:t>Sample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Start: 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End: 2</a:t>
            </a:r>
            <a:endParaRPr/>
          </a:p>
        </p:txBody>
      </p:sp>
      <p:sp>
        <p:nvSpPr>
          <p:cNvPr id="1040" name="Google Shape;1040;g40a120c017_0_5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110</a:t>
            </a:fld>
            <a:endParaRPr/>
          </a:p>
        </p:txBody>
      </p:sp>
    </p:spTree>
    <p:extLst>
      <p:ext uri="{BB962C8B-B14F-4D97-AF65-F5344CB8AC3E}">
        <p14:creationId xmlns:p14="http://schemas.microsoft.com/office/powerpoint/2010/main" val="7261331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40a120c017_0_5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g40a120c017_0_5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Here are some key facts about static initialization blocks: </a:t>
            </a:r>
            <a:endParaRPr/>
          </a:p>
          <a:p>
            <a:pPr marL="0" marR="0" lvl="2" indent="0" algn="l" rtl="0">
              <a:spcBef>
                <a:spcPts val="0"/>
              </a:spcBef>
              <a:spcAft>
                <a:spcPts val="0"/>
              </a:spcAft>
              <a:buSzPts val="1800"/>
              <a:buFont typeface="Arial"/>
              <a:buNone/>
            </a:pPr>
            <a:r>
              <a:rPr lang="en-US" sz="1800" b="0" i="0" u="none" strike="noStrike" cap="none"/>
              <a:t>They are executed only once when the class is loaded.</a:t>
            </a:r>
            <a:endParaRPr/>
          </a:p>
          <a:p>
            <a:pPr marL="0" marR="0" lvl="2" indent="0" algn="l" rtl="0">
              <a:spcBef>
                <a:spcPts val="0"/>
              </a:spcBef>
              <a:spcAft>
                <a:spcPts val="0"/>
              </a:spcAft>
              <a:buSzPts val="1800"/>
              <a:buFont typeface="Arial"/>
              <a:buNone/>
            </a:pPr>
            <a:r>
              <a:rPr lang="en-US" sz="1800" b="0" i="0" u="none" strike="noStrike" cap="none"/>
              <a:t>They are used to initialize static variables.</a:t>
            </a:r>
            <a:endParaRPr/>
          </a:p>
          <a:p>
            <a:pPr marL="0" marR="0" lvl="2" indent="0" algn="l" rtl="0">
              <a:spcBef>
                <a:spcPts val="0"/>
              </a:spcBef>
              <a:spcAft>
                <a:spcPts val="0"/>
              </a:spcAft>
              <a:buSzPts val="1800"/>
              <a:buFont typeface="Arial"/>
              <a:buNone/>
            </a:pPr>
            <a:r>
              <a:rPr lang="en-US" sz="1800" b="0" i="0" u="none" strike="noStrike" cap="none"/>
              <a:t>A class can contain one or more static initializer blocks.</a:t>
            </a:r>
            <a:endParaRPr/>
          </a:p>
          <a:p>
            <a:pPr marL="0" marR="0" lvl="2" indent="0" algn="l" rtl="0">
              <a:spcBef>
                <a:spcPts val="0"/>
              </a:spcBef>
              <a:spcAft>
                <a:spcPts val="0"/>
              </a:spcAft>
              <a:buSzPts val="1800"/>
              <a:buFont typeface="Arial"/>
              <a:buNone/>
            </a:pPr>
            <a:r>
              <a:rPr lang="en-US" sz="1800" b="0" i="0" u="none" strike="noStrike" cap="none"/>
              <a:t>They can appear anywhere in the class body. </a:t>
            </a:r>
            <a:endParaRPr/>
          </a:p>
          <a:p>
            <a:pPr marL="0" marR="0" lvl="2" indent="0" algn="l" rtl="0">
              <a:spcBef>
                <a:spcPts val="0"/>
              </a:spcBef>
              <a:spcAft>
                <a:spcPts val="0"/>
              </a:spcAft>
              <a:buSzPts val="1800"/>
              <a:buFont typeface="Arial"/>
              <a:buNone/>
            </a:pPr>
            <a:r>
              <a:rPr lang="en-US" sz="1800" b="0" i="0" u="none" strike="noStrike" cap="none"/>
              <a:t>The blocks are called in the order that they appear in the source code.</a:t>
            </a:r>
            <a:endParaRPr/>
          </a:p>
          <a:p>
            <a:pPr marL="0" marR="0" lvl="1" indent="0" algn="l" rtl="0">
              <a:spcBef>
                <a:spcPts val="0"/>
              </a:spcBef>
              <a:spcAft>
                <a:spcPts val="0"/>
              </a:spcAft>
              <a:buSzPts val="1800"/>
              <a:buFont typeface="Arial"/>
              <a:buNone/>
            </a:pPr>
            <a:r>
              <a:rPr lang="en-US" sz="1800" b="0" i="0" u="none" strike="noStrike" cap="none"/>
              <a:t>Consider using static initializers when nontrivial code is required to initialize static variables.</a:t>
            </a:r>
            <a:endParaRPr/>
          </a:p>
        </p:txBody>
      </p:sp>
      <p:sp>
        <p:nvSpPr>
          <p:cNvPr id="1050" name="Google Shape;1050;g40a120c017_0_5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111</a:t>
            </a:fld>
            <a:endParaRPr/>
          </a:p>
        </p:txBody>
      </p:sp>
    </p:spTree>
    <p:extLst>
      <p:ext uri="{BB962C8B-B14F-4D97-AF65-F5344CB8AC3E}">
        <p14:creationId xmlns:p14="http://schemas.microsoft.com/office/powerpoint/2010/main" val="9901914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0a120c017_0_5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g40a120c017_0_58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Overusing static import can negatively affect the readability of your code. Avoid adding multiple static imports to a class.</a:t>
            </a:r>
            <a:endParaRPr/>
          </a:p>
        </p:txBody>
      </p:sp>
      <p:sp>
        <p:nvSpPr>
          <p:cNvPr id="1060" name="Google Shape;1060;g40a120c017_0_5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112</a:t>
            </a:fld>
            <a:endParaRPr/>
          </a:p>
        </p:txBody>
      </p:sp>
    </p:spTree>
    <p:extLst>
      <p:ext uri="{BB962C8B-B14F-4D97-AF65-F5344CB8AC3E}">
        <p14:creationId xmlns:p14="http://schemas.microsoft.com/office/powerpoint/2010/main" val="40696856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40a120c017_0_5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7" name="Google Shape;1067;g40a120c017_0_59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Design Pattern Catalogs</a:t>
            </a:r>
            <a:endParaRPr/>
          </a:p>
          <a:p>
            <a:pPr marL="0" marR="0" lvl="1" indent="0" algn="l" rtl="0">
              <a:spcBef>
                <a:spcPts val="0"/>
              </a:spcBef>
              <a:spcAft>
                <a:spcPts val="0"/>
              </a:spcAft>
              <a:buSzPts val="1800"/>
              <a:buFont typeface="Arial"/>
              <a:buNone/>
            </a:pPr>
            <a:r>
              <a:rPr lang="en-US" sz="1800" b="0" i="0" u="none" strike="noStrike" cap="none"/>
              <a:t>Pattern catalogs are available for many programming languages. Most of the traditional design patterns apply to any object-oriented programming language. One of the most popular books,</a:t>
            </a:r>
            <a:r>
              <a:rPr lang="en-US" sz="1800" b="0" i="0" u="none" strike="noStrike" cap="none">
                <a:solidFill>
                  <a:srgbClr val="000000"/>
                </a:solidFill>
              </a:rPr>
              <a:t> </a:t>
            </a:r>
            <a:r>
              <a:rPr lang="en-US" sz="1800" b="0" i="1" u="none" strike="noStrike" cap="none">
                <a:solidFill>
                  <a:srgbClr val="000000"/>
                </a:solidFill>
              </a:rPr>
              <a:t>Design Patterns: Elements of Reusable Object-Oriented Software</a:t>
            </a:r>
            <a:r>
              <a:rPr lang="en-US" sz="1800" b="0" i="0" u="none" strike="noStrike" cap="none"/>
              <a:t>, uses a combination of C++, Smalltalk, and diagrams to show possible pattern implementations. Many Java developers still reference this book because the concepts translate to any object-oriented language.</a:t>
            </a:r>
            <a:endParaRPr/>
          </a:p>
          <a:p>
            <a:pPr marL="0" marR="0" lvl="1" indent="0" algn="l" rtl="0">
              <a:spcBef>
                <a:spcPts val="0"/>
              </a:spcBef>
              <a:spcAft>
                <a:spcPts val="0"/>
              </a:spcAft>
              <a:buSzPts val="1800"/>
              <a:buFont typeface="Arial"/>
              <a:buNone/>
            </a:pPr>
            <a:r>
              <a:rPr lang="en-US" sz="1800" b="0" i="0" u="none" strike="noStrike" cap="none"/>
              <a:t>You learn more about design patterns and other Java best practices in the </a:t>
            </a:r>
            <a:r>
              <a:rPr lang="en-US" sz="1800" b="0" i="1" u="none" strike="noStrike" cap="none">
                <a:solidFill>
                  <a:srgbClr val="000000"/>
                </a:solidFill>
              </a:rPr>
              <a:t>Java Design Patterns</a:t>
            </a:r>
            <a:r>
              <a:rPr lang="en-US" sz="1800" b="0" i="1" u="none" strike="noStrike" cap="none"/>
              <a:t> </a:t>
            </a:r>
            <a:r>
              <a:rPr lang="en-US" sz="1800" b="0" i="0" u="none" strike="noStrike" cap="none"/>
              <a:t>course.</a:t>
            </a:r>
            <a:endParaRPr/>
          </a:p>
        </p:txBody>
      </p:sp>
      <p:sp>
        <p:nvSpPr>
          <p:cNvPr id="1068" name="Google Shape;1068;g40a120c017_0_5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113</a:t>
            </a:fld>
            <a:endParaRPr/>
          </a:p>
        </p:txBody>
      </p:sp>
    </p:spTree>
    <p:extLst>
      <p:ext uri="{BB962C8B-B14F-4D97-AF65-F5344CB8AC3E}">
        <p14:creationId xmlns:p14="http://schemas.microsoft.com/office/powerpoint/2010/main" val="42517442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0a120c017_0_6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9" name="Google Shape;1079;g40a120c017_0_601:notes"/>
          <p:cNvSpPr txBox="1">
            <a:spLocks noGrp="1"/>
          </p:cNvSpPr>
          <p:nvPr>
            <p:ph type="body" idx="1"/>
          </p:nvPr>
        </p:nvSpPr>
        <p:spPr>
          <a:xfrm>
            <a:off x="547687" y="5278437"/>
            <a:ext cx="5943600" cy="3562500"/>
          </a:xfrm>
          <a:prstGeom prst="rect">
            <a:avLst/>
          </a:prstGeom>
          <a:noFill/>
          <a:ln>
            <a:noFill/>
          </a:ln>
        </p:spPr>
        <p:txBody>
          <a:bodyPr spcFirstLastPara="1" wrap="square" lIns="12900" tIns="12900" rIns="12900" bIns="12900" anchor="t" anchorCtr="0">
            <a:noAutofit/>
          </a:bodyPr>
          <a:lstStyle/>
          <a:p>
            <a:pPr marL="0" marR="0" lvl="0" indent="0" algn="l" rtl="0">
              <a:lnSpc>
                <a:spcPct val="95000"/>
              </a:lnSpc>
              <a:spcBef>
                <a:spcPts val="0"/>
              </a:spcBef>
              <a:spcAft>
                <a:spcPts val="0"/>
              </a:spcAft>
              <a:buSzPts val="1800"/>
              <a:buFont typeface="Arial"/>
              <a:buNone/>
            </a:pPr>
            <a:r>
              <a:rPr lang="en-US" sz="1800" b="0" i="0" u="none" strike="noStrike" cap="none"/>
              <a:t>Implementing the Singleton Pattern</a:t>
            </a:r>
            <a:endParaRPr/>
          </a:p>
          <a:p>
            <a:pPr marL="0" marR="0" lvl="1" indent="0" algn="l" rtl="0">
              <a:lnSpc>
                <a:spcPct val="95000"/>
              </a:lnSpc>
              <a:spcBef>
                <a:spcPts val="0"/>
              </a:spcBef>
              <a:spcAft>
                <a:spcPts val="0"/>
              </a:spcAft>
              <a:buSzPts val="1800"/>
              <a:buFont typeface="Arial"/>
              <a:buNone/>
            </a:pPr>
            <a:r>
              <a:rPr lang="en-US" sz="1800" b="0" i="0" u="none" strike="noStrike" cap="none"/>
              <a:t>A singleton is a class for which only one instance can be created and it provides a global point of access to this instance. </a:t>
            </a:r>
            <a:endParaRPr/>
          </a:p>
          <a:p>
            <a:pPr marL="0" marR="0" lvl="1" indent="0" algn="l" rtl="0">
              <a:lnSpc>
                <a:spcPct val="95000"/>
              </a:lnSpc>
              <a:spcBef>
                <a:spcPts val="0"/>
              </a:spcBef>
              <a:spcAft>
                <a:spcPts val="0"/>
              </a:spcAft>
              <a:buSzPts val="1800"/>
              <a:buFont typeface="Arial"/>
              <a:buNone/>
            </a:pPr>
            <a:r>
              <a:rPr lang="en-US" sz="1800" b="0" i="0" u="none" strike="noStrike" cap="none"/>
              <a:t>Singletons are useful to provide a unique source of data or functionality to other Java Objects. For example, you may use a singleton to access your data model from within your application or to define logger which the rest of the application can use.</a:t>
            </a:r>
            <a:endParaRPr/>
          </a:p>
          <a:p>
            <a:pPr marL="0" marR="0" lvl="0" indent="0" algn="l" rtl="0">
              <a:lnSpc>
                <a:spcPct val="95000"/>
              </a:lnSpc>
              <a:spcBef>
                <a:spcPts val="0"/>
              </a:spcBef>
              <a:spcAft>
                <a:spcPts val="0"/>
              </a:spcAft>
              <a:buSzPts val="1800"/>
              <a:buFont typeface="Arial"/>
              <a:buNone/>
            </a:pPr>
            <a:r>
              <a:rPr lang="en-US" sz="1800" b="0" i="0" u="none" strike="noStrike" cap="none"/>
              <a:t>To implement the singleton design pattern:</a:t>
            </a:r>
            <a:endParaRPr/>
          </a:p>
          <a:p>
            <a:pPr marL="0" marR="0" lvl="2" indent="0" algn="l" rtl="0">
              <a:lnSpc>
                <a:spcPct val="95000"/>
              </a:lnSpc>
              <a:spcBef>
                <a:spcPts val="0"/>
              </a:spcBef>
              <a:spcAft>
                <a:spcPts val="0"/>
              </a:spcAft>
              <a:buSzPts val="1800"/>
              <a:buFont typeface="Arial"/>
              <a:buNone/>
            </a:pPr>
            <a:r>
              <a:rPr lang="en-US" sz="1800" b="0" i="0" u="none" strike="noStrike" cap="none"/>
              <a:t>1.	Use a static reference to point to the single instance. Making the reference final ensures that it will never reference a different instance.</a:t>
            </a:r>
            <a:endParaRPr/>
          </a:p>
          <a:p>
            <a:pPr marL="0" marR="0" lvl="2" indent="0" algn="l" rtl="0">
              <a:lnSpc>
                <a:spcPct val="95000"/>
              </a:lnSpc>
              <a:spcBef>
                <a:spcPts val="0"/>
              </a:spcBef>
              <a:spcAft>
                <a:spcPts val="0"/>
              </a:spcAft>
              <a:buSzPts val="1800"/>
              <a:buFont typeface="Arial"/>
              <a:buNone/>
            </a:pPr>
            <a:r>
              <a:rPr lang="en-US" sz="1800" b="0" i="0" u="none" strike="noStrike" cap="none"/>
              <a:t>2.	Add a single private constructor to the singleton class. The private modifier allows only "same class" access, which prohibits any attempts to instantiate the singleton class except for the attempt in step 1.</a:t>
            </a:r>
            <a:endParaRPr/>
          </a:p>
          <a:p>
            <a:pPr marL="0" marR="0" lvl="2" indent="0" algn="l" rtl="0">
              <a:lnSpc>
                <a:spcPct val="95000"/>
              </a:lnSpc>
              <a:spcBef>
                <a:spcPts val="0"/>
              </a:spcBef>
              <a:spcAft>
                <a:spcPts val="0"/>
              </a:spcAft>
              <a:buSzPts val="1800"/>
              <a:buFont typeface="Arial"/>
              <a:buNone/>
            </a:pPr>
            <a:r>
              <a:rPr lang="en-US" sz="1800" b="0" i="0" u="none" strike="noStrike" cap="none"/>
              <a:t>A public factory method returns a copy of the singleton reference. This method is declared static to access the static field declared in step 1. Step 1 could use a public variable, eliminating the need for the factory method. Factory methods provide greater flexibility (for example, implementing a per-thread singleton solution) and are typically used in most singleton implementations.</a:t>
            </a:r>
            <a:endParaRPr/>
          </a:p>
          <a:p>
            <a:pPr marL="0" marR="0" lvl="2" indent="0" algn="l" rtl="0">
              <a:lnSpc>
                <a:spcPct val="95000"/>
              </a:lnSpc>
              <a:spcBef>
                <a:spcPts val="0"/>
              </a:spcBef>
              <a:spcAft>
                <a:spcPts val="0"/>
              </a:spcAft>
              <a:buSzPts val="1800"/>
              <a:buFont typeface="Arial"/>
              <a:buNone/>
            </a:pPr>
            <a:r>
              <a:rPr lang="en-US" sz="1800" b="0" i="0" u="none" strike="noStrike" cap="none"/>
              <a:t>In singleton pattern, it restricts the creation of instance until requested first time(Lazy initialization). To obtain a singleton reference, call the </a:t>
            </a:r>
            <a:r>
              <a:rPr lang="en-US" sz="1800" b="0" i="0" u="none" strike="noStrike" cap="none">
                <a:latin typeface="Courier New"/>
                <a:ea typeface="Courier New"/>
                <a:cs typeface="Courier New"/>
                <a:sym typeface="Courier New"/>
              </a:rPr>
              <a:t>getInstance</a:t>
            </a:r>
            <a:r>
              <a:rPr lang="en-US" sz="1800" b="0" i="0" u="none" strike="noStrike" cap="none"/>
              <a:t> method:</a:t>
            </a:r>
            <a:endParaRPr/>
          </a:p>
          <a:p>
            <a:pPr marL="0" marR="0" lvl="4" indent="0" algn="l" rtl="0">
              <a:lnSpc>
                <a:spcPct val="95000"/>
              </a:lnSpc>
              <a:spcBef>
                <a:spcPts val="0"/>
              </a:spcBef>
              <a:spcAft>
                <a:spcPts val="0"/>
              </a:spcAft>
              <a:buSzPts val="1800"/>
              <a:buFont typeface="Arial"/>
              <a:buNone/>
            </a:pPr>
            <a:r>
              <a:rPr lang="en-US" sz="1800" b="0" i="0" u="none" strike="noStrike" cap="none"/>
              <a:t>SingletonClass ref = SingletonClass.getInstance();</a:t>
            </a:r>
            <a:endParaRPr/>
          </a:p>
        </p:txBody>
      </p:sp>
      <p:sp>
        <p:nvSpPr>
          <p:cNvPr id="1080" name="Google Shape;1080;g40a120c017_0_601:notes"/>
          <p:cNvSpPr txBox="1"/>
          <p:nvPr/>
        </p:nvSpPr>
        <p:spPr>
          <a:xfrm>
            <a:off x="363537" y="8913812"/>
            <a:ext cx="60786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114</a:t>
            </a:fld>
            <a:endParaRPr/>
          </a:p>
        </p:txBody>
      </p:sp>
    </p:spTree>
    <p:extLst>
      <p:ext uri="{BB962C8B-B14F-4D97-AF65-F5344CB8AC3E}">
        <p14:creationId xmlns:p14="http://schemas.microsoft.com/office/powerpoint/2010/main" val="23733590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40a120c017_0_6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8" name="Google Shape;1088;g40a120c017_0_6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Singletons are great for storing data shared by an entire application. In this example, some database configuration data is stored in a Singleton.</a:t>
            </a:r>
            <a:endParaRPr/>
          </a:p>
        </p:txBody>
      </p:sp>
      <p:sp>
        <p:nvSpPr>
          <p:cNvPr id="1089" name="Google Shape;1089;g40a120c017_0_6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115</a:t>
            </a:fld>
            <a:endParaRPr/>
          </a:p>
        </p:txBody>
      </p:sp>
    </p:spTree>
    <p:extLst>
      <p:ext uri="{BB962C8B-B14F-4D97-AF65-F5344CB8AC3E}">
        <p14:creationId xmlns:p14="http://schemas.microsoft.com/office/powerpoint/2010/main" val="24901819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40a120c017_0_6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6" name="Google Shape;1096;g40a120c017_0_6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Rules to create a immutable class in Java:</a:t>
            </a:r>
            <a:endParaRPr/>
          </a:p>
          <a:p>
            <a:pPr marL="0" marR="0" lvl="2" indent="0" algn="l" rtl="0">
              <a:spcBef>
                <a:spcPts val="0"/>
              </a:spcBef>
              <a:spcAft>
                <a:spcPts val="0"/>
              </a:spcAft>
              <a:buSzPts val="1800"/>
              <a:buFont typeface="Arial"/>
              <a:buNone/>
            </a:pPr>
            <a:r>
              <a:rPr lang="en-US" sz="1800" b="0" i="0" u="none" strike="noStrike" cap="none"/>
              <a:t>State of immutable object can not be modified after construction. Any modification would result in a new immutable object.</a:t>
            </a:r>
            <a:endParaRPr/>
          </a:p>
          <a:p>
            <a:pPr marL="0" marR="0" lvl="2" indent="0" algn="l" rtl="0">
              <a:spcBef>
                <a:spcPts val="0"/>
              </a:spcBef>
              <a:spcAft>
                <a:spcPts val="0"/>
              </a:spcAft>
              <a:buSzPts val="1800"/>
              <a:buFont typeface="Arial"/>
              <a:buNone/>
            </a:pPr>
            <a:r>
              <a:rPr lang="en-US" sz="1800" b="0" i="0" u="none" strike="noStrike" cap="none"/>
              <a:t>Declare the class as final so it cannot be extended.</a:t>
            </a:r>
            <a:endParaRPr/>
          </a:p>
          <a:p>
            <a:pPr marL="0" marR="0" lvl="2" indent="0" algn="l" rtl="0">
              <a:spcBef>
                <a:spcPts val="0"/>
              </a:spcBef>
              <a:spcAft>
                <a:spcPts val="0"/>
              </a:spcAft>
              <a:buSzPts val="1800"/>
              <a:buFont typeface="Arial"/>
              <a:buNone/>
            </a:pPr>
            <a:r>
              <a:rPr lang="en-US" sz="1800" b="0" i="0" u="none" strike="noStrike" cap="none"/>
              <a:t>All fields are declared private so that direct access is not allowed.</a:t>
            </a:r>
            <a:endParaRPr/>
          </a:p>
          <a:p>
            <a:pPr marL="0" marR="0" lvl="2" indent="0" algn="l" rtl="0">
              <a:spcBef>
                <a:spcPts val="0"/>
              </a:spcBef>
              <a:spcAft>
                <a:spcPts val="0"/>
              </a:spcAft>
              <a:buSzPts val="1800"/>
              <a:buFont typeface="Arial"/>
              <a:buNone/>
            </a:pPr>
            <a:r>
              <a:rPr lang="en-US" sz="1800" b="0" i="0" u="none" strike="noStrike" cap="none"/>
              <a:t>Setter methods are not provided for variables.</a:t>
            </a:r>
            <a:endParaRPr/>
          </a:p>
          <a:p>
            <a:pPr marL="0" marR="0" lvl="2" indent="0" algn="l" rtl="0">
              <a:spcBef>
                <a:spcPts val="0"/>
              </a:spcBef>
              <a:spcAft>
                <a:spcPts val="0"/>
              </a:spcAft>
              <a:buSzPts val="1800"/>
              <a:buFont typeface="Arial"/>
              <a:buNone/>
            </a:pPr>
            <a:r>
              <a:rPr lang="en-US" sz="1800" b="0" i="0" u="none" strike="noStrike" cap="none"/>
              <a:t>All fields of immutable class should be final.</a:t>
            </a:r>
            <a:endParaRPr/>
          </a:p>
          <a:p>
            <a:pPr marL="0" marR="0" lvl="2" indent="0" algn="l" rtl="0">
              <a:spcBef>
                <a:spcPts val="0"/>
              </a:spcBef>
              <a:spcAft>
                <a:spcPts val="0"/>
              </a:spcAft>
              <a:buSzPts val="1800"/>
              <a:buFont typeface="Arial"/>
              <a:buNone/>
            </a:pPr>
            <a:r>
              <a:rPr lang="en-US" sz="1800" b="0" i="0" u="none" strike="noStrike" cap="none"/>
              <a:t>All the fields are initialized via a constructor.</a:t>
            </a:r>
            <a:endParaRPr/>
          </a:p>
          <a:p>
            <a:pPr marL="0" marR="0" lvl="2" indent="0" algn="l" rtl="0">
              <a:spcBef>
                <a:spcPts val="0"/>
              </a:spcBef>
              <a:spcAft>
                <a:spcPts val="0"/>
              </a:spcAft>
              <a:buSzPts val="1800"/>
              <a:buFont typeface="Arial"/>
              <a:buNone/>
            </a:pPr>
            <a:r>
              <a:rPr lang="en-US" sz="1800" b="0" i="0" u="none" strike="noStrike" cap="none"/>
              <a:t>Object should be final in order to restrict subclass from altering immutability of parent class.</a:t>
            </a:r>
            <a:endParaRPr/>
          </a:p>
          <a:p>
            <a:pPr marL="0" marR="0" lvl="0" indent="0" algn="l" rtl="0">
              <a:spcBef>
                <a:spcPts val="0"/>
              </a:spcBef>
              <a:spcAft>
                <a:spcPts val="0"/>
              </a:spcAft>
              <a:buNone/>
            </a:pPr>
            <a:endParaRPr sz="1800" b="0" i="0" u="none" strike="noStrike" cap="none"/>
          </a:p>
        </p:txBody>
      </p:sp>
      <p:sp>
        <p:nvSpPr>
          <p:cNvPr id="1097" name="Google Shape;1097;g40a120c017_0_6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116</a:t>
            </a:fld>
            <a:endParaRPr/>
          </a:p>
        </p:txBody>
      </p:sp>
    </p:spTree>
    <p:extLst>
      <p:ext uri="{BB962C8B-B14F-4D97-AF65-F5344CB8AC3E}">
        <p14:creationId xmlns:p14="http://schemas.microsoft.com/office/powerpoint/2010/main" val="28893291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40a120c017_0_6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g40a120c017_0_62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an immutable class in Java where all fields of class remain immutable and the class is also made final to avoid risk of immutability through inheritance.</a:t>
            </a:r>
            <a:endParaRPr/>
          </a:p>
          <a:p>
            <a:pPr marL="0" marR="0" lvl="1" indent="0" algn="l" rtl="0">
              <a:spcBef>
                <a:spcPts val="0"/>
              </a:spcBef>
              <a:spcAft>
                <a:spcPts val="0"/>
              </a:spcAft>
              <a:buSzPts val="1800"/>
              <a:buFont typeface="Arial"/>
              <a:buNone/>
            </a:pPr>
            <a:r>
              <a:rPr lang="en-US" sz="1800" b="1" i="0" u="none" strike="noStrike" cap="none"/>
              <a:t>Benefits of immutable classes in Java</a:t>
            </a:r>
            <a:endParaRPr/>
          </a:p>
          <a:p>
            <a:pPr marL="0" marR="0" lvl="2" indent="0" algn="l" rtl="0">
              <a:spcBef>
                <a:spcPts val="0"/>
              </a:spcBef>
              <a:spcAft>
                <a:spcPts val="0"/>
              </a:spcAft>
              <a:buSzPts val="1800"/>
              <a:buFont typeface="Arial"/>
              <a:buNone/>
            </a:pPr>
            <a:r>
              <a:rPr lang="en-US" sz="1800" b="0" i="0" u="none" strike="noStrike" cap="none"/>
              <a:t>1.	Immutable objects are by default thread-safe, and can be shared without synchronization in concurrent environment.</a:t>
            </a:r>
            <a:endParaRPr/>
          </a:p>
          <a:p>
            <a:pPr marL="0" marR="0" lvl="2" indent="0" algn="l" rtl="0">
              <a:spcBef>
                <a:spcPts val="0"/>
              </a:spcBef>
              <a:spcAft>
                <a:spcPts val="0"/>
              </a:spcAft>
              <a:buSzPts val="1800"/>
              <a:buFont typeface="Arial"/>
              <a:buNone/>
            </a:pPr>
            <a:r>
              <a:rPr lang="en-US" sz="1800" b="0" i="0" u="none" strike="noStrike" cap="none"/>
              <a:t>2.	Immutable object boost performance of Java application by reducing synchronization in code.</a:t>
            </a:r>
            <a:endParaRPr/>
          </a:p>
          <a:p>
            <a:pPr marL="0" marR="0" lvl="2" indent="0" algn="l" rtl="0">
              <a:spcBef>
                <a:spcPts val="0"/>
              </a:spcBef>
              <a:spcAft>
                <a:spcPts val="0"/>
              </a:spcAft>
              <a:buSzPts val="1800"/>
              <a:buFont typeface="Arial"/>
              <a:buNone/>
            </a:pPr>
            <a:r>
              <a:rPr lang="en-US" sz="1800" b="0" i="0" u="none" strike="noStrike" cap="none"/>
              <a:t>3.	Reusability, you can cache immutable object and reuse them, much like String literals and Integers.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Immutable class has many optional and mandatory fields, you can also use Builder Design Pattern  to make a class Immutable in Java.</a:t>
            </a:r>
            <a:endParaRPr/>
          </a:p>
          <a:p>
            <a:pPr marL="0" marR="0" lvl="0" indent="0" algn="l" rtl="0">
              <a:spcBef>
                <a:spcPts val="0"/>
              </a:spcBef>
              <a:spcAft>
                <a:spcPts val="0"/>
              </a:spcAft>
              <a:buNone/>
            </a:pPr>
            <a:endParaRPr sz="1800" b="0" i="0" u="none" strike="noStrike" cap="none"/>
          </a:p>
        </p:txBody>
      </p:sp>
      <p:sp>
        <p:nvSpPr>
          <p:cNvPr id="1105" name="Google Shape;1105;g40a120c017_0_6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117</a:t>
            </a:fld>
            <a:endParaRPr/>
          </a:p>
        </p:txBody>
      </p:sp>
    </p:spTree>
    <p:extLst>
      <p:ext uri="{BB962C8B-B14F-4D97-AF65-F5344CB8AC3E}">
        <p14:creationId xmlns:p14="http://schemas.microsoft.com/office/powerpoint/2010/main" val="3770715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a120c017_0_6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118</a:t>
            </a:fld>
            <a:endParaRPr/>
          </a:p>
        </p:txBody>
      </p:sp>
      <p:sp>
        <p:nvSpPr>
          <p:cNvPr id="1113" name="Google Shape;1113;g40a120c017_0_6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g40a120c017_0_62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32072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40a120c017_0_63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119</a:t>
            </a:fld>
            <a:endParaRPr/>
          </a:p>
        </p:txBody>
      </p:sp>
      <p:sp>
        <p:nvSpPr>
          <p:cNvPr id="1122" name="Google Shape;1122;g40a120c017_0_6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3" name="Google Shape;1123;g40a120c017_0_63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95854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Embedded Devices</a:t>
            </a:r>
          </a:p>
          <a:p>
            <a:pPr lvl="1"/>
            <a:r>
              <a:rPr lang="en-US" altLang="" smtClean="0"/>
              <a:t>Java SE 8 and Java ME 8 now share a common code base, and both are available in reduced footprint formats for embedded devices. An embedded device is typically a small controller or sensor that is part of a larger device. Embedded applications provide the intelligence required to support electrical and/or mechanical functions of an embedded device.</a:t>
            </a:r>
          </a:p>
          <a:p>
            <a:pPr lvl="1"/>
            <a:r>
              <a:rPr lang="en-US" altLang="" smtClean="0"/>
              <a:t>Some estimates put the number of connected devices at the edge of the network at 50 billion by the year 2020.</a:t>
            </a:r>
          </a:p>
        </p:txBody>
      </p:sp>
      <p:sp>
        <p:nvSpPr>
          <p:cNvPr id="37892"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A08FF61D-F5F4-4947-A63E-08D317FC1479}" type="slidenum">
              <a:rPr lang="en-US" altLang="" smtClean="0"/>
              <a:pPr eaLnBrk="1" hangingPunct="1"/>
              <a:t>12</a:t>
            </a:fld>
            <a:endParaRPr lang="en-US" altLang="" smtClean="0"/>
          </a:p>
        </p:txBody>
      </p:sp>
    </p:spTree>
    <p:extLst>
      <p:ext uri="{BB962C8B-B14F-4D97-AF65-F5344CB8AC3E}">
        <p14:creationId xmlns:p14="http://schemas.microsoft.com/office/powerpoint/2010/main" val="32338656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40a120c017_0_6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120</a:t>
            </a:fld>
            <a:endParaRPr/>
          </a:p>
        </p:txBody>
      </p:sp>
      <p:sp>
        <p:nvSpPr>
          <p:cNvPr id="1131" name="Google Shape;1131;g40a120c017_0_6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2" name="Google Shape;1132;g40a120c017_0_6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813077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a120c017_0_6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121</a:t>
            </a:fld>
            <a:endParaRPr/>
          </a:p>
        </p:txBody>
      </p:sp>
      <p:sp>
        <p:nvSpPr>
          <p:cNvPr id="1140" name="Google Shape;1140;g40a120c017_0_6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1" name="Google Shape;1141;g40a120c017_0_6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469233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40a120c017_0_6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9" name="Google Shape;1149;g40a120c017_0_65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e</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Because the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t> </a:t>
            </a:r>
            <a:r>
              <a:rPr lang="en-US" sz="1800" b="0" i="0" u="none" strike="noStrike" cap="none">
                <a:solidFill>
                  <a:srgbClr val="0000FF"/>
                </a:solidFill>
              </a:rPr>
              <a:t>class extends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the </a:t>
            </a:r>
            <a:r>
              <a:rPr lang="en-US" sz="1800" b="0" i="0" u="none" strike="noStrike" cap="none">
                <a:solidFill>
                  <a:srgbClr val="0000FF"/>
                </a:solidFill>
                <a:latin typeface="Courier New"/>
                <a:ea typeface="Courier New"/>
                <a:cs typeface="Courier New"/>
                <a:sym typeface="Courier New"/>
              </a:rPr>
              <a:t>withdraw</a:t>
            </a:r>
            <a:r>
              <a:rPr lang="en-US" sz="1800" b="0" i="0" u="none" strike="noStrike" cap="none">
                <a:solidFill>
                  <a:srgbClr val="0000FF"/>
                </a:solidFill>
              </a:rPr>
              <a:t> method declared in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solidFill>
                  <a:srgbClr val="0000FF"/>
                </a:solidFill>
              </a:rPr>
              <a:t> overrides the </a:t>
            </a:r>
            <a:r>
              <a:rPr lang="en-US" sz="1800" b="0" i="0" u="none" strike="noStrike" cap="none">
                <a:solidFill>
                  <a:srgbClr val="0000FF"/>
                </a:solidFill>
                <a:latin typeface="Courier New"/>
                <a:ea typeface="Courier New"/>
                <a:cs typeface="Courier New"/>
                <a:sym typeface="Courier New"/>
              </a:rPr>
              <a:t>withdraw</a:t>
            </a:r>
            <a:r>
              <a:rPr lang="en-US" sz="1800" b="0" i="0" u="none" strike="noStrike" cap="none">
                <a:solidFill>
                  <a:srgbClr val="0000FF"/>
                </a:solidFill>
              </a:rPr>
              <a:t> method in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At run time, the method for the object (</a:t>
            </a:r>
            <a:r>
              <a:rPr lang="en-US" sz="1800" b="0" i="0" u="none" strike="noStrike" cap="none">
                <a:solidFill>
                  <a:srgbClr val="0000FF"/>
                </a:solidFill>
                <a:latin typeface="Courier New"/>
                <a:ea typeface="Courier New"/>
                <a:cs typeface="Courier New"/>
                <a:sym typeface="Courier New"/>
              </a:rPr>
              <a:t>Checking</a:t>
            </a:r>
            <a:r>
              <a:rPr lang="en-US" sz="1800" b="0" i="0" u="none" strike="noStrike" cap="none">
                <a:solidFill>
                  <a:srgbClr val="0000FF"/>
                </a:solidFill>
              </a:rPr>
              <a:t>) is executed.</a:t>
            </a:r>
            <a:endParaRPr/>
          </a:p>
        </p:txBody>
      </p:sp>
      <p:sp>
        <p:nvSpPr>
          <p:cNvPr id="1150" name="Google Shape;1150;g40a120c017_0_6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122</a:t>
            </a:fld>
            <a:endParaRPr/>
          </a:p>
        </p:txBody>
      </p:sp>
    </p:spTree>
    <p:extLst>
      <p:ext uri="{BB962C8B-B14F-4D97-AF65-F5344CB8AC3E}">
        <p14:creationId xmlns:p14="http://schemas.microsoft.com/office/powerpoint/2010/main" val="31722001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a120c017_0_6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8" name="Google Shape;1158;g40a120c017_0_66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Actually, </a:t>
            </a:r>
            <a:r>
              <a:rPr lang="en-US" sz="1800" b="0" i="0" u="none" strike="noStrike" cap="none">
                <a:solidFill>
                  <a:srgbClr val="0000FF"/>
                </a:solidFill>
                <a:latin typeface="Courier New"/>
                <a:ea typeface="Courier New"/>
                <a:cs typeface="Courier New"/>
                <a:sym typeface="Courier New"/>
              </a:rPr>
              <a:t>acct</a:t>
            </a:r>
            <a:r>
              <a:rPr lang="en-US" sz="1800" b="0" i="0" u="none" strike="noStrike" cap="none">
                <a:solidFill>
                  <a:srgbClr val="0000FF"/>
                </a:solidFill>
              </a:rPr>
              <a:t> is also an </a:t>
            </a:r>
            <a:r>
              <a:rPr lang="en-US" sz="1800" b="0" i="0" u="none" strike="noStrike" cap="none">
                <a:solidFill>
                  <a:srgbClr val="0000FF"/>
                </a:solidFill>
                <a:latin typeface="Courier New"/>
                <a:ea typeface="Courier New"/>
                <a:cs typeface="Courier New"/>
                <a:sym typeface="Courier New"/>
              </a:rPr>
              <a:t>instanceof</a:t>
            </a:r>
            <a:r>
              <a:rPr lang="en-US" sz="1800" b="0" i="0" u="none" strike="noStrike" cap="none">
                <a:solidFill>
                  <a:srgbClr val="0000FF"/>
                </a:solidFill>
              </a:rPr>
              <a:t> the </a:t>
            </a:r>
            <a:r>
              <a:rPr lang="en-US" sz="1800" b="0" i="0" u="none" strike="noStrike" cap="none">
                <a:solidFill>
                  <a:srgbClr val="0000FF"/>
                </a:solidFill>
                <a:latin typeface="Courier New"/>
                <a:ea typeface="Courier New"/>
                <a:cs typeface="Courier New"/>
                <a:sym typeface="Courier New"/>
              </a:rPr>
              <a:t>Account</a:t>
            </a:r>
            <a:r>
              <a:rPr lang="en-US" sz="1800" b="0" i="0" u="none" strike="noStrike" cap="none">
                <a:solidFill>
                  <a:srgbClr val="0000FF"/>
                </a:solidFill>
              </a:rPr>
              <a:t> class.</a:t>
            </a:r>
            <a:endParaRPr/>
          </a:p>
        </p:txBody>
      </p:sp>
      <p:sp>
        <p:nvSpPr>
          <p:cNvPr id="1159" name="Google Shape;1159;g40a120c017_0_6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123</a:t>
            </a:fld>
            <a:endParaRPr/>
          </a:p>
        </p:txBody>
      </p:sp>
    </p:spTree>
    <p:extLst>
      <p:ext uri="{BB962C8B-B14F-4D97-AF65-F5344CB8AC3E}">
        <p14:creationId xmlns:p14="http://schemas.microsoft.com/office/powerpoint/2010/main" val="41566932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40a120c017_0_702: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7" name="Google Shape;1167;g40a120c017_0_7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6179458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40a120c017_0_7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4" name="Google Shape;1174;g40a120c017_0_7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175" name="Google Shape;1175;g40a120c017_0_7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5 - </a:t>
            </a:r>
            <a:fld id="{00000000-1234-1234-1234-123412341234}" type="slidenum">
              <a:rPr lang="en-US" sz="1100" b="1" i="0" u="none" strike="noStrike" cap="none">
                <a:solidFill>
                  <a:srgbClr val="000000"/>
                </a:solidFill>
                <a:latin typeface="Arial"/>
                <a:ea typeface="Arial"/>
                <a:cs typeface="Arial"/>
                <a:sym typeface="Arial"/>
              </a:rPr>
              <a:t>125</a:t>
            </a:fld>
            <a:endParaRPr/>
          </a:p>
        </p:txBody>
      </p:sp>
    </p:spTree>
    <p:extLst>
      <p:ext uri="{BB962C8B-B14F-4D97-AF65-F5344CB8AC3E}">
        <p14:creationId xmlns:p14="http://schemas.microsoft.com/office/powerpoint/2010/main" val="37389462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40a120c017_0_7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3" name="Google Shape;1183;g40a120c017_0_71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Class Inheritance</a:t>
            </a:r>
            <a:endParaRPr/>
          </a:p>
          <a:p>
            <a:pPr marL="0" marR="0" lvl="1" indent="0" algn="l" rtl="0">
              <a:spcBef>
                <a:spcPts val="0"/>
              </a:spcBef>
              <a:spcAft>
                <a:spcPts val="0"/>
              </a:spcAft>
              <a:buSzPts val="1800"/>
              <a:buFont typeface="Arial"/>
              <a:buNone/>
            </a:pPr>
            <a:r>
              <a:rPr lang="en-US" sz="1800" b="0" i="0" u="none" strike="noStrike" cap="none"/>
              <a:t>When designing an object-oriented solution, you should attempt to avoid code duplication. One technique to avoid duplication is to create library methods and classes. Libraries function as a central point to contain often reused code. Another technique to avoid code duplication is to use class inheritance. When there is a shared base type identified between two classes, any shared code may be placed in a parent class.</a:t>
            </a:r>
            <a:endParaRPr/>
          </a:p>
          <a:p>
            <a:pPr marL="0" marR="0" lvl="1" indent="0" algn="l" rtl="0">
              <a:spcBef>
                <a:spcPts val="0"/>
              </a:spcBef>
              <a:spcAft>
                <a:spcPts val="0"/>
              </a:spcAft>
              <a:buSzPts val="1800"/>
              <a:buFont typeface="Arial"/>
              <a:buNone/>
            </a:pPr>
            <a:r>
              <a:rPr lang="en-US" sz="1800" b="0" i="0" u="none" strike="noStrike" cap="none"/>
              <a:t>When possible, use object references of the most generic base type possible. In Java, generalization and specialization enable reuse through method inheritance and virtual method invocation (VMI). VMI, sometimes called “late-binding,” enables a caller to dynamically call a method as long as the method has been declared in a generic base type.</a:t>
            </a:r>
            <a:endParaRPr/>
          </a:p>
        </p:txBody>
      </p:sp>
      <p:sp>
        <p:nvSpPr>
          <p:cNvPr id="1184" name="Google Shape;1184;g40a120c017_0_7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5 - </a:t>
            </a:r>
            <a:fld id="{00000000-1234-1234-1234-123412341234}" type="slidenum">
              <a:rPr lang="en-US" sz="1100" b="1" i="0" u="none" strike="noStrike" cap="none">
                <a:solidFill>
                  <a:srgbClr val="000000"/>
                </a:solidFill>
                <a:latin typeface="Arial"/>
                <a:ea typeface="Arial"/>
                <a:cs typeface="Arial"/>
                <a:sym typeface="Arial"/>
              </a:rPr>
              <a:t>126</a:t>
            </a:fld>
            <a:endParaRPr/>
          </a:p>
        </p:txBody>
      </p:sp>
    </p:spTree>
    <p:extLst>
      <p:ext uri="{BB962C8B-B14F-4D97-AF65-F5344CB8AC3E}">
        <p14:creationId xmlns:p14="http://schemas.microsoft.com/office/powerpoint/2010/main" val="29734206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40a120c017_0_7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0" name="Google Shape;1200;g40a120c017_0_7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Coding for Generalization</a:t>
            </a:r>
            <a:endParaRPr/>
          </a:p>
          <a:p>
            <a:pPr marL="0" marR="0" lvl="1" indent="0" algn="l" rtl="0">
              <a:spcBef>
                <a:spcPts val="0"/>
              </a:spcBef>
              <a:spcAft>
                <a:spcPts val="0"/>
              </a:spcAft>
              <a:buSzPts val="1800"/>
              <a:buFont typeface="Arial"/>
              <a:buNone/>
            </a:pPr>
            <a:r>
              <a:rPr lang="en-US" sz="1800" b="0" i="0" u="none" strike="noStrike" cap="none"/>
              <a:t>Always use the most generic reference type possible. Java IDEs may contain refactoring tools that assist in changing existing references to a more generic base type.</a:t>
            </a:r>
            <a:endParaRPr/>
          </a:p>
        </p:txBody>
      </p:sp>
      <p:sp>
        <p:nvSpPr>
          <p:cNvPr id="1201" name="Google Shape;1201;g40a120c017_0_7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127</a:t>
            </a:fld>
            <a:endParaRPr/>
          </a:p>
        </p:txBody>
      </p:sp>
    </p:spTree>
    <p:extLst>
      <p:ext uri="{BB962C8B-B14F-4D97-AF65-F5344CB8AC3E}">
        <p14:creationId xmlns:p14="http://schemas.microsoft.com/office/powerpoint/2010/main" val="7139174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0a120c017_0_7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9" name="Google Shape;1209;g40a120c017_0_7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 Method Implementations</a:t>
            </a:r>
            <a:endParaRPr/>
          </a:p>
          <a:p>
            <a:pPr marL="0" marR="0" lvl="1" indent="0" algn="l" rtl="0">
              <a:spcBef>
                <a:spcPts val="0"/>
              </a:spcBef>
              <a:spcAft>
                <a:spcPts val="0"/>
              </a:spcAft>
              <a:buSzPts val="1800"/>
              <a:buFont typeface="Arial"/>
              <a:buNone/>
            </a:pPr>
            <a:r>
              <a:rPr lang="en-US" sz="1800" b="0" i="0" u="none" strike="noStrike" cap="none"/>
              <a:t>When sibling classes have a common method, it is typically placed in a parent class. Under some circumstances, however, the parent class's implementation will always need to be overridden with a specialized implementation. </a:t>
            </a:r>
            <a:endParaRPr/>
          </a:p>
          <a:p>
            <a:pPr marL="0" marR="0" lvl="1" indent="0" algn="l" rtl="0">
              <a:spcBef>
                <a:spcPts val="0"/>
              </a:spcBef>
              <a:spcAft>
                <a:spcPts val="0"/>
              </a:spcAft>
              <a:buSzPts val="1800"/>
              <a:buFont typeface="Arial"/>
              <a:buNone/>
            </a:pPr>
            <a:r>
              <a:rPr lang="en-US" sz="1800" b="0" i="0" u="none" strike="noStrike" cap="none"/>
              <a:t>In these cases, inclusion of the method in a parent class has both advantages and disadvantages. It allows the use of generic reference types, but developers can easily forget to supply the specialized implementation in the subclasses.</a:t>
            </a:r>
            <a:endParaRPr/>
          </a:p>
        </p:txBody>
      </p:sp>
      <p:sp>
        <p:nvSpPr>
          <p:cNvPr id="1210" name="Google Shape;1210;g40a120c017_0_7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128</a:t>
            </a:fld>
            <a:endParaRPr/>
          </a:p>
        </p:txBody>
      </p:sp>
    </p:spTree>
    <p:extLst>
      <p:ext uri="{BB962C8B-B14F-4D97-AF65-F5344CB8AC3E}">
        <p14:creationId xmlns:p14="http://schemas.microsoft.com/office/powerpoint/2010/main" val="29425060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40a120c017_0_7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8" name="Google Shape;1218;g40a120c017_0_74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Declaring a class as abstract prevents any instances of that class from being created. It is a compile-time error to instantiate an abstract class. An abstract class is typically extended by a child class and may be used as a reference type.</a:t>
            </a:r>
            <a:endParaRPr/>
          </a:p>
        </p:txBody>
      </p:sp>
      <p:sp>
        <p:nvSpPr>
          <p:cNvPr id="1219" name="Google Shape;1219;g40a120c017_0_7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129</a:t>
            </a:fld>
            <a:endParaRPr/>
          </a:p>
        </p:txBody>
      </p:sp>
    </p:spTree>
    <p:extLst>
      <p:ext uri="{BB962C8B-B14F-4D97-AF65-F5344CB8AC3E}">
        <p14:creationId xmlns:p14="http://schemas.microsoft.com/office/powerpoint/2010/main" val="249113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 smtClean="0"/>
              <a:t>What Is the Java Community? </a:t>
            </a:r>
          </a:p>
          <a:p>
            <a:pPr lvl="1" eaLnBrk="1" hangingPunct="1"/>
            <a:r>
              <a:rPr lang="en-US" altLang="" smtClean="0"/>
              <a:t>At a very high level, </a:t>
            </a:r>
            <a:r>
              <a:rPr lang="en-US" altLang="" i="1" smtClean="0"/>
              <a:t>Java Community</a:t>
            </a:r>
            <a:r>
              <a:rPr lang="en-US" altLang="" smtClean="0"/>
              <a:t> is the term used to refer to the many individuals and organizations that develop, innovate, and use Java technology. This community includes developers as individuals, organizations, businesses, and open-source projects.</a:t>
            </a:r>
          </a:p>
          <a:p>
            <a:pPr lvl="1" eaLnBrk="1" hangingPunct="1"/>
            <a:r>
              <a:rPr lang="en-US" altLang="" smtClean="0"/>
              <a:t>It is very common for you to download and use Java libraries from non-Oracle sources within the Java community. For instance, in this course, you use an Apache-developed JDBC library to access a relational database.</a:t>
            </a:r>
          </a:p>
        </p:txBody>
      </p:sp>
      <p:sp>
        <p:nvSpPr>
          <p:cNvPr id="38915" name="Slide Image Placeholder 6"/>
          <p:cNvSpPr>
            <a:spLocks noGrp="1" noRot="1" noChangeAspect="1" noTextEdit="1"/>
          </p:cNvSpPr>
          <p:nvPr>
            <p:ph type="sldImg"/>
          </p:nvPr>
        </p:nvSpPr>
        <p:spPr>
          <a:ln/>
        </p:spPr>
      </p:sp>
      <p:sp>
        <p:nvSpPr>
          <p:cNvPr id="38916" name="TextBox 5"/>
          <p:cNvSpPr txBox="1">
            <a:spLocks noChangeArrowheads="1"/>
          </p:cNvSpPr>
          <p:nvPr/>
        </p:nvSpPr>
        <p:spPr bwMode="auto">
          <a:xfrm>
            <a:off x="1062038" y="4125913"/>
            <a:ext cx="15113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sz="800"/>
              <a:t>Apache Software Foundation</a:t>
            </a:r>
          </a:p>
        </p:txBody>
      </p:sp>
      <p:sp>
        <p:nvSpPr>
          <p:cNvPr id="38917"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2F4C006E-4DDA-46FA-A48A-2DC7D40D08F4}" type="slidenum">
              <a:rPr lang="en-US" altLang="" smtClean="0"/>
              <a:pPr eaLnBrk="1" hangingPunct="1"/>
              <a:t>13</a:t>
            </a:fld>
            <a:endParaRPr lang="en-US" altLang="" smtClean="0"/>
          </a:p>
        </p:txBody>
      </p:sp>
    </p:spTree>
    <p:extLst>
      <p:ext uri="{BB962C8B-B14F-4D97-AF65-F5344CB8AC3E}">
        <p14:creationId xmlns:p14="http://schemas.microsoft.com/office/powerpoint/2010/main" val="867009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40a120c017_0_7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1" name="Google Shape;1231;g40a120c017_0_75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Inheriting Abstract Methods</a:t>
            </a:r>
            <a:endParaRPr/>
          </a:p>
          <a:p>
            <a:pPr marL="0" marR="0" lvl="1" indent="0" algn="l" rtl="0">
              <a:spcBef>
                <a:spcPts val="0"/>
              </a:spcBef>
              <a:spcAft>
                <a:spcPts val="0"/>
              </a:spcAft>
              <a:buSzPts val="1800"/>
              <a:buFont typeface="Arial"/>
              <a:buNone/>
            </a:pPr>
            <a:r>
              <a:rPr lang="en-US" sz="1800" b="0" i="0" u="none" strike="noStrike" cap="none"/>
              <a:t>When a child class inherits an abstract method, it is inheriting a method signature but no implementation. For this reason, no braces are allowed when defining an abstract method. </a:t>
            </a:r>
            <a:br>
              <a:rPr lang="en-US" sz="1800" b="0" i="0" u="none" strike="noStrike" cap="none"/>
            </a:br>
            <a:r>
              <a:rPr lang="en-US" sz="1800" b="0" i="0" u="none" strike="noStrike" cap="none"/>
              <a:t>An abstract method is a way to guarantee that any child class will contain a method with a matching signature.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An abstract method can take arguments and return values. For example:</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abstract double calculateArea(double dim1, double dim2);</a:t>
            </a:r>
            <a:endParaRPr/>
          </a:p>
          <a:p>
            <a:pPr marL="0" marR="0" lvl="0" indent="0" algn="l" rtl="0">
              <a:spcBef>
                <a:spcPts val="0"/>
              </a:spcBef>
              <a:spcAft>
                <a:spcPts val="0"/>
              </a:spcAft>
              <a:buNone/>
            </a:pPr>
            <a:endParaRPr sz="1800" b="1" i="0" u="none" strike="noStrike" cap="none">
              <a:latin typeface="Courier New"/>
              <a:ea typeface="Courier New"/>
              <a:cs typeface="Courier New"/>
              <a:sym typeface="Courier New"/>
            </a:endParaRPr>
          </a:p>
        </p:txBody>
      </p:sp>
      <p:sp>
        <p:nvSpPr>
          <p:cNvPr id="1232" name="Google Shape;1232;g40a120c017_0_7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130</a:t>
            </a:fld>
            <a:endParaRPr/>
          </a:p>
        </p:txBody>
      </p:sp>
    </p:spTree>
    <p:extLst>
      <p:ext uri="{BB962C8B-B14F-4D97-AF65-F5344CB8AC3E}">
        <p14:creationId xmlns:p14="http://schemas.microsoft.com/office/powerpoint/2010/main" val="24364586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40a120c017_0_7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4" name="Google Shape;1244;g40a120c017_0_76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Making Use of Abstract Classes</a:t>
            </a:r>
            <a:endParaRPr/>
          </a:p>
          <a:p>
            <a:pPr marL="0" marR="0" lvl="1" indent="0" algn="l" rtl="0">
              <a:spcBef>
                <a:spcPts val="0"/>
              </a:spcBef>
              <a:spcAft>
                <a:spcPts val="0"/>
              </a:spcAft>
              <a:buSzPts val="1800"/>
              <a:buFont typeface="Arial"/>
              <a:buNone/>
            </a:pPr>
            <a:r>
              <a:rPr lang="en-US" sz="1800" b="0" i="0" u="none" strike="noStrike" cap="none"/>
              <a:t>While it is possible to avoid implementing an abstract method by declaring child classes as abstract, this only serves to delay the inevitable. Applications require nonabstract methods to create objects. Use abstract methods to outline functionality required in child classes.</a:t>
            </a:r>
            <a:endParaRPr/>
          </a:p>
        </p:txBody>
      </p:sp>
      <p:sp>
        <p:nvSpPr>
          <p:cNvPr id="1245" name="Google Shape;1245;g40a120c017_0_7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131</a:t>
            </a:fld>
            <a:endParaRPr/>
          </a:p>
        </p:txBody>
      </p:sp>
    </p:spTree>
    <p:extLst>
      <p:ext uri="{BB962C8B-B14F-4D97-AF65-F5344CB8AC3E}">
        <p14:creationId xmlns:p14="http://schemas.microsoft.com/office/powerpoint/2010/main" val="36541572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0a120c017_0_7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3" name="Google Shape;1253;g40a120c017_0_77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Performance Myths</a:t>
            </a:r>
            <a:endParaRPr/>
          </a:p>
          <a:p>
            <a:pPr marL="0" marR="0" lvl="1" indent="0" algn="l" rtl="0">
              <a:spcBef>
                <a:spcPts val="0"/>
              </a:spcBef>
              <a:spcAft>
                <a:spcPts val="0"/>
              </a:spcAft>
              <a:buSzPts val="1800"/>
              <a:buFont typeface="Arial"/>
              <a:buNone/>
            </a:pPr>
            <a:r>
              <a:rPr lang="en-US" sz="1800" b="0" i="0" u="none" strike="noStrike" cap="none"/>
              <a:t>There is little to no performance benefit when you declare a method as final. Methods should be declared as final only to disable method overriding. </a:t>
            </a:r>
            <a:endParaRPr/>
          </a:p>
        </p:txBody>
      </p:sp>
      <p:sp>
        <p:nvSpPr>
          <p:cNvPr id="1254" name="Google Shape;1254;g40a120c017_0_7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132</a:t>
            </a:fld>
            <a:endParaRPr/>
          </a:p>
        </p:txBody>
      </p:sp>
    </p:spTree>
    <p:extLst>
      <p:ext uri="{BB962C8B-B14F-4D97-AF65-F5344CB8AC3E}">
        <p14:creationId xmlns:p14="http://schemas.microsoft.com/office/powerpoint/2010/main" val="9363070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40a120c017_0_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5" name="Google Shape;1265;g40a120c017_0_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266" name="Google Shape;1266;g40a120c017_0_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133</a:t>
            </a:fld>
            <a:endParaRPr/>
          </a:p>
        </p:txBody>
      </p:sp>
    </p:spTree>
    <p:extLst>
      <p:ext uri="{BB962C8B-B14F-4D97-AF65-F5344CB8AC3E}">
        <p14:creationId xmlns:p14="http://schemas.microsoft.com/office/powerpoint/2010/main" val="6608274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a120c017_0_7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6" name="Google Shape;1276;g40a120c017_0_79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Benefits and Drawbacks of Final Variables</a:t>
            </a:r>
            <a:endParaRPr/>
          </a:p>
          <a:p>
            <a:pPr marL="0" marR="0" lvl="1" indent="0" algn="l" rtl="0">
              <a:spcBef>
                <a:spcPts val="0"/>
              </a:spcBef>
              <a:spcAft>
                <a:spcPts val="0"/>
              </a:spcAft>
              <a:buSzPts val="1800"/>
              <a:buFont typeface="Arial"/>
              <a:buNone/>
            </a:pPr>
            <a:r>
              <a:rPr lang="en-US" sz="1800" b="1" i="0" u="none" strike="noStrike" cap="none"/>
              <a:t>Bug Prevention</a:t>
            </a:r>
            <a:endParaRPr/>
          </a:p>
          <a:p>
            <a:pPr marL="0" marR="0" lvl="1" indent="0" algn="l" rtl="0">
              <a:spcBef>
                <a:spcPts val="0"/>
              </a:spcBef>
              <a:spcAft>
                <a:spcPts val="0"/>
              </a:spcAft>
              <a:buSzPts val="1800"/>
              <a:buFont typeface="Arial"/>
              <a:buNone/>
            </a:pPr>
            <a:r>
              <a:rPr lang="en-US" sz="1800" b="0" i="0" u="none" strike="noStrike" cap="none"/>
              <a:t>Final variables can never have their values modified after they are initialized. This behavior functions as a bug-prevention mechanism.</a:t>
            </a:r>
            <a:endParaRPr/>
          </a:p>
          <a:p>
            <a:pPr marL="0" marR="0" lvl="1" indent="0" algn="l" rtl="0">
              <a:spcBef>
                <a:spcPts val="0"/>
              </a:spcBef>
              <a:spcAft>
                <a:spcPts val="0"/>
              </a:spcAft>
              <a:buSzPts val="1800"/>
              <a:buFont typeface="Arial"/>
              <a:buNone/>
            </a:pPr>
            <a:r>
              <a:rPr lang="en-US" sz="1800" b="1" i="0" u="none" strike="noStrike" cap="none"/>
              <a:t>Thread Safety</a:t>
            </a:r>
            <a:endParaRPr/>
          </a:p>
          <a:p>
            <a:pPr marL="0" marR="0" lvl="1" indent="0" algn="l" rtl="0">
              <a:spcBef>
                <a:spcPts val="0"/>
              </a:spcBef>
              <a:spcAft>
                <a:spcPts val="0"/>
              </a:spcAft>
              <a:buSzPts val="1800"/>
              <a:buFont typeface="Arial"/>
              <a:buNone/>
            </a:pPr>
            <a:r>
              <a:rPr lang="en-US" sz="1800" b="0" i="0" u="none" strike="noStrike" cap="none"/>
              <a:t>The immutable nature of final variables eliminates any of the concerns that come with concurrent access by multiple threads.</a:t>
            </a:r>
            <a:endParaRPr/>
          </a:p>
          <a:p>
            <a:pPr marL="0" marR="0" lvl="1" indent="0" algn="l" rtl="0">
              <a:spcBef>
                <a:spcPts val="0"/>
              </a:spcBef>
              <a:spcAft>
                <a:spcPts val="0"/>
              </a:spcAft>
              <a:buSzPts val="1800"/>
              <a:buFont typeface="Arial"/>
              <a:buNone/>
            </a:pPr>
            <a:r>
              <a:rPr lang="en-US" sz="1800" b="1" i="0" u="none" strike="noStrike" cap="none"/>
              <a:t>Final Reference to Objects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final</a:t>
            </a:r>
            <a:r>
              <a:rPr lang="en-US" sz="1800" b="0" i="0" u="none" strike="noStrike" cap="none"/>
              <a:t> object reference only prevents a reference from pointing to another object. If you are designing immutable objects, you must prevent the object's fields from being modified. Final references also prevent you from assigning a value of </a:t>
            </a:r>
            <a:r>
              <a:rPr lang="en-US" sz="1800" b="0" i="0" u="none" strike="noStrike" cap="none">
                <a:latin typeface="Courier New"/>
                <a:ea typeface="Courier New"/>
                <a:cs typeface="Courier New"/>
                <a:sym typeface="Courier New"/>
              </a:rPr>
              <a:t>null</a:t>
            </a:r>
            <a:r>
              <a:rPr lang="en-US" sz="1800" b="0" i="0" u="none" strike="noStrike" cap="none"/>
              <a:t> to the reference. Maintaining an object's references prevents that object from being available for garbage collection.</a:t>
            </a:r>
            <a:endParaRPr/>
          </a:p>
        </p:txBody>
      </p:sp>
      <p:sp>
        <p:nvSpPr>
          <p:cNvPr id="1277" name="Google Shape;1277;g40a120c017_0_7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134</a:t>
            </a:fld>
            <a:endParaRPr/>
          </a:p>
        </p:txBody>
      </p:sp>
    </p:spTree>
    <p:extLst>
      <p:ext uri="{BB962C8B-B14F-4D97-AF65-F5344CB8AC3E}">
        <p14:creationId xmlns:p14="http://schemas.microsoft.com/office/powerpoint/2010/main" val="4224997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40a120c017_0_7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4" name="Google Shape;1284;g40a120c017_0_798: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Final Fields</a:t>
            </a:r>
            <a:endParaRPr/>
          </a:p>
          <a:p>
            <a:pPr marL="0" marR="0" lvl="1" indent="0" algn="l" rtl="0">
              <a:spcBef>
                <a:spcPts val="0"/>
              </a:spcBef>
              <a:spcAft>
                <a:spcPts val="0"/>
              </a:spcAft>
              <a:buSzPts val="1800"/>
              <a:buFont typeface="Arial"/>
              <a:buNone/>
            </a:pPr>
            <a:r>
              <a:rPr lang="en-US" sz="1800" b="1" i="0" u="none" strike="noStrike" cap="none"/>
              <a:t>Initializing</a:t>
            </a:r>
            <a:endParaRPr/>
          </a:p>
          <a:p>
            <a:pPr marL="0" marR="0" lvl="1" indent="0" algn="l" rtl="0">
              <a:spcBef>
                <a:spcPts val="0"/>
              </a:spcBef>
              <a:spcAft>
                <a:spcPts val="0"/>
              </a:spcAft>
              <a:buSzPts val="1800"/>
              <a:buFont typeface="Arial"/>
              <a:buNone/>
            </a:pPr>
            <a:r>
              <a:rPr lang="en-US" sz="1800" b="0" i="0" u="none" strike="noStrike" cap="none"/>
              <a:t>Final fields (instance variables) must be either of the following:</a:t>
            </a:r>
            <a:endParaRPr/>
          </a:p>
          <a:p>
            <a:pPr marL="0" marR="0" lvl="2" indent="0" algn="l" rtl="0">
              <a:spcBef>
                <a:spcPts val="0"/>
              </a:spcBef>
              <a:spcAft>
                <a:spcPts val="0"/>
              </a:spcAft>
              <a:buSzPts val="1800"/>
              <a:buFont typeface="Arial"/>
              <a:buNone/>
            </a:pPr>
            <a:r>
              <a:rPr lang="en-US" sz="1800" b="0" i="0" u="none" strike="noStrike" cap="none"/>
              <a:t>Assigned a value when declared</a:t>
            </a:r>
            <a:endParaRPr/>
          </a:p>
          <a:p>
            <a:pPr marL="0" marR="0" lvl="2" indent="0" algn="l" rtl="0">
              <a:spcBef>
                <a:spcPts val="0"/>
              </a:spcBef>
              <a:spcAft>
                <a:spcPts val="0"/>
              </a:spcAft>
              <a:buSzPts val="1800"/>
              <a:buFont typeface="Arial"/>
              <a:buNone/>
            </a:pPr>
            <a:r>
              <a:rPr lang="en-US" sz="1800" b="0" i="0" u="none" strike="noStrike" cap="none"/>
              <a:t>Assigned a value in every constructor</a:t>
            </a:r>
            <a:endParaRPr/>
          </a:p>
          <a:p>
            <a:pPr marL="0" marR="0" lvl="1" indent="0" algn="l" rtl="0">
              <a:spcBef>
                <a:spcPts val="0"/>
              </a:spcBef>
              <a:spcAft>
                <a:spcPts val="0"/>
              </a:spcAft>
              <a:buSzPts val="1800"/>
              <a:buFont typeface="Arial"/>
              <a:buNone/>
            </a:pPr>
            <a:r>
              <a:rPr lang="en-US" sz="1800" b="1" i="0" u="none" strike="noStrike" cap="none"/>
              <a:t>Static and Final Combined</a:t>
            </a:r>
            <a:endParaRPr/>
          </a:p>
          <a:p>
            <a:pPr marL="0" marR="0" lvl="1" indent="0" algn="l" rtl="0">
              <a:spcBef>
                <a:spcPts val="0"/>
              </a:spcBef>
              <a:spcAft>
                <a:spcPts val="0"/>
              </a:spcAft>
              <a:buSzPts val="1800"/>
              <a:buFont typeface="Arial"/>
              <a:buNone/>
            </a:pPr>
            <a:r>
              <a:rPr lang="en-US" sz="1800" b="0" i="0" u="none" strike="noStrike" cap="none"/>
              <a:t>A field that is both static and final is considered a constant. By convention, constant fields use identifiers consisting of only uppercase letters and underscores.</a:t>
            </a:r>
            <a:endParaRPr/>
          </a:p>
          <a:p>
            <a:pPr marL="0" marR="0" lvl="0" indent="0" algn="l" rtl="0">
              <a:spcBef>
                <a:spcPts val="0"/>
              </a:spcBef>
              <a:spcAft>
                <a:spcPts val="0"/>
              </a:spcAft>
              <a:buNone/>
            </a:pPr>
            <a:endParaRPr sz="1800" b="0" i="0" u="none" strike="noStrike" cap="none"/>
          </a:p>
        </p:txBody>
      </p:sp>
      <p:sp>
        <p:nvSpPr>
          <p:cNvPr id="1285" name="Google Shape;1285;g40a120c017_0_7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135</a:t>
            </a:fld>
            <a:endParaRPr/>
          </a:p>
        </p:txBody>
      </p:sp>
    </p:spTree>
    <p:extLst>
      <p:ext uri="{BB962C8B-B14F-4D97-AF65-F5344CB8AC3E}">
        <p14:creationId xmlns:p14="http://schemas.microsoft.com/office/powerpoint/2010/main" val="14580523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a120c017_0_8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2" name="Google Shape;1292;g40a120c017_0_804:notes"/>
          <p:cNvSpPr txBox="1">
            <a:spLocks noGrp="1"/>
          </p:cNvSpPr>
          <p:nvPr>
            <p:ph type="body" idx="1"/>
          </p:nvPr>
        </p:nvSpPr>
        <p:spPr>
          <a:xfrm>
            <a:off x="547687" y="5278437"/>
            <a:ext cx="5943600" cy="34005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000"/>
              <a:buFont typeface="Arial"/>
              <a:buNone/>
            </a:pPr>
            <a:r>
              <a:rPr lang="en-US" sz="1000" b="0" i="0" u="none" strike="noStrike" cap="none"/>
              <a:t>An </a:t>
            </a:r>
            <a:r>
              <a:rPr lang="en-US" sz="1000" b="1" i="0" u="none" strike="noStrike" cap="none"/>
              <a:t>inner </a:t>
            </a:r>
            <a:r>
              <a:rPr lang="en-US" sz="1000" b="0" i="0" u="none" strike="noStrike" cap="none"/>
              <a:t>nested</a:t>
            </a:r>
            <a:r>
              <a:rPr lang="en-US" sz="1000" b="1" i="0" u="none" strike="noStrike" cap="none"/>
              <a:t> </a:t>
            </a:r>
            <a:r>
              <a:rPr lang="en-US" sz="1000" b="0" i="0" u="none" strike="noStrike" cap="none"/>
              <a:t>class is considered part of the outer class and inherits access to all the private members of the outer class. </a:t>
            </a:r>
            <a:endParaRPr/>
          </a:p>
          <a:p>
            <a:pPr marL="0" marR="0" lvl="1" indent="0" algn="l" rtl="0">
              <a:spcBef>
                <a:spcPts val="0"/>
              </a:spcBef>
              <a:spcAft>
                <a:spcPts val="0"/>
              </a:spcAft>
              <a:buSzPts val="1000"/>
              <a:buFont typeface="Arial"/>
              <a:buNone/>
            </a:pPr>
            <a:r>
              <a:rPr lang="en-US" sz="1000" b="0" i="0" u="none" strike="noStrike" cap="none"/>
              <a:t>A </a:t>
            </a:r>
            <a:r>
              <a:rPr lang="en-US" sz="1000" b="1" i="0" u="none" strike="noStrike" cap="none"/>
              <a:t>static</a:t>
            </a:r>
            <a:r>
              <a:rPr lang="en-US" sz="1000" b="0" i="0" u="none" strike="noStrike" cap="none"/>
              <a:t> nested class is not an inner class, but its declaration appears similar with an additional </a:t>
            </a:r>
            <a:r>
              <a:rPr lang="en-US" sz="1000" b="0" i="0" u="none" strike="noStrike" cap="none">
                <a:latin typeface="Courier New"/>
                <a:ea typeface="Courier New"/>
                <a:cs typeface="Courier New"/>
                <a:sym typeface="Courier New"/>
              </a:rPr>
              <a:t>static</a:t>
            </a:r>
            <a:r>
              <a:rPr lang="en-US" sz="1000" b="0" i="0" u="none" strike="noStrike" cap="none"/>
              <a:t> modifier on the nested class. Static nested classes can be instantiated before the enclosing outer class and, therefore, are denied access to all nonstatic members of the enclosing class.</a:t>
            </a:r>
            <a:endParaRPr/>
          </a:p>
          <a:p>
            <a:pPr marL="0" marR="0" lvl="1" indent="0" algn="l" rtl="0">
              <a:spcBef>
                <a:spcPts val="0"/>
              </a:spcBef>
              <a:spcAft>
                <a:spcPts val="0"/>
              </a:spcAft>
              <a:buSzPts val="1000"/>
              <a:buFont typeface="Arial"/>
              <a:buNone/>
            </a:pPr>
            <a:r>
              <a:rPr lang="en-US" sz="1000" b="1" i="0" u="none" strike="noStrike" cap="none"/>
              <a:t>Note: </a:t>
            </a:r>
            <a:r>
              <a:rPr lang="en-US" sz="1000" b="0" i="0" u="none" strike="noStrike" cap="none"/>
              <a:t>Anonymous classes are covered in detail in the lesson titled “Interfaces and Lambda Expressions.”</a:t>
            </a:r>
            <a:endParaRPr/>
          </a:p>
          <a:p>
            <a:pPr marL="0" marR="0" lvl="1" indent="0" algn="l" rtl="0">
              <a:spcBef>
                <a:spcPts val="0"/>
              </a:spcBef>
              <a:spcAft>
                <a:spcPts val="0"/>
              </a:spcAft>
              <a:buSzPts val="1000"/>
              <a:buFont typeface="Arial"/>
              <a:buNone/>
            </a:pPr>
            <a:r>
              <a:rPr lang="en-US" sz="1000" b="1" i="0" u="none" strike="noStrike" cap="none"/>
              <a:t>Reasons to Use Nested Classes</a:t>
            </a:r>
            <a:endParaRPr/>
          </a:p>
          <a:p>
            <a:pPr marL="0" marR="0" lvl="1" indent="0" algn="l" rtl="0">
              <a:spcBef>
                <a:spcPts val="0"/>
              </a:spcBef>
              <a:spcAft>
                <a:spcPts val="0"/>
              </a:spcAft>
              <a:buSzPts val="1000"/>
              <a:buFont typeface="Arial"/>
              <a:buNone/>
            </a:pPr>
            <a:r>
              <a:rPr lang="en-US" sz="1000" b="0" i="0" u="none" strike="noStrike" cap="none"/>
              <a:t>The following information is obtained from http://download.oracle.com/javase/tutorial/java/javaOO/nested.html.</a:t>
            </a:r>
            <a:endParaRPr/>
          </a:p>
          <a:p>
            <a:pPr marL="0" marR="0" lvl="2" indent="0" algn="l" rtl="0">
              <a:spcBef>
                <a:spcPts val="0"/>
              </a:spcBef>
              <a:spcAft>
                <a:spcPts val="0"/>
              </a:spcAft>
              <a:buSzPts val="900"/>
              <a:buFont typeface="Arial"/>
              <a:buNone/>
            </a:pPr>
            <a:r>
              <a:rPr lang="en-US" sz="900" b="1" i="0" u="none" strike="noStrike" cap="none"/>
              <a:t>Logical Grouping of Classes</a:t>
            </a:r>
            <a:endParaRPr sz="900" b="0" i="0" u="none" strike="noStrike" cap="none"/>
          </a:p>
          <a:p>
            <a:pPr marL="0" marR="0" lvl="3" indent="0" algn="l" rtl="0">
              <a:spcBef>
                <a:spcPts val="0"/>
              </a:spcBef>
              <a:spcAft>
                <a:spcPts val="0"/>
              </a:spcAft>
              <a:buSzPts val="900"/>
              <a:buFont typeface="Arial"/>
              <a:buNone/>
            </a:pPr>
            <a:r>
              <a:rPr lang="en-US" sz="900" b="0" i="0" u="none" strike="noStrike" cap="none"/>
              <a:t>If a class is useful to only one other class, then it is logical to embed it in that class an keep </a:t>
            </a:r>
            <a:endParaRPr/>
          </a:p>
          <a:p>
            <a:pPr marL="0" marR="0" lvl="4" indent="0" algn="l" rtl="0">
              <a:spcBef>
                <a:spcPts val="0"/>
              </a:spcBef>
              <a:spcAft>
                <a:spcPts val="0"/>
              </a:spcAft>
              <a:buSzPts val="900"/>
              <a:buFont typeface="Arial"/>
              <a:buNone/>
            </a:pPr>
            <a:r>
              <a:rPr lang="en-US" sz="900" b="0" i="0" u="none" strike="noStrike" cap="none">
                <a:latin typeface="Arial"/>
                <a:ea typeface="Arial"/>
                <a:cs typeface="Arial"/>
                <a:sym typeface="Arial"/>
              </a:rPr>
              <a:t>the two together. Nesting such "helper classes" makes their package more streamlined.</a:t>
            </a:r>
            <a:endParaRPr/>
          </a:p>
          <a:p>
            <a:pPr marL="0" marR="0" lvl="2" indent="0" algn="l" rtl="0">
              <a:spcBef>
                <a:spcPts val="0"/>
              </a:spcBef>
              <a:spcAft>
                <a:spcPts val="0"/>
              </a:spcAft>
              <a:buSzPts val="900"/>
              <a:buFont typeface="Arial"/>
              <a:buNone/>
            </a:pPr>
            <a:r>
              <a:rPr lang="en-US" sz="900" b="1" i="0" u="none" strike="noStrike" cap="none"/>
              <a:t>Increased Encapsulation</a:t>
            </a:r>
            <a:endParaRPr/>
          </a:p>
          <a:p>
            <a:pPr marL="0" marR="0" lvl="3" indent="0" algn="l" rtl="0">
              <a:spcBef>
                <a:spcPts val="0"/>
              </a:spcBef>
              <a:spcAft>
                <a:spcPts val="0"/>
              </a:spcAft>
              <a:buSzPts val="900"/>
              <a:buFont typeface="Arial"/>
              <a:buNone/>
            </a:pPr>
            <a:r>
              <a:rPr lang="en-US" sz="900" b="0" i="0" u="none" strike="noStrike" cap="none"/>
              <a:t>Consider two top-level classes, A and B, where B needs access to members of A that would otherwise be declared private. By hiding class B within class A, A's members can be declared private and B can access them. In addition, B itself can be hidden from the outside world.</a:t>
            </a:r>
            <a:endParaRPr/>
          </a:p>
          <a:p>
            <a:pPr marL="0" marR="0" lvl="2" indent="0" algn="l" rtl="0">
              <a:spcBef>
                <a:spcPts val="0"/>
              </a:spcBef>
              <a:spcAft>
                <a:spcPts val="0"/>
              </a:spcAft>
              <a:buSzPts val="900"/>
              <a:buFont typeface="Arial"/>
              <a:buNone/>
            </a:pPr>
            <a:r>
              <a:rPr lang="en-US" sz="900" b="1" i="0" u="none" strike="noStrike" cap="none"/>
              <a:t>More Readable, Maintainable Code</a:t>
            </a:r>
            <a:endParaRPr/>
          </a:p>
          <a:p>
            <a:pPr marL="0" marR="0" lvl="3" indent="0" algn="l" rtl="0">
              <a:spcBef>
                <a:spcPts val="0"/>
              </a:spcBef>
              <a:spcAft>
                <a:spcPts val="0"/>
              </a:spcAft>
              <a:buSzPts val="900"/>
              <a:buFont typeface="Arial"/>
              <a:buNone/>
            </a:pPr>
            <a:r>
              <a:rPr lang="en-US" sz="900" b="0" i="0" u="none" strike="noStrike" cap="none"/>
              <a:t>Nesting small classes within top-level classes places the code closer to where it is used.</a:t>
            </a:r>
            <a:endParaRPr/>
          </a:p>
        </p:txBody>
      </p:sp>
      <p:sp>
        <p:nvSpPr>
          <p:cNvPr id="1293" name="Google Shape;1293;g40a120c017_0_8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136</a:t>
            </a:fld>
            <a:endParaRPr/>
          </a:p>
        </p:txBody>
      </p:sp>
    </p:spTree>
    <p:extLst>
      <p:ext uri="{BB962C8B-B14F-4D97-AF65-F5344CB8AC3E}">
        <p14:creationId xmlns:p14="http://schemas.microsoft.com/office/powerpoint/2010/main" val="2935518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a120c017_0_8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0" name="Google Shape;1300;g40a120c017_0_8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an inner class, </a:t>
            </a:r>
            <a:r>
              <a:rPr lang="en-US" sz="1800" b="0" i="0" u="none" strike="noStrike" cap="none">
                <a:latin typeface="Courier New"/>
                <a:ea typeface="Courier New"/>
                <a:cs typeface="Courier New"/>
                <a:sym typeface="Courier New"/>
              </a:rPr>
              <a:t>EMICalculatorHelper</a:t>
            </a:r>
            <a:r>
              <a:rPr lang="en-US" sz="1800" b="0" i="0" u="none" strike="noStrike" cap="none"/>
              <a:t>, which is defined in the </a:t>
            </a:r>
            <a:r>
              <a:rPr lang="en-US" sz="1800" b="0" i="0" u="none" strike="noStrike" cap="none">
                <a:latin typeface="Courier New"/>
                <a:ea typeface="Courier New"/>
                <a:cs typeface="Courier New"/>
                <a:sym typeface="Courier New"/>
              </a:rPr>
              <a:t>BankEMICalculator</a:t>
            </a:r>
            <a:r>
              <a:rPr lang="en-US" sz="1800" b="0" i="0" u="none" strike="noStrike" cap="none"/>
              <a:t> class.</a:t>
            </a:r>
            <a:endParaRPr/>
          </a:p>
        </p:txBody>
      </p:sp>
      <p:sp>
        <p:nvSpPr>
          <p:cNvPr id="1301" name="Google Shape;1301;g40a120c017_0_81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137</a:t>
            </a:fld>
            <a:endParaRPr/>
          </a:p>
        </p:txBody>
      </p:sp>
    </p:spTree>
    <p:extLst>
      <p:ext uri="{BB962C8B-B14F-4D97-AF65-F5344CB8AC3E}">
        <p14:creationId xmlns:p14="http://schemas.microsoft.com/office/powerpoint/2010/main" val="42806533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40a120c017_0_8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9" name="Google Shape;1309;g40a120c017_0_81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Compile-Time Range Checking</a:t>
            </a:r>
            <a:endParaRPr/>
          </a:p>
          <a:p>
            <a:pPr marL="0" marR="0" lvl="1" indent="0" algn="l" rtl="0">
              <a:spcBef>
                <a:spcPts val="0"/>
              </a:spcBef>
              <a:spcAft>
                <a:spcPts val="0"/>
              </a:spcAft>
              <a:buSzPts val="1800"/>
              <a:buFont typeface="Arial"/>
              <a:buNone/>
            </a:pPr>
            <a:r>
              <a:rPr lang="en-US" sz="1800" b="0" i="0" u="none" strike="noStrike" cap="none"/>
              <a:t>In the example in the slide, the compiler performs a compile-time check to ensure that only valid </a:t>
            </a:r>
            <a:r>
              <a:rPr lang="en-US" sz="1800" b="0" i="0" u="none" strike="noStrike" cap="none">
                <a:latin typeface="Courier New"/>
                <a:ea typeface="Courier New"/>
                <a:cs typeface="Courier New"/>
                <a:sym typeface="Courier New"/>
              </a:rPr>
              <a:t>PowerState</a:t>
            </a:r>
            <a:r>
              <a:rPr lang="en-US" sz="1800" b="0" i="0" u="none" strike="noStrike" cap="none"/>
              <a:t> instances are passed to the </a:t>
            </a:r>
            <a:r>
              <a:rPr lang="en-US" sz="1800" b="0" i="0" u="none" strike="noStrike" cap="none">
                <a:latin typeface="Courier New"/>
                <a:ea typeface="Courier New"/>
                <a:cs typeface="Courier New"/>
                <a:sym typeface="Courier New"/>
              </a:rPr>
              <a:t>setState</a:t>
            </a:r>
            <a:r>
              <a:rPr lang="en-US" sz="1800" b="0" i="0" u="none" strike="noStrike" cap="none"/>
              <a:t> method. No range checking overhead is incurred at runtime. </a:t>
            </a:r>
            <a:endParaRPr/>
          </a:p>
        </p:txBody>
      </p:sp>
      <p:sp>
        <p:nvSpPr>
          <p:cNvPr id="1310" name="Google Shape;1310;g40a120c017_0_8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138</a:t>
            </a:fld>
            <a:endParaRPr/>
          </a:p>
        </p:txBody>
      </p:sp>
    </p:spTree>
    <p:extLst>
      <p:ext uri="{BB962C8B-B14F-4D97-AF65-F5344CB8AC3E}">
        <p14:creationId xmlns:p14="http://schemas.microsoft.com/office/powerpoint/2010/main" val="19787295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40a120c017_0_8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1" name="Google Shape;1321;g40a120c017_0_8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22" name="Google Shape;1322;g40a120c017_0_8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139</a:t>
            </a:fld>
            <a:endParaRPr/>
          </a:p>
        </p:txBody>
      </p:sp>
    </p:spTree>
    <p:extLst>
      <p:ext uri="{BB962C8B-B14F-4D97-AF65-F5344CB8AC3E}">
        <p14:creationId xmlns:p14="http://schemas.microsoft.com/office/powerpoint/2010/main" val="336781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JCP.next</a:t>
            </a:r>
          </a:p>
          <a:p>
            <a:pPr lvl="1"/>
            <a:r>
              <a:rPr lang="en-US" altLang="" smtClean="0"/>
              <a:t>The JCP produces the JSRs that outline the standards of the Java platform. The behavior of the JCP itself is also defined and improved through the JSR process. The JCP is evolving and its improvements are defined in JSR-348. JSR-348 introduces changes in the areas of transparency, participation, agility, and governance.</a:t>
            </a:r>
          </a:p>
          <a:p>
            <a:pPr lvl="2"/>
            <a:r>
              <a:rPr lang="en-US" altLang="" b="1" smtClean="0"/>
              <a:t>Transparency:</a:t>
            </a:r>
            <a:r>
              <a:rPr lang="en-US" altLang="" smtClean="0"/>
              <a:t> In the past, some aspects of the development of a JSR may have occurred behind closed doors. Transparent development is now the recommended practice.</a:t>
            </a:r>
          </a:p>
          <a:p>
            <a:pPr lvl="2"/>
            <a:r>
              <a:rPr lang="en-US" altLang="" b="1" smtClean="0"/>
              <a:t>Participation: </a:t>
            </a:r>
            <a:r>
              <a:rPr lang="en-US" altLang="" smtClean="0"/>
              <a:t>Individuals and Java User Groups are encouraged to become active in the JCP.</a:t>
            </a:r>
          </a:p>
          <a:p>
            <a:pPr lvl="2"/>
            <a:r>
              <a:rPr lang="en-US" altLang="" b="1" smtClean="0"/>
              <a:t>Agility:</a:t>
            </a:r>
            <a:r>
              <a:rPr lang="en-US" altLang="" smtClean="0"/>
              <a:t> Slow-moving JSRs are now actively discouraged.</a:t>
            </a:r>
          </a:p>
          <a:p>
            <a:pPr lvl="2"/>
            <a:r>
              <a:rPr lang="en-US" altLang="" b="1" smtClean="0"/>
              <a:t>Governance: </a:t>
            </a:r>
            <a:r>
              <a:rPr lang="en-US" altLang="" smtClean="0"/>
              <a:t>The SE and ME expert groups are merging into a single body.</a:t>
            </a:r>
          </a:p>
        </p:txBody>
      </p:sp>
      <p:sp>
        <p:nvSpPr>
          <p:cNvPr id="39939" name="Slide Image Placeholder 6"/>
          <p:cNvSpPr>
            <a:spLocks noGrp="1" noRot="1" noChangeAspect="1" noTextEdit="1"/>
          </p:cNvSpPr>
          <p:nvPr>
            <p:ph type="sldImg"/>
          </p:nvPr>
        </p:nvSpPr>
        <p:spPr>
          <a:ln/>
        </p:spPr>
      </p:sp>
      <p:sp>
        <p:nvSpPr>
          <p:cNvPr id="39940"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1C7FEDC8-6464-4F9D-B2A2-8AB2B8C87A66}" type="slidenum">
              <a:rPr lang="en-US" altLang="" smtClean="0"/>
              <a:pPr eaLnBrk="1" hangingPunct="1"/>
              <a:t>14</a:t>
            </a:fld>
            <a:endParaRPr lang="en-US" altLang="" smtClean="0"/>
          </a:p>
        </p:txBody>
      </p:sp>
    </p:spTree>
    <p:extLst>
      <p:ext uri="{BB962C8B-B14F-4D97-AF65-F5344CB8AC3E}">
        <p14:creationId xmlns:p14="http://schemas.microsoft.com/office/powerpoint/2010/main" val="6021252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a120c017_0_8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1" name="Google Shape;1331;g40a120c017_0_83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Enum Constructors</a:t>
            </a:r>
            <a:endParaRPr/>
          </a:p>
          <a:p>
            <a:pPr marL="0" marR="0" lvl="1" indent="0" algn="l" rtl="0">
              <a:spcBef>
                <a:spcPts val="0"/>
              </a:spcBef>
              <a:spcAft>
                <a:spcPts val="0"/>
              </a:spcAft>
              <a:buSzPts val="1800"/>
              <a:buFont typeface="Arial"/>
              <a:buNone/>
            </a:pPr>
            <a:r>
              <a:rPr lang="en-US" sz="1800" b="0" i="0" u="none" strike="noStrike" cap="none"/>
              <a:t>You may not instantiate an enum instance with </a:t>
            </a:r>
            <a:r>
              <a:rPr lang="en-US" sz="1800" b="0" i="0" u="none" strike="noStrike" cap="none">
                <a:latin typeface="Courier New"/>
                <a:ea typeface="Courier New"/>
                <a:cs typeface="Courier New"/>
                <a:sym typeface="Courier New"/>
              </a:rPr>
              <a:t>new</a:t>
            </a:r>
            <a:r>
              <a:rPr lang="en-US" sz="1800" b="0" i="0" u="none" strike="noStrike" cap="none"/>
              <a:t>. </a:t>
            </a:r>
            <a:endParaRPr/>
          </a:p>
        </p:txBody>
      </p:sp>
      <p:sp>
        <p:nvSpPr>
          <p:cNvPr id="1332" name="Google Shape;1332;g40a120c017_0_8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140</a:t>
            </a:fld>
            <a:endParaRPr/>
          </a:p>
        </p:txBody>
      </p:sp>
    </p:spTree>
    <p:extLst>
      <p:ext uri="{BB962C8B-B14F-4D97-AF65-F5344CB8AC3E}">
        <p14:creationId xmlns:p14="http://schemas.microsoft.com/office/powerpoint/2010/main" val="15253791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40a120c017_0_8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2" name="Google Shape;1342;g40a120c017_0_84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Enum Usage</a:t>
            </a:r>
            <a:endParaRPr/>
          </a:p>
          <a:p>
            <a:pPr marL="0" marR="0" lvl="1" indent="0" algn="l" rtl="0">
              <a:spcBef>
                <a:spcPts val="0"/>
              </a:spcBef>
              <a:spcAft>
                <a:spcPts val="0"/>
              </a:spcAft>
              <a:buSzPts val="1800"/>
              <a:buFont typeface="Arial"/>
              <a:buNone/>
            </a:pPr>
            <a:r>
              <a:rPr lang="en-US" sz="1800" b="0" i="0" u="none" strike="noStrike" cap="none"/>
              <a:t>When sent to be printed, the default behavior for an enumeration is to print the current value. Typically, an additional call to the enumation's methods is necessary to get information stored in the enumeration.</a:t>
            </a:r>
            <a:endParaRPr/>
          </a:p>
        </p:txBody>
      </p:sp>
      <p:sp>
        <p:nvSpPr>
          <p:cNvPr id="1343" name="Google Shape;1343;g40a120c017_0_8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141</a:t>
            </a:fld>
            <a:endParaRPr/>
          </a:p>
        </p:txBody>
      </p:sp>
    </p:spTree>
    <p:extLst>
      <p:ext uri="{BB962C8B-B14F-4D97-AF65-F5344CB8AC3E}">
        <p14:creationId xmlns:p14="http://schemas.microsoft.com/office/powerpoint/2010/main" val="20038808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40a120c017_0_8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2" name="Google Shape;1352;g40a120c017_0_8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53" name="Google Shape;1353;g40a120c017_0_8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142</a:t>
            </a:fld>
            <a:endParaRPr/>
          </a:p>
        </p:txBody>
      </p:sp>
    </p:spTree>
    <p:extLst>
      <p:ext uri="{BB962C8B-B14F-4D97-AF65-F5344CB8AC3E}">
        <p14:creationId xmlns:p14="http://schemas.microsoft.com/office/powerpoint/2010/main" val="34273644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0a120c017_0_85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1" name="Google Shape;1361;g40a120c017_0_85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62" name="Google Shape;1362;g40a120c017_0_85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143</a:t>
            </a:fld>
            <a:endParaRPr/>
          </a:p>
        </p:txBody>
      </p:sp>
    </p:spTree>
    <p:extLst>
      <p:ext uri="{BB962C8B-B14F-4D97-AF65-F5344CB8AC3E}">
        <p14:creationId xmlns:p14="http://schemas.microsoft.com/office/powerpoint/2010/main" val="5393739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40a120c017_0_8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0" name="Google Shape;1370;g40a120c017_0_8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71" name="Google Shape;1371;g40a120c017_0_8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144</a:t>
            </a:fld>
            <a:endParaRPr/>
          </a:p>
        </p:txBody>
      </p:sp>
    </p:spTree>
    <p:extLst>
      <p:ext uri="{BB962C8B-B14F-4D97-AF65-F5344CB8AC3E}">
        <p14:creationId xmlns:p14="http://schemas.microsoft.com/office/powerpoint/2010/main" val="18001887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0a120c017_0_8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9" name="Google Shape;1379;g40a120c017_0_8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380" name="Google Shape;1380;g40a120c017_0_8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145</a:t>
            </a:fld>
            <a:endParaRPr/>
          </a:p>
        </p:txBody>
      </p:sp>
    </p:spTree>
    <p:extLst>
      <p:ext uri="{BB962C8B-B14F-4D97-AF65-F5344CB8AC3E}">
        <p14:creationId xmlns:p14="http://schemas.microsoft.com/office/powerpoint/2010/main" val="90621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40a120c017_0_8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8" name="Google Shape;1388;g40a120c017_0_88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d</a:t>
            </a:r>
            <a:endParaRPr/>
          </a:p>
        </p:txBody>
      </p:sp>
      <p:sp>
        <p:nvSpPr>
          <p:cNvPr id="1389" name="Google Shape;1389;g40a120c017_0_8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146</a:t>
            </a:fld>
            <a:endParaRPr/>
          </a:p>
        </p:txBody>
      </p:sp>
    </p:spTree>
    <p:extLst>
      <p:ext uri="{BB962C8B-B14F-4D97-AF65-F5344CB8AC3E}">
        <p14:creationId xmlns:p14="http://schemas.microsoft.com/office/powerpoint/2010/main" val="24836258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40a120c017_0_8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6" name="Google Shape;1396;g40a120c017_0_886: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b, d</a:t>
            </a:r>
            <a:endParaRPr/>
          </a:p>
        </p:txBody>
      </p:sp>
      <p:sp>
        <p:nvSpPr>
          <p:cNvPr id="1397" name="Google Shape;1397;g40a120c017_0_8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147</a:t>
            </a:fld>
            <a:endParaRPr/>
          </a:p>
        </p:txBody>
      </p:sp>
    </p:spTree>
    <p:extLst>
      <p:ext uri="{BB962C8B-B14F-4D97-AF65-F5344CB8AC3E}">
        <p14:creationId xmlns:p14="http://schemas.microsoft.com/office/powerpoint/2010/main" val="20446789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40a120c017_0_8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4" name="Google Shape;1404;g40a120c017_0_89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1405" name="Google Shape;1405;g40a120c017_0_8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5 - </a:t>
            </a:r>
            <a:fld id="{00000000-1234-1234-1234-123412341234}" type="slidenum">
              <a:rPr lang="en-US" sz="1100" b="1" i="0" u="none">
                <a:solidFill>
                  <a:srgbClr val="000000"/>
                </a:solidFill>
                <a:latin typeface="Arial"/>
                <a:ea typeface="Arial"/>
                <a:cs typeface="Arial"/>
                <a:sym typeface="Arial"/>
              </a:rPr>
              <a:t>148</a:t>
            </a:fld>
            <a:endParaRPr/>
          </a:p>
        </p:txBody>
      </p:sp>
    </p:spTree>
    <p:extLst>
      <p:ext uri="{BB962C8B-B14F-4D97-AF65-F5344CB8AC3E}">
        <p14:creationId xmlns:p14="http://schemas.microsoft.com/office/powerpoint/2010/main" val="28813471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40a120c017_0_931: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g40a120c017_0_9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25933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Why OpenJDK Is Important</a:t>
            </a:r>
          </a:p>
          <a:p>
            <a:pPr lvl="1"/>
            <a:r>
              <a:rPr lang="en-US" altLang="" smtClean="0"/>
              <a:t>Because it is open source, OpenJDK enables users to port Java to operating systems and hardware platforms of their choosing. Ports are underway for many platforms (besides those already supported) including FreeBSD, OpenBSD, NetBSD, and MacOS X.</a:t>
            </a:r>
          </a:p>
        </p:txBody>
      </p:sp>
      <p:sp>
        <p:nvSpPr>
          <p:cNvPr id="40963" name="Slide Image Placeholder 6"/>
          <p:cNvSpPr>
            <a:spLocks noGrp="1" noRot="1" noChangeAspect="1" noTextEdit="1"/>
          </p:cNvSpPr>
          <p:nvPr>
            <p:ph type="sldImg"/>
          </p:nvPr>
        </p:nvSpPr>
        <p:spPr>
          <a:ln/>
        </p:spPr>
      </p:sp>
      <p:sp>
        <p:nvSpPr>
          <p:cNvPr id="40964"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BBB2ADFA-98C8-4B24-945B-B31DE2A4690C}" type="slidenum">
              <a:rPr lang="en-US" altLang="" smtClean="0"/>
              <a:pPr eaLnBrk="1" hangingPunct="1"/>
              <a:t>15</a:t>
            </a:fld>
            <a:endParaRPr lang="en-US" altLang="" smtClean="0"/>
          </a:p>
        </p:txBody>
      </p:sp>
    </p:spTree>
    <p:extLst>
      <p:ext uri="{BB962C8B-B14F-4D97-AF65-F5344CB8AC3E}">
        <p14:creationId xmlns:p14="http://schemas.microsoft.com/office/powerpoint/2010/main" val="4978348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40a120c017_0_9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g40a120c017_0_9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419" name="Google Shape;1419;g40a120c017_0_9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150</a:t>
            </a:fld>
            <a:endParaRPr/>
          </a:p>
        </p:txBody>
      </p:sp>
    </p:spTree>
    <p:extLst>
      <p:ext uri="{BB962C8B-B14F-4D97-AF65-F5344CB8AC3E}">
        <p14:creationId xmlns:p14="http://schemas.microsoft.com/office/powerpoint/2010/main" val="7457394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0a120c017_0_9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7" name="Google Shape;1427;g40a120c017_0_94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an interface outlines a contract for a class. The contract outlined by an interface mandates the methods that must be implemented in a class. Classes implementing the contract must fulfill the entire contract or be declared </a:t>
            </a:r>
            <a:r>
              <a:rPr lang="en-US" sz="1800" b="0" i="0" u="none" strike="noStrike" cap="none">
                <a:latin typeface="Courier New"/>
                <a:ea typeface="Courier New"/>
                <a:cs typeface="Courier New"/>
                <a:sym typeface="Courier New"/>
              </a:rPr>
              <a:t>abstract</a:t>
            </a:r>
            <a:r>
              <a:rPr lang="en-US" sz="1800" b="0" i="0" u="none" strike="noStrike" cap="none"/>
              <a:t>.</a:t>
            </a:r>
            <a:endParaRPr/>
          </a:p>
        </p:txBody>
      </p:sp>
      <p:sp>
        <p:nvSpPr>
          <p:cNvPr id="1428" name="Google Shape;1428;g40a120c017_0_9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151</a:t>
            </a:fld>
            <a:endParaRPr/>
          </a:p>
        </p:txBody>
      </p:sp>
    </p:spTree>
    <p:extLst>
      <p:ext uri="{BB962C8B-B14F-4D97-AF65-F5344CB8AC3E}">
        <p14:creationId xmlns:p14="http://schemas.microsoft.com/office/powerpoint/2010/main" val="30849947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40a120c017_0_9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How can interfaces solve this problem? All these products are sold by the same company but are measured in different ways.</a:t>
            </a:r>
            <a:endParaRPr/>
          </a:p>
        </p:txBody>
      </p:sp>
      <p:sp>
        <p:nvSpPr>
          <p:cNvPr id="1435" name="Google Shape;1435;g40a120c017_0_9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6 - </a:t>
            </a:r>
            <a:fld id="{00000000-1234-1234-1234-123412341234}" type="slidenum">
              <a:rPr lang="en-US" sz="1100" b="1" i="0" u="none" strike="noStrike" cap="none">
                <a:solidFill>
                  <a:srgbClr val="000000"/>
                </a:solidFill>
                <a:latin typeface="Arial"/>
                <a:ea typeface="Arial"/>
                <a:cs typeface="Arial"/>
                <a:sym typeface="Arial"/>
              </a:rPr>
              <a:t>152</a:t>
            </a:fld>
            <a:endParaRPr/>
          </a:p>
        </p:txBody>
      </p:sp>
      <p:sp>
        <p:nvSpPr>
          <p:cNvPr id="1436" name="Google Shape;1436;g40a120c017_0_9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893315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0a120c017_0_9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3" name="Google Shape;1443;g40a120c017_0_9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Notice this class has a </a:t>
            </a:r>
            <a:r>
              <a:rPr lang="en-US" sz="1800" b="0" i="0" u="none" strike="noStrike" cap="none">
                <a:latin typeface="Courier New"/>
                <a:ea typeface="Courier New"/>
                <a:cs typeface="Courier New"/>
                <a:sym typeface="Courier New"/>
              </a:rPr>
              <a:t>weight</a:t>
            </a:r>
            <a:r>
              <a:rPr lang="en-US" sz="1800" b="0" i="0" u="none" strike="noStrike" cap="none"/>
              <a:t> field. However, the </a:t>
            </a:r>
            <a:r>
              <a:rPr lang="en-US" sz="1800" b="0" i="0" u="none" strike="noStrike" cap="none">
                <a:latin typeface="Courier New"/>
                <a:ea typeface="Courier New"/>
                <a:cs typeface="Courier New"/>
                <a:sym typeface="Courier New"/>
              </a:rPr>
              <a:t>RedPaint</a:t>
            </a:r>
            <a:r>
              <a:rPr lang="en-US" sz="1800" b="0" i="0" u="none" strike="noStrike" cap="none"/>
              <a:t> class has a </a:t>
            </a:r>
            <a:r>
              <a:rPr lang="en-US" sz="1800" b="0" i="0" u="none" strike="noStrike" cap="none">
                <a:latin typeface="Courier New"/>
                <a:ea typeface="Courier New"/>
                <a:cs typeface="Courier New"/>
                <a:sym typeface="Courier New"/>
              </a:rPr>
              <a:t>gallons</a:t>
            </a:r>
            <a:r>
              <a:rPr lang="en-US" sz="1800" b="0" i="0" u="none" strike="noStrike" cap="none"/>
              <a:t> field and the </a:t>
            </a:r>
            <a:r>
              <a:rPr lang="en-US" sz="1800" b="0" i="0" u="none" strike="noStrike" cap="none">
                <a:latin typeface="Courier New"/>
                <a:ea typeface="Courier New"/>
                <a:cs typeface="Courier New"/>
                <a:sym typeface="Courier New"/>
              </a:rPr>
              <a:t>Widget</a:t>
            </a:r>
            <a:r>
              <a:rPr lang="en-US" sz="1800" b="0" i="0" u="none" strike="noStrike" cap="none"/>
              <a:t> class has a </a:t>
            </a:r>
            <a:r>
              <a:rPr lang="en-US" sz="1800" b="0" i="0" u="none" strike="noStrike" cap="none">
                <a:latin typeface="Courier New"/>
                <a:ea typeface="Courier New"/>
                <a:cs typeface="Courier New"/>
                <a:sym typeface="Courier New"/>
              </a:rPr>
              <a:t>quantity</a:t>
            </a:r>
            <a:r>
              <a:rPr lang="en-US" sz="1800" b="0" i="0" u="none" strike="noStrike" cap="none"/>
              <a:t> field. Calculating the required data for the three classes is similar but different for each.</a:t>
            </a:r>
            <a:endParaRPr/>
          </a:p>
        </p:txBody>
      </p:sp>
      <p:sp>
        <p:nvSpPr>
          <p:cNvPr id="1444" name="Google Shape;1444;g40a120c017_0_9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153</a:t>
            </a:fld>
            <a:endParaRPr/>
          </a:p>
        </p:txBody>
      </p:sp>
    </p:spTree>
    <p:extLst>
      <p:ext uri="{BB962C8B-B14F-4D97-AF65-F5344CB8AC3E}">
        <p14:creationId xmlns:p14="http://schemas.microsoft.com/office/powerpoint/2010/main" val="39728058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40a120c017_0_9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2" name="Google Shape;1452;g40a120c017_0_9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SalesCalcs</a:t>
            </a:r>
            <a:r>
              <a:rPr lang="en-US" sz="1800" b="0" i="0" u="none" strike="noStrike" cap="none"/>
              <a:t> interface specifies what methods much be implemented by a class. The method signature specifies what is passed in and what is returned. </a:t>
            </a:r>
            <a:endParaRPr/>
          </a:p>
          <a:p>
            <a:pPr marL="0" marR="0" lvl="0" indent="0" algn="l" rtl="0">
              <a:spcBef>
                <a:spcPts val="0"/>
              </a:spcBef>
              <a:spcAft>
                <a:spcPts val="0"/>
              </a:spcAft>
              <a:buSzPts val="1800"/>
              <a:buFont typeface="Arial"/>
              <a:buNone/>
            </a:pPr>
            <a:r>
              <a:rPr lang="en-US" sz="1800" b="0" i="0" u="none" strike="noStrike" cap="none"/>
              <a:t>Rules for Interfaces</a:t>
            </a:r>
            <a:endParaRPr/>
          </a:p>
          <a:p>
            <a:pPr marL="0" marR="0" lvl="1" indent="0" algn="l" rtl="0">
              <a:spcBef>
                <a:spcPts val="0"/>
              </a:spcBef>
              <a:spcAft>
                <a:spcPts val="0"/>
              </a:spcAft>
              <a:buSzPts val="1800"/>
              <a:buFont typeface="Arial"/>
              <a:buNone/>
            </a:pPr>
            <a:r>
              <a:rPr lang="en-US" sz="1800" b="1" i="0" u="none" strike="noStrike" cap="none"/>
              <a:t>Access Modifiers</a:t>
            </a:r>
            <a:endParaRPr/>
          </a:p>
          <a:p>
            <a:pPr marL="0" marR="0" lvl="1" indent="0" algn="l" rtl="0">
              <a:spcBef>
                <a:spcPts val="0"/>
              </a:spcBef>
              <a:spcAft>
                <a:spcPts val="0"/>
              </a:spcAft>
              <a:buSzPts val="1800"/>
              <a:buFont typeface="Arial"/>
              <a:buNone/>
            </a:pPr>
            <a:r>
              <a:rPr lang="en-US" sz="1800" b="0" i="0" u="none" strike="noStrike" cap="none"/>
              <a:t>All methods in an interface are </a:t>
            </a:r>
            <a:r>
              <a:rPr lang="en-US" sz="1800" b="0" i="0" u="none" strike="noStrike" cap="none">
                <a:latin typeface="Courier New"/>
                <a:ea typeface="Courier New"/>
                <a:cs typeface="Courier New"/>
                <a:sym typeface="Courier New"/>
              </a:rPr>
              <a:t>public</a:t>
            </a:r>
            <a:r>
              <a:rPr lang="en-US" sz="1800" b="0" i="0" u="none" strike="noStrike" cap="none"/>
              <a:t>, even if you forget to declare them as </a:t>
            </a:r>
            <a:r>
              <a:rPr lang="en-US" sz="1800" b="0" i="0" u="none" strike="noStrike" cap="none">
                <a:latin typeface="Courier New"/>
                <a:ea typeface="Courier New"/>
                <a:cs typeface="Courier New"/>
                <a:sym typeface="Courier New"/>
              </a:rPr>
              <a:t>public</a:t>
            </a:r>
            <a:r>
              <a:rPr lang="en-US" sz="1800" b="0" i="0" u="none" strike="noStrike" cap="none"/>
              <a:t>. You may not declare methods as </a:t>
            </a:r>
            <a:r>
              <a:rPr lang="en-US" sz="1800" b="0" i="0" u="none" strike="noStrike" cap="none">
                <a:latin typeface="Courier New"/>
                <a:ea typeface="Courier New"/>
                <a:cs typeface="Courier New"/>
                <a:sym typeface="Courier New"/>
              </a:rPr>
              <a:t>private</a:t>
            </a:r>
            <a:r>
              <a:rPr lang="en-US" sz="1800" b="0" i="0" u="none" strike="noStrike" cap="none"/>
              <a:t> or </a:t>
            </a:r>
            <a:r>
              <a:rPr lang="en-US" sz="1800" b="0" i="0" u="none" strike="noStrike" cap="none">
                <a:latin typeface="Courier New"/>
                <a:ea typeface="Courier New"/>
                <a:cs typeface="Courier New"/>
                <a:sym typeface="Courier New"/>
              </a:rPr>
              <a:t>protected</a:t>
            </a:r>
            <a:r>
              <a:rPr lang="en-US" sz="1800" b="0" i="0" u="none" strike="noStrike" cap="none"/>
              <a:t> in an interface.</a:t>
            </a:r>
            <a:endParaRPr/>
          </a:p>
          <a:p>
            <a:pPr marL="0" marR="0" lvl="1" indent="0" algn="l" rtl="0">
              <a:spcBef>
                <a:spcPts val="0"/>
              </a:spcBef>
              <a:spcAft>
                <a:spcPts val="0"/>
              </a:spcAft>
              <a:buSzPts val="1800"/>
              <a:buFont typeface="Arial"/>
              <a:buNone/>
            </a:pPr>
            <a:r>
              <a:rPr lang="en-US" sz="1800" b="1" i="0" u="none" strike="noStrike" cap="none"/>
              <a:t>Abstract Modifier</a:t>
            </a:r>
            <a:endParaRPr/>
          </a:p>
          <a:p>
            <a:pPr marL="0" marR="0" lvl="1" indent="0" algn="l" rtl="0">
              <a:spcBef>
                <a:spcPts val="0"/>
              </a:spcBef>
              <a:spcAft>
                <a:spcPts val="0"/>
              </a:spcAft>
              <a:buSzPts val="1800"/>
              <a:buFont typeface="Arial"/>
              <a:buNone/>
            </a:pPr>
            <a:r>
              <a:rPr lang="en-US" sz="1800" b="0" i="0" u="none" strike="noStrike" cap="none"/>
              <a:t>Because all methods are implicitly </a:t>
            </a:r>
            <a:r>
              <a:rPr lang="en-US" sz="1800" b="0" i="0" u="none" strike="noStrike" cap="none">
                <a:latin typeface="Courier New"/>
                <a:ea typeface="Courier New"/>
                <a:cs typeface="Courier New"/>
                <a:sym typeface="Courier New"/>
              </a:rPr>
              <a:t>abstract</a:t>
            </a:r>
            <a:r>
              <a:rPr lang="en-US" sz="1800" b="0" i="0" u="none" strike="noStrike" cap="none"/>
              <a:t>, it is redundant (but allowed) to declare a method as </a:t>
            </a:r>
            <a:r>
              <a:rPr lang="en-US" sz="1800" b="0" i="0" u="none" strike="noStrike" cap="none">
                <a:latin typeface="Courier New"/>
                <a:ea typeface="Courier New"/>
                <a:cs typeface="Courier New"/>
                <a:sym typeface="Courier New"/>
              </a:rPr>
              <a:t>abstract</a:t>
            </a:r>
            <a:r>
              <a:rPr lang="en-US" sz="1800" b="0" i="0" u="none" strike="noStrike" cap="none"/>
              <a:t>. Because all interface methods are abstract, you may not provide any method implementation, not even an empty set of braces.</a:t>
            </a:r>
            <a:endParaRPr/>
          </a:p>
          <a:p>
            <a:pPr marL="0" marR="0" lvl="1" indent="0" algn="l" rtl="0">
              <a:spcBef>
                <a:spcPts val="0"/>
              </a:spcBef>
              <a:spcAft>
                <a:spcPts val="0"/>
              </a:spcAft>
              <a:buSzPts val="1800"/>
              <a:buFont typeface="Arial"/>
              <a:buNone/>
            </a:pPr>
            <a:r>
              <a:rPr lang="en-US" sz="1800" b="1" i="0" u="none" strike="noStrike" cap="none"/>
              <a:t>Implement Multiple Interfaces</a:t>
            </a:r>
            <a:endParaRPr/>
          </a:p>
          <a:p>
            <a:pPr marL="0" marR="0" lvl="1" indent="0" algn="l" rtl="0">
              <a:spcBef>
                <a:spcPts val="0"/>
              </a:spcBef>
              <a:spcAft>
                <a:spcPts val="0"/>
              </a:spcAft>
              <a:buSzPts val="1800"/>
              <a:buFont typeface="Arial"/>
              <a:buNone/>
            </a:pPr>
            <a:r>
              <a:rPr lang="en-US" sz="1800" b="0" i="0" u="none" strike="noStrike" cap="none"/>
              <a:t>A class can implement more than one interface in a comma-separated list at the end of the class declaration.</a:t>
            </a:r>
            <a:endParaRPr/>
          </a:p>
        </p:txBody>
      </p:sp>
      <p:sp>
        <p:nvSpPr>
          <p:cNvPr id="1453" name="Google Shape;1453;g40a120c017_0_9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154</a:t>
            </a:fld>
            <a:endParaRPr/>
          </a:p>
        </p:txBody>
      </p:sp>
    </p:spTree>
    <p:extLst>
      <p:ext uri="{BB962C8B-B14F-4D97-AF65-F5344CB8AC3E}">
        <p14:creationId xmlns:p14="http://schemas.microsoft.com/office/powerpoint/2010/main" val="28550101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40a120c017_0_9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g40a120c017_0_9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 the class declaration line, the implements keyword specifies the </a:t>
            </a:r>
            <a:r>
              <a:rPr lang="en-US" sz="1800" b="0" i="0" u="none" strike="noStrike" cap="none">
                <a:latin typeface="Courier New"/>
                <a:ea typeface="Courier New"/>
                <a:cs typeface="Courier New"/>
                <a:sym typeface="Courier New"/>
              </a:rPr>
              <a:t>SalesCalcs</a:t>
            </a:r>
            <a:r>
              <a:rPr lang="en-US" sz="1800" b="0" i="0" u="none" strike="noStrike" cap="none"/>
              <a:t> interface for this class. Each of the methods specified by </a:t>
            </a:r>
            <a:r>
              <a:rPr lang="en-US" sz="1800" b="0" i="0" u="none" strike="noStrike" cap="none">
                <a:latin typeface="Courier New"/>
                <a:ea typeface="Courier New"/>
                <a:cs typeface="Courier New"/>
                <a:sym typeface="Courier New"/>
              </a:rPr>
              <a:t>SalesCalcs</a:t>
            </a:r>
            <a:r>
              <a:rPr lang="en-US" sz="1800" b="0" i="0" u="none" strike="noStrike" cap="none"/>
              <a:t> must be implemented.  However, how the methods are implemented may differ from class to class. The only requirement is that the method signature matches. This allows the cost or sales price calculations to differ between classes.</a:t>
            </a:r>
            <a:endParaRPr/>
          </a:p>
        </p:txBody>
      </p:sp>
      <p:sp>
        <p:nvSpPr>
          <p:cNvPr id="1462" name="Google Shape;1462;g40a120c017_0_9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155</a:t>
            </a:fld>
            <a:endParaRPr/>
          </a:p>
        </p:txBody>
      </p:sp>
    </p:spTree>
    <p:extLst>
      <p:ext uri="{BB962C8B-B14F-4D97-AF65-F5344CB8AC3E}">
        <p14:creationId xmlns:p14="http://schemas.microsoft.com/office/powerpoint/2010/main" val="33074788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40a120c017_0_9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0" name="Google Shape;1470;g40a120c017_0_9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a:t>
            </a:r>
            <a:r>
              <a:rPr lang="en-US" sz="1800" b="0" i="0" u="none" strike="noStrike" cap="none">
                <a:latin typeface="Courier New"/>
                <a:ea typeface="Courier New"/>
                <a:cs typeface="Courier New"/>
                <a:sym typeface="Courier New"/>
              </a:rPr>
              <a:t>CrushedRock</a:t>
            </a:r>
            <a:r>
              <a:rPr lang="en-US" sz="1800" b="0" i="0" u="none" strike="noStrike" cap="none"/>
              <a:t> implements </a:t>
            </a:r>
            <a:r>
              <a:rPr lang="en-US" sz="1800" b="0" i="0" u="none" strike="noStrike" cap="none">
                <a:latin typeface="Courier New"/>
                <a:ea typeface="Courier New"/>
                <a:cs typeface="Courier New"/>
                <a:sym typeface="Courier New"/>
              </a:rPr>
              <a:t>SalesCalcs</a:t>
            </a:r>
            <a:r>
              <a:rPr lang="en-US" sz="1800" b="0" i="0" u="none" strike="noStrike" cap="none"/>
              <a:t>, a </a:t>
            </a:r>
            <a:r>
              <a:rPr lang="en-US" sz="1800" b="0" i="0" u="none" strike="noStrike" cap="none">
                <a:latin typeface="Courier New"/>
                <a:ea typeface="Courier New"/>
                <a:cs typeface="Courier New"/>
                <a:sym typeface="Courier New"/>
              </a:rPr>
              <a:t>SalesCalcs</a:t>
            </a:r>
            <a:r>
              <a:rPr lang="en-US" sz="1800" b="0" i="0" u="none" strike="noStrike" cap="none"/>
              <a:t> reference can be used to access the data of a </a:t>
            </a:r>
            <a:r>
              <a:rPr lang="en-US" sz="1800" b="0" i="0" u="none" strike="noStrike" cap="none">
                <a:latin typeface="Courier New"/>
                <a:ea typeface="Courier New"/>
                <a:cs typeface="Courier New"/>
                <a:sym typeface="Courier New"/>
              </a:rPr>
              <a:t>CrushedRock</a:t>
            </a:r>
            <a:r>
              <a:rPr lang="en-US" sz="1800" b="0" i="0" u="none" strike="noStrike" cap="none"/>
              <a:t> object.</a:t>
            </a:r>
            <a:endParaRPr/>
          </a:p>
        </p:txBody>
      </p:sp>
      <p:sp>
        <p:nvSpPr>
          <p:cNvPr id="1471" name="Google Shape;1471;g40a120c017_0_9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156</a:t>
            </a:fld>
            <a:endParaRPr/>
          </a:p>
        </p:txBody>
      </p:sp>
    </p:spTree>
    <p:extLst>
      <p:ext uri="{BB962C8B-B14F-4D97-AF65-F5344CB8AC3E}">
        <p14:creationId xmlns:p14="http://schemas.microsoft.com/office/powerpoint/2010/main" val="18660635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40a120c017_0_9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0" name="Google Shape;1480;g40a120c017_0_9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all three classes share a common interface, a list of different classes like the above can be created and processed in the same way.</a:t>
            </a:r>
            <a:endParaRPr/>
          </a:p>
        </p:txBody>
      </p:sp>
      <p:sp>
        <p:nvSpPr>
          <p:cNvPr id="1481" name="Google Shape;1481;g40a120c017_0_9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157</a:t>
            </a:fld>
            <a:endParaRPr/>
          </a:p>
        </p:txBody>
      </p:sp>
    </p:spTree>
    <p:extLst>
      <p:ext uri="{BB962C8B-B14F-4D97-AF65-F5344CB8AC3E}">
        <p14:creationId xmlns:p14="http://schemas.microsoft.com/office/powerpoint/2010/main" val="42933042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40a120c017_0_9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9" name="Google Shape;1489;g40a120c017_0_9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Instead of having to write a method to print the data from each class, the interface reference allows you to retrieve the data from all three classes.</a:t>
            </a:r>
            <a:endParaRPr/>
          </a:p>
        </p:txBody>
      </p:sp>
      <p:sp>
        <p:nvSpPr>
          <p:cNvPr id="1490" name="Google Shape;1490;g40a120c017_0_9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158</a:t>
            </a:fld>
            <a:endParaRPr/>
          </a:p>
        </p:txBody>
      </p:sp>
    </p:spTree>
    <p:extLst>
      <p:ext uri="{BB962C8B-B14F-4D97-AF65-F5344CB8AC3E}">
        <p14:creationId xmlns:p14="http://schemas.microsoft.com/office/powerpoint/2010/main" val="67565304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40a120c017_0_9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8" name="Google Shape;1498;g40a120c017_0_9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8 adds </a:t>
            </a:r>
            <a:r>
              <a:rPr lang="en-US" sz="1800" b="0" i="0" u="none" strike="noStrike" cap="none">
                <a:latin typeface="Courier New"/>
                <a:ea typeface="Courier New"/>
                <a:cs typeface="Courier New"/>
                <a:sym typeface="Courier New"/>
              </a:rPr>
              <a:t>default</a:t>
            </a:r>
            <a:r>
              <a:rPr lang="en-US" sz="1800" b="0" i="0" u="none" strike="noStrike" cap="none"/>
              <a:t> methods as a new feature. Using the </a:t>
            </a:r>
            <a:r>
              <a:rPr lang="en-US" sz="1800" b="0" i="0" u="none" strike="noStrike" cap="none">
                <a:latin typeface="Courier New"/>
                <a:ea typeface="Courier New"/>
                <a:cs typeface="Courier New"/>
                <a:sym typeface="Courier New"/>
              </a:rPr>
              <a:t>default</a:t>
            </a:r>
            <a:r>
              <a:rPr lang="en-US" sz="1800" b="0" i="0" u="none" strike="noStrike" cap="none"/>
              <a:t> keyword allows you to provide fully implemented methods to all implementing classes. The above example shows how the item report, which was implemented as a separate class earlier, can be fully implemented as a default method. Now all three classes automatically get a fully implemented </a:t>
            </a:r>
            <a:r>
              <a:rPr lang="en-US" sz="1800" b="0" i="0" u="none" strike="noStrike" cap="none">
                <a:latin typeface="Courier New"/>
                <a:ea typeface="Courier New"/>
                <a:cs typeface="Courier New"/>
                <a:sym typeface="Courier New"/>
              </a:rPr>
              <a:t>printItemReport</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feature was added to simplify the development of APIs that rely heavily on interfaces. Before, simply adding a new method breaks all implementing and extended classes. Now, default methods can be added or changed without harming API hierarchies. </a:t>
            </a:r>
            <a:endParaRPr/>
          </a:p>
        </p:txBody>
      </p:sp>
      <p:sp>
        <p:nvSpPr>
          <p:cNvPr id="1499" name="Google Shape;1499;g40a120c017_0_9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159</a:t>
            </a:fld>
            <a:endParaRPr/>
          </a:p>
        </p:txBody>
      </p:sp>
    </p:spTree>
    <p:extLst>
      <p:ext uri="{BB962C8B-B14F-4D97-AF65-F5344CB8AC3E}">
        <p14:creationId xmlns:p14="http://schemas.microsoft.com/office/powerpoint/2010/main" val="379045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Still Free</a:t>
            </a:r>
          </a:p>
          <a:p>
            <a:pPr lvl="1"/>
            <a:r>
              <a:rPr lang="en-US" altLang="" smtClean="0"/>
              <a:t>Java (Oracle JDK) is freely available at no cost. Oracle offers advanced commercial solutions at cost. The previously offered “Java for Business” program has been replaced by Oracle Java SE Support, which provides access to Oracle Premier Support and the Oracle Java SE Advanced and Oracle Java SE Suite binaries. For more information, visit http://www.oracle.com/us/technologies/java/java-se-suite-394230.html.</a:t>
            </a:r>
          </a:p>
        </p:txBody>
      </p:sp>
      <p:sp>
        <p:nvSpPr>
          <p:cNvPr id="41987" name="Slide Image Placeholder 6"/>
          <p:cNvSpPr>
            <a:spLocks noGrp="1" noRot="1" noChangeAspect="1" noTextEdit="1"/>
          </p:cNvSpPr>
          <p:nvPr>
            <p:ph type="sldImg"/>
          </p:nvPr>
        </p:nvSpPr>
        <p:spPr>
          <a:ln/>
        </p:spPr>
      </p:sp>
      <p:sp>
        <p:nvSpPr>
          <p:cNvPr id="41988"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A764B83D-521F-44A4-96D8-FD8BDA501C72}" type="slidenum">
              <a:rPr lang="en-US" altLang="" smtClean="0"/>
              <a:pPr eaLnBrk="1" hangingPunct="1"/>
              <a:t>16</a:t>
            </a:fld>
            <a:endParaRPr lang="en-US" altLang="" smtClean="0"/>
          </a:p>
        </p:txBody>
      </p:sp>
    </p:spTree>
    <p:extLst>
      <p:ext uri="{BB962C8B-B14F-4D97-AF65-F5344CB8AC3E}">
        <p14:creationId xmlns:p14="http://schemas.microsoft.com/office/powerpoint/2010/main" val="305092944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40a120c017_0_10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7" name="Google Shape;1507;g40a120c017_0_10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Printing the report now involves simply calling the </a:t>
            </a:r>
            <a:r>
              <a:rPr lang="en-US" sz="1800" b="0" i="0" u="none" strike="noStrike" cap="none">
                <a:latin typeface="Courier New"/>
                <a:ea typeface="Courier New"/>
                <a:cs typeface="Courier New"/>
                <a:sym typeface="Courier New"/>
              </a:rPr>
              <a:t>printItemReport</a:t>
            </a:r>
            <a:r>
              <a:rPr lang="en-US" sz="1800" b="0" i="0" u="none" strike="noStrike" cap="none"/>
              <a:t> method.</a:t>
            </a:r>
            <a:endParaRPr/>
          </a:p>
        </p:txBody>
      </p:sp>
      <p:sp>
        <p:nvSpPr>
          <p:cNvPr id="1508" name="Google Shape;1508;g40a120c017_0_10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160</a:t>
            </a:fld>
            <a:endParaRPr/>
          </a:p>
        </p:txBody>
      </p:sp>
    </p:spTree>
    <p:extLst>
      <p:ext uri="{BB962C8B-B14F-4D97-AF65-F5344CB8AC3E}">
        <p14:creationId xmlns:p14="http://schemas.microsoft.com/office/powerpoint/2010/main" val="19885373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40a120c017_0_10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6" name="Google Shape;1516;g40a120c017_0_10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is a convenience feature. Now you can include a helper method, like the above, in an interface instead of in a separate class.</a:t>
            </a:r>
            <a:endParaRPr/>
          </a:p>
          <a:p>
            <a:pPr marL="0" marR="0" lvl="1" indent="0" algn="l" rtl="0">
              <a:spcBef>
                <a:spcPts val="0"/>
              </a:spcBef>
              <a:spcAft>
                <a:spcPts val="0"/>
              </a:spcAft>
              <a:buSzPts val="1800"/>
              <a:buFont typeface="Arial"/>
              <a:buNone/>
            </a:pPr>
            <a:r>
              <a:rPr lang="en-US" sz="1800" b="0" i="0" u="none" strike="noStrike" cap="none"/>
              <a:t>Here is an example of calling the method: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SalesCalcs.printItemArray(itemList);</a:t>
            </a:r>
            <a:endParaRPr/>
          </a:p>
        </p:txBody>
      </p:sp>
      <p:sp>
        <p:nvSpPr>
          <p:cNvPr id="1517" name="Google Shape;1517;g40a120c017_0_10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161</a:t>
            </a:fld>
            <a:endParaRPr/>
          </a:p>
        </p:txBody>
      </p:sp>
    </p:spTree>
    <p:extLst>
      <p:ext uri="{BB962C8B-B14F-4D97-AF65-F5344CB8AC3E}">
        <p14:creationId xmlns:p14="http://schemas.microsoft.com/office/powerpoint/2010/main" val="33734594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40a120c017_0_10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5" name="Google Shape;1525;g40a120c017_0_101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Constant fields are permitted in an interface. When you declare a field in an interface, it is implicitly </a:t>
            </a:r>
            <a:r>
              <a:rPr lang="en-US" sz="1800" b="0" i="0" u="none" strike="noStrike" cap="none">
                <a:latin typeface="Courier New"/>
                <a:ea typeface="Courier New"/>
                <a:cs typeface="Courier New"/>
                <a:sym typeface="Courier New"/>
              </a:rPr>
              <a:t>public</a:t>
            </a:r>
            <a:r>
              <a:rPr lang="en-US" sz="1800" b="0" i="0" u="none" strike="noStrike" cap="none"/>
              <a:t>, </a:t>
            </a:r>
            <a:r>
              <a:rPr lang="en-US" sz="1800" b="0" i="0" u="none" strike="noStrike" cap="none">
                <a:latin typeface="Courier New"/>
                <a:ea typeface="Courier New"/>
                <a:cs typeface="Courier New"/>
                <a:sym typeface="Courier New"/>
              </a:rPr>
              <a:t>static</a:t>
            </a:r>
            <a:r>
              <a:rPr lang="en-US" sz="1800" b="0" i="0" u="none" strike="noStrike" cap="none"/>
              <a:t>, and </a:t>
            </a:r>
            <a:r>
              <a:rPr lang="en-US" sz="1800" b="0" i="0" u="none" strike="noStrike" cap="none">
                <a:latin typeface="Courier New"/>
                <a:ea typeface="Courier New"/>
                <a:cs typeface="Courier New"/>
                <a:sym typeface="Courier New"/>
              </a:rPr>
              <a:t>final</a:t>
            </a:r>
            <a:r>
              <a:rPr lang="en-US" sz="1800" b="0" i="0" u="none" strike="noStrike" cap="none"/>
              <a:t>. You may redundantly specify these modifiers.</a:t>
            </a:r>
            <a:endParaRPr/>
          </a:p>
        </p:txBody>
      </p:sp>
      <p:sp>
        <p:nvSpPr>
          <p:cNvPr id="1526" name="Google Shape;1526;g40a120c017_0_10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162</a:t>
            </a:fld>
            <a:endParaRPr/>
          </a:p>
        </p:txBody>
      </p:sp>
    </p:spTree>
    <p:extLst>
      <p:ext uri="{BB962C8B-B14F-4D97-AF65-F5344CB8AC3E}">
        <p14:creationId xmlns:p14="http://schemas.microsoft.com/office/powerpoint/2010/main" val="4091262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40a120c017_0_10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5" name="Google Shape;1535;g40a120c017_0_102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536" name="Google Shape;1536;g40a120c017_0_102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163</a:t>
            </a:fld>
            <a:endParaRPr/>
          </a:p>
        </p:txBody>
      </p:sp>
    </p:spTree>
    <p:extLst>
      <p:ext uri="{BB962C8B-B14F-4D97-AF65-F5344CB8AC3E}">
        <p14:creationId xmlns:p14="http://schemas.microsoft.com/office/powerpoint/2010/main" val="426247298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0a120c017_0_10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4" name="Google Shape;1544;g40a120c017_0_103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Extends First</a:t>
            </a:r>
            <a:endParaRPr/>
          </a:p>
          <a:p>
            <a:pPr marL="0" marR="0" lvl="1" indent="0" algn="l" rtl="0">
              <a:spcBef>
                <a:spcPts val="0"/>
              </a:spcBef>
              <a:spcAft>
                <a:spcPts val="0"/>
              </a:spcAft>
              <a:buSzPts val="1800"/>
              <a:buFont typeface="Arial"/>
              <a:buNone/>
            </a:pPr>
            <a:r>
              <a:rPr lang="en-US" sz="1800" b="0" i="0" u="none" strike="noStrike" cap="none"/>
              <a:t>If you use both </a:t>
            </a:r>
            <a:r>
              <a:rPr lang="en-US" sz="1800" b="0" i="0" u="none" strike="noStrike" cap="none">
                <a:latin typeface="Courier New"/>
                <a:ea typeface="Courier New"/>
                <a:cs typeface="Courier New"/>
                <a:sym typeface="Courier New"/>
              </a:rPr>
              <a:t>extends</a:t>
            </a:r>
            <a:r>
              <a:rPr lang="en-US" sz="1800" b="0" i="0" u="none" strike="noStrike" cap="none"/>
              <a:t> and </a:t>
            </a:r>
            <a:r>
              <a:rPr lang="en-US" sz="1800" b="0" i="0" u="none" strike="noStrike" cap="none">
                <a:latin typeface="Courier New"/>
                <a:ea typeface="Courier New"/>
                <a:cs typeface="Courier New"/>
                <a:sym typeface="Courier New"/>
              </a:rPr>
              <a:t>implements</a:t>
            </a:r>
            <a:r>
              <a:rPr lang="en-US" sz="1800" b="0" i="0" u="none" strike="noStrike" cap="none"/>
              <a:t>, </a:t>
            </a:r>
            <a:r>
              <a:rPr lang="en-US" sz="1800" b="0" i="0" u="none" strike="noStrike" cap="none">
                <a:latin typeface="Courier New"/>
                <a:ea typeface="Courier New"/>
                <a:cs typeface="Courier New"/>
                <a:sym typeface="Courier New"/>
              </a:rPr>
              <a:t>extends</a:t>
            </a:r>
            <a:r>
              <a:rPr lang="en-US" sz="1800" b="0" i="0" u="none" strike="noStrike" cap="none"/>
              <a:t> must come first.</a:t>
            </a:r>
            <a:endParaRPr/>
          </a:p>
        </p:txBody>
      </p:sp>
      <p:sp>
        <p:nvSpPr>
          <p:cNvPr id="1545" name="Google Shape;1545;g40a120c017_0_103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164</a:t>
            </a:fld>
            <a:endParaRPr/>
          </a:p>
        </p:txBody>
      </p:sp>
    </p:spTree>
    <p:extLst>
      <p:ext uri="{BB962C8B-B14F-4D97-AF65-F5344CB8AC3E}">
        <p14:creationId xmlns:p14="http://schemas.microsoft.com/office/powerpoint/2010/main" val="36829409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40a120c017_0_10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3" name="Google Shape;1553;g40a120c017_0_10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interface like this with a single method is called a </a:t>
            </a:r>
            <a:r>
              <a:rPr lang="en-US" sz="1800" b="1" i="0" u="none" strike="noStrike" cap="none"/>
              <a:t>Functional Interface</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1554" name="Google Shape;1554;g40a120c017_0_10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165</a:t>
            </a:fld>
            <a:endParaRPr/>
          </a:p>
        </p:txBody>
      </p:sp>
    </p:spTree>
    <p:extLst>
      <p:ext uri="{BB962C8B-B14F-4D97-AF65-F5344CB8AC3E}">
        <p14:creationId xmlns:p14="http://schemas.microsoft.com/office/powerpoint/2010/main" val="26169625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40a120c017_0_10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2" name="Google Shape;1562;g40a120c017_0_10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shows how an anonymous inner class can be substituted for an object.</a:t>
            </a:r>
            <a:endParaRPr/>
          </a:p>
          <a:p>
            <a:pPr marL="0" marR="0" lvl="1" indent="0" algn="l" rtl="0">
              <a:spcBef>
                <a:spcPts val="0"/>
              </a:spcBef>
              <a:spcAft>
                <a:spcPts val="0"/>
              </a:spcAft>
              <a:buSzPts val="1800"/>
              <a:buFont typeface="Arial"/>
              <a:buNone/>
            </a:pPr>
            <a:r>
              <a:rPr lang="en-US" sz="1800" b="0" i="0" u="none" strike="noStrike" cap="none"/>
              <a:t>Here is the source code for </a:t>
            </a:r>
            <a:r>
              <a:rPr lang="en-US" sz="1800" b="0" i="0" u="none" strike="noStrike" cap="none">
                <a:latin typeface="Courier New"/>
                <a:ea typeface="Courier New"/>
                <a:cs typeface="Courier New"/>
                <a:sym typeface="Courier New"/>
              </a:rPr>
              <a:t>ContainsAnalyzer</a:t>
            </a:r>
            <a:r>
              <a:rPr lang="en-US" sz="1800" b="0" i="0" u="none" strike="noStrike" cap="none"/>
              <a:t>:</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public class ContainsAnalyzer implements StringAnalyzer {</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public boolean analyze(String target, String searchStr){</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return target.contains(searchStr);</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  }</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Note that the anonymous inner class specifies no name but implements almost exactly the same code. The syntax is a little complicated as the class is defined where a parameter variable would normally be.</a:t>
            </a:r>
            <a:endParaRPr/>
          </a:p>
          <a:p>
            <a:pPr marL="0" marR="0" lvl="1" indent="0" algn="l" rtl="0">
              <a:spcBef>
                <a:spcPts val="0"/>
              </a:spcBef>
              <a:spcAft>
                <a:spcPts val="0"/>
              </a:spcAft>
              <a:buSzPts val="1800"/>
              <a:buFont typeface="Arial"/>
              <a:buNone/>
            </a:pPr>
            <a:r>
              <a:rPr lang="en-US" sz="1800" b="0" i="0" u="none" strike="noStrike" cap="none"/>
              <a:t>The slides that follow explain some of the advantages of this approach.</a:t>
            </a:r>
            <a:endParaRPr/>
          </a:p>
          <a:p>
            <a:pPr marL="0" marR="0" lvl="0" indent="0" algn="l" rtl="0">
              <a:spcBef>
                <a:spcPts val="0"/>
              </a:spcBef>
              <a:spcAft>
                <a:spcPts val="0"/>
              </a:spcAft>
              <a:buNone/>
            </a:pPr>
            <a:endParaRPr sz="1800" b="0" i="0" u="none" strike="noStrike" cap="none"/>
          </a:p>
        </p:txBody>
      </p:sp>
      <p:sp>
        <p:nvSpPr>
          <p:cNvPr id="1563" name="Google Shape;1563;g40a120c017_0_10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166</a:t>
            </a:fld>
            <a:endParaRPr/>
          </a:p>
        </p:txBody>
      </p:sp>
    </p:spTree>
    <p:extLst>
      <p:ext uri="{BB962C8B-B14F-4D97-AF65-F5344CB8AC3E}">
        <p14:creationId xmlns:p14="http://schemas.microsoft.com/office/powerpoint/2010/main" val="19429067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40a120c017_0_10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g40a120c017_0_10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method takes the source string and searches for text matching the text in the search string. If there is a match, </a:t>
            </a:r>
            <a:r>
              <a:rPr lang="en-US" sz="1800" b="0" i="0" u="none" strike="noStrike" cap="none">
                <a:latin typeface="Courier New"/>
                <a:ea typeface="Courier New"/>
                <a:cs typeface="Courier New"/>
                <a:sym typeface="Courier New"/>
              </a:rPr>
              <a:t>true</a:t>
            </a:r>
            <a:r>
              <a:rPr lang="en-US" sz="1800" b="0" i="0" u="none" strike="noStrike" cap="none"/>
              <a:t> is returned. If no match is found, </a:t>
            </a:r>
            <a:r>
              <a:rPr lang="en-US" sz="1800" b="0" i="0" u="none" strike="noStrike" cap="none">
                <a:latin typeface="Courier New"/>
                <a:ea typeface="Courier New"/>
                <a:cs typeface="Courier New"/>
                <a:sym typeface="Courier New"/>
              </a:rPr>
              <a:t>false</a:t>
            </a:r>
            <a:r>
              <a:rPr lang="en-US" sz="1800" b="0" i="0" u="none" strike="noStrike" cap="none"/>
              <a:t> is returned.</a:t>
            </a:r>
            <a:endParaRPr/>
          </a:p>
          <a:p>
            <a:pPr marL="0" marR="0" lvl="1" indent="0" algn="l" rtl="0">
              <a:spcBef>
                <a:spcPts val="0"/>
              </a:spcBef>
              <a:spcAft>
                <a:spcPts val="0"/>
              </a:spcAft>
              <a:buSzPts val="1800"/>
              <a:buFont typeface="Arial"/>
              <a:buNone/>
            </a:pPr>
            <a:r>
              <a:rPr lang="en-US" sz="1800" b="0" i="0" u="none" strike="noStrike" cap="none"/>
              <a:t>Additional methods could be written to compare lengths or determine if the string starts with the search string. Only one method is implemented for simplicity.</a:t>
            </a:r>
            <a:endParaRPr/>
          </a:p>
        </p:txBody>
      </p:sp>
      <p:sp>
        <p:nvSpPr>
          <p:cNvPr id="1573" name="Google Shape;1573;g40a120c017_0_10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167</a:t>
            </a:fld>
            <a:endParaRPr/>
          </a:p>
        </p:txBody>
      </p:sp>
    </p:spTree>
    <p:extLst>
      <p:ext uri="{BB962C8B-B14F-4D97-AF65-F5344CB8AC3E}">
        <p14:creationId xmlns:p14="http://schemas.microsoft.com/office/powerpoint/2010/main" val="5764226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a120c017_0_10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1" name="Google Shape;1581;g40a120c017_0_10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first class is pretty standard. The test array is passed to </a:t>
            </a:r>
            <a:r>
              <a:rPr lang="en-US" sz="1800" b="0" i="0" u="none" strike="noStrike" cap="none">
                <a:latin typeface="Courier New"/>
                <a:ea typeface="Courier New"/>
                <a:cs typeface="Courier New"/>
                <a:sym typeface="Courier New"/>
              </a:rPr>
              <a:t>foreach</a:t>
            </a:r>
            <a:r>
              <a:rPr lang="en-US" sz="1800" b="0" i="0" u="none" strike="noStrike" cap="none"/>
              <a:t> loop where the method is used to print out matching words. Here is the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==Contains==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tomorrow</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toto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Match: timbukto</a:t>
            </a:r>
            <a:endParaRPr/>
          </a:p>
        </p:txBody>
      </p:sp>
      <p:sp>
        <p:nvSpPr>
          <p:cNvPr id="1582" name="Google Shape;1582;g40a120c017_0_10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168</a:t>
            </a:fld>
            <a:endParaRPr/>
          </a:p>
        </p:txBody>
      </p:sp>
    </p:spTree>
    <p:extLst>
      <p:ext uri="{BB962C8B-B14F-4D97-AF65-F5344CB8AC3E}">
        <p14:creationId xmlns:p14="http://schemas.microsoft.com/office/powerpoint/2010/main" val="29540352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40a120c017_0_10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0" name="Google Shape;1590;g40a120c017_0_10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a switch is made to use an interface instead of just a plain class. Notice that </a:t>
            </a:r>
            <a:r>
              <a:rPr lang="en-US" sz="1800" b="0" i="0" u="none" strike="noStrike" cap="none">
                <a:latin typeface="Courier New"/>
                <a:ea typeface="Courier New"/>
                <a:cs typeface="Courier New"/>
                <a:sym typeface="Courier New"/>
              </a:rPr>
              <a:t>StringAnalyzer</a:t>
            </a:r>
            <a:r>
              <a:rPr lang="en-US" sz="1800" b="0" i="0" u="none" strike="noStrike" cap="none"/>
              <a:t> is a functional interface because it has only one method. Other than the addition of the </a:t>
            </a:r>
            <a:r>
              <a:rPr lang="en-US" sz="1800" b="0" i="0" u="none" strike="noStrike" cap="none">
                <a:latin typeface="Courier New"/>
                <a:ea typeface="Courier New"/>
                <a:cs typeface="Courier New"/>
                <a:sym typeface="Courier New"/>
              </a:rPr>
              <a:t>implements</a:t>
            </a:r>
            <a:r>
              <a:rPr lang="en-US" sz="1800" b="0" i="0" u="none" strike="noStrike" cap="none"/>
              <a:t> clause, the class is unchanged.</a:t>
            </a:r>
            <a:endParaRPr/>
          </a:p>
        </p:txBody>
      </p:sp>
      <p:sp>
        <p:nvSpPr>
          <p:cNvPr id="1591" name="Google Shape;1591;g40a120c017_0_10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169</a:t>
            </a:fld>
            <a:endParaRPr/>
          </a:p>
        </p:txBody>
      </p:sp>
    </p:spTree>
    <p:extLst>
      <p:ext uri="{BB962C8B-B14F-4D97-AF65-F5344CB8AC3E}">
        <p14:creationId xmlns:p14="http://schemas.microsoft.com/office/powerpoint/2010/main" val="3849891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ChangeArrowheads="1" noTextEdit="1"/>
          </p:cNvSpPr>
          <p:nvPr>
            <p:ph type="sldImg"/>
          </p:nvPr>
        </p:nvSpPr>
        <p:spPr>
          <a:ln/>
        </p:spPr>
      </p:sp>
      <p:sp>
        <p:nvSpPr>
          <p:cNvPr id="4403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 altLang="" smtClean="0"/>
          </a:p>
        </p:txBody>
      </p:sp>
      <p:sp>
        <p:nvSpPr>
          <p:cNvPr id="44036"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250FEEC9-A72B-44F0-8FD0-AADEB7757D8A}" type="slidenum">
              <a:rPr lang="en-US" altLang="" smtClean="0"/>
              <a:pPr eaLnBrk="1" hangingPunct="1"/>
              <a:t>17</a:t>
            </a:fld>
            <a:endParaRPr lang="en-US" altLang="" smtClean="0"/>
          </a:p>
        </p:txBody>
      </p:sp>
    </p:spTree>
    <p:extLst>
      <p:ext uri="{BB962C8B-B14F-4D97-AF65-F5344CB8AC3E}">
        <p14:creationId xmlns:p14="http://schemas.microsoft.com/office/powerpoint/2010/main" val="22041559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a120c017_0_10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0" name="Google Shape;1600;g40a120c017_0_10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change to an interface does not change this test class much. The only difference is that a different class is used to perform the string testing. Also, if additional tests need to be performed, this would require additional </a:t>
            </a:r>
            <a:r>
              <a:rPr lang="en-US" sz="1800" b="0" i="0" u="none" strike="noStrike" cap="none">
                <a:latin typeface="Courier New"/>
                <a:ea typeface="Courier New"/>
                <a:cs typeface="Courier New"/>
                <a:sym typeface="Courier New"/>
              </a:rPr>
              <a:t>foreach</a:t>
            </a:r>
            <a:r>
              <a:rPr lang="en-US" sz="1800" b="0" i="0" u="none" strike="noStrike" cap="none"/>
              <a:t> loops and a separate class for each test condition. Arguably, this might be a step back. </a:t>
            </a:r>
            <a:endParaRPr/>
          </a:p>
          <a:p>
            <a:pPr marL="0" marR="0" lvl="1" indent="0" algn="l" rtl="0">
              <a:spcBef>
                <a:spcPts val="0"/>
              </a:spcBef>
              <a:spcAft>
                <a:spcPts val="0"/>
              </a:spcAft>
              <a:buSzPts val="1800"/>
              <a:buFont typeface="Arial"/>
              <a:buNone/>
            </a:pPr>
            <a:r>
              <a:rPr lang="en-US" sz="1800" b="0" i="0" u="none" strike="noStrike" cap="none"/>
              <a:t>However, there are advantages of this approach.</a:t>
            </a:r>
            <a:endParaRPr/>
          </a:p>
        </p:txBody>
      </p:sp>
      <p:sp>
        <p:nvSpPr>
          <p:cNvPr id="1601" name="Google Shape;1601;g40a120c017_0_10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170</a:t>
            </a:fld>
            <a:endParaRPr/>
          </a:p>
        </p:txBody>
      </p:sp>
    </p:spTree>
    <p:extLst>
      <p:ext uri="{BB962C8B-B14F-4D97-AF65-F5344CB8AC3E}">
        <p14:creationId xmlns:p14="http://schemas.microsoft.com/office/powerpoint/2010/main" val="25329998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40a120c017_0_10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9" name="Google Shape;1609;g40a120c017_0_10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By encapsulating the </a:t>
            </a:r>
            <a:r>
              <a:rPr lang="en-US" sz="1800" b="0" i="0" u="none" strike="noStrike" cap="none">
                <a:latin typeface="Courier New"/>
                <a:ea typeface="Courier New"/>
                <a:cs typeface="Courier New"/>
                <a:sym typeface="Courier New"/>
              </a:rPr>
              <a:t>forloop</a:t>
            </a:r>
            <a:r>
              <a:rPr lang="en-US" sz="1800" b="0" i="0" u="none" strike="noStrike" cap="none"/>
              <a:t> into a static helper method, only one loop is needed to process any sort of string test using the </a:t>
            </a:r>
            <a:r>
              <a:rPr lang="en-US" sz="1800" b="0" i="0" u="none" strike="noStrike" cap="none">
                <a:latin typeface="Courier New"/>
                <a:ea typeface="Courier New"/>
                <a:cs typeface="Courier New"/>
                <a:sym typeface="Courier New"/>
              </a:rPr>
              <a:t>StringAnalyzer</a:t>
            </a:r>
            <a:r>
              <a:rPr lang="en-US" sz="1800" b="0" i="0" u="none" strike="noStrike" cap="none"/>
              <a:t> interface. The </a:t>
            </a:r>
            <a:r>
              <a:rPr lang="en-US" sz="1800" b="0" i="0" u="none" strike="noStrike" cap="none">
                <a:latin typeface="Courier New"/>
                <a:ea typeface="Courier New"/>
                <a:cs typeface="Courier New"/>
                <a:sym typeface="Courier New"/>
              </a:rPr>
              <a:t>searchArr</a:t>
            </a:r>
            <a:r>
              <a:rPr lang="en-US" sz="1800" b="0" i="0" u="none" strike="noStrike" cap="none"/>
              <a:t> method remains unchanged in all the examples that follow. </a:t>
            </a:r>
            <a:endParaRPr/>
          </a:p>
          <a:p>
            <a:pPr marL="0" marR="0" lvl="1" indent="0" algn="l" rtl="0">
              <a:spcBef>
                <a:spcPts val="0"/>
              </a:spcBef>
              <a:spcAft>
                <a:spcPts val="0"/>
              </a:spcAft>
              <a:buSzPts val="1800"/>
              <a:buFont typeface="Arial"/>
              <a:buNone/>
            </a:pPr>
            <a:r>
              <a:rPr lang="en-US" sz="1800" b="0" i="0" u="none" strike="noStrike" cap="none"/>
              <a:t>Note the parameters for the method:</a:t>
            </a:r>
            <a:endParaRPr/>
          </a:p>
          <a:p>
            <a:pPr marL="0" marR="0" lvl="1" indent="-114300" algn="l" rtl="0">
              <a:spcBef>
                <a:spcPts val="0"/>
              </a:spcBef>
              <a:spcAft>
                <a:spcPts val="0"/>
              </a:spcAft>
              <a:buSzPts val="1800"/>
              <a:buFont typeface="Calibri"/>
              <a:buAutoNum type="arabicPeriod"/>
            </a:pPr>
            <a:r>
              <a:rPr lang="en-US" sz="1800" b="0" i="0" u="none" strike="noStrike" cap="none"/>
              <a:t>The string array</a:t>
            </a:r>
            <a:endParaRPr/>
          </a:p>
          <a:p>
            <a:pPr marL="0" marR="0" lvl="1" indent="-114300" algn="l" rtl="0">
              <a:spcBef>
                <a:spcPts val="0"/>
              </a:spcBef>
              <a:spcAft>
                <a:spcPts val="0"/>
              </a:spcAft>
              <a:buSzPts val="1800"/>
              <a:buFont typeface="Calibri"/>
              <a:buAutoNum type="arabicPeriod"/>
            </a:pPr>
            <a:r>
              <a:rPr lang="en-US" sz="1800" b="0" i="0" u="none" strike="noStrike" cap="none"/>
              <a:t>The search string</a:t>
            </a:r>
            <a:endParaRPr/>
          </a:p>
          <a:p>
            <a:pPr marL="0" marR="0" lvl="1" indent="-114300" algn="l" rtl="0">
              <a:spcBef>
                <a:spcPts val="0"/>
              </a:spcBef>
              <a:spcAft>
                <a:spcPts val="0"/>
              </a:spcAft>
              <a:buSzPts val="1800"/>
              <a:buFont typeface="Calibri"/>
              <a:buAutoNum type="arabicPeriod"/>
            </a:pPr>
            <a:r>
              <a:rPr lang="en-US" sz="1800" b="0" i="0" u="none" strike="noStrike" cap="none"/>
              <a:t>A class that implements the </a:t>
            </a:r>
            <a:r>
              <a:rPr lang="en-US" sz="1800" b="0" i="0" u="none" strike="noStrike" cap="none">
                <a:latin typeface="Courier New"/>
                <a:ea typeface="Courier New"/>
                <a:cs typeface="Courier New"/>
                <a:sym typeface="Courier New"/>
              </a:rPr>
              <a:t>StringAnalyzer</a:t>
            </a:r>
            <a:r>
              <a:rPr lang="en-US" sz="1800" b="0" i="0" u="none" strike="noStrike" cap="none"/>
              <a:t> interface</a:t>
            </a:r>
            <a:endParaRPr/>
          </a:p>
        </p:txBody>
      </p:sp>
      <p:sp>
        <p:nvSpPr>
          <p:cNvPr id="1610" name="Google Shape;1610;g40a120c017_0_10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171</a:t>
            </a:fld>
            <a:endParaRPr/>
          </a:p>
        </p:txBody>
      </p:sp>
    </p:spTree>
    <p:extLst>
      <p:ext uri="{BB962C8B-B14F-4D97-AF65-F5344CB8AC3E}">
        <p14:creationId xmlns:p14="http://schemas.microsoft.com/office/powerpoint/2010/main" val="4919234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0a120c017_0_10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g40a120c017_0_10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Now the array can be searched and the results displayed with the single call on line 23.</a:t>
            </a:r>
            <a:endParaRPr/>
          </a:p>
        </p:txBody>
      </p:sp>
      <p:sp>
        <p:nvSpPr>
          <p:cNvPr id="1619" name="Google Shape;1619;g40a120c017_0_10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172</a:t>
            </a:fld>
            <a:endParaRPr/>
          </a:p>
        </p:txBody>
      </p:sp>
    </p:spTree>
    <p:extLst>
      <p:ext uri="{BB962C8B-B14F-4D97-AF65-F5344CB8AC3E}">
        <p14:creationId xmlns:p14="http://schemas.microsoft.com/office/powerpoint/2010/main" val="31451029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40a120c017_0_10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7" name="Google Shape;1627;g40a120c017_0_10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the third argument to the method call is an anonymous inner class. Notice that the class structure is the same as that of the </a:t>
            </a:r>
            <a:r>
              <a:rPr lang="en-US" sz="1800" b="0" i="0" u="none" strike="noStrike" cap="none">
                <a:latin typeface="Courier New"/>
                <a:ea typeface="Courier New"/>
                <a:cs typeface="Courier New"/>
                <a:sym typeface="Courier New"/>
              </a:rPr>
              <a:t>ContainsAnalyzer</a:t>
            </a:r>
            <a:r>
              <a:rPr lang="en-US" sz="1800" b="0" i="0" u="none" strike="noStrike" cap="none"/>
              <a:t> in the previous example. Using the approach, the code is stored in the calling class. In addition, the logic for the </a:t>
            </a:r>
            <a:r>
              <a:rPr lang="en-US" sz="1800" b="0" i="0" u="none" strike="noStrike" cap="none">
                <a:latin typeface="Courier New"/>
                <a:ea typeface="Courier New"/>
                <a:cs typeface="Courier New"/>
                <a:sym typeface="Courier New"/>
              </a:rPr>
              <a:t>analyze</a:t>
            </a:r>
            <a:r>
              <a:rPr lang="en-US" sz="1800" b="0" i="0" u="none" strike="noStrike" cap="none"/>
              <a:t> method can easily be changed depending on the circumstances. However, there are a few drawbacks.</a:t>
            </a:r>
            <a:endParaRPr/>
          </a:p>
          <a:p>
            <a:pPr marL="0" marR="0" lvl="1" indent="-114300" algn="l" rtl="0">
              <a:spcBef>
                <a:spcPts val="0"/>
              </a:spcBef>
              <a:spcAft>
                <a:spcPts val="0"/>
              </a:spcAft>
              <a:buSzPts val="1800"/>
              <a:buFont typeface="Calibri"/>
              <a:buAutoNum type="arabicPeriod"/>
            </a:pPr>
            <a:r>
              <a:rPr lang="en-US" sz="1800" b="0" i="0" u="none" strike="noStrike" cap="none"/>
              <a:t>The syntax is a little complicated. The entire class definition is included between the parentheses of the argument list.</a:t>
            </a:r>
            <a:endParaRPr/>
          </a:p>
          <a:p>
            <a:pPr marL="0" marR="0" lvl="1" indent="-114300" algn="l" rtl="0">
              <a:spcBef>
                <a:spcPts val="0"/>
              </a:spcBef>
              <a:spcAft>
                <a:spcPts val="0"/>
              </a:spcAft>
              <a:buSzPts val="1800"/>
              <a:buFont typeface="Calibri"/>
              <a:buAutoNum type="arabicPeriod"/>
            </a:pPr>
            <a:r>
              <a:rPr lang="en-US" sz="1800" b="0" i="0" u="none" strike="noStrike" cap="none"/>
              <a:t>Because there is no class name, when the code is compiled, a class file will be generated and a number assigned for the class. This is not a problem if there is only one anonymous inner class. However, when there is more than one in multiple classes, it is difficult to figure out which class file goes with which source file.</a:t>
            </a:r>
            <a:endParaRPr/>
          </a:p>
        </p:txBody>
      </p:sp>
      <p:sp>
        <p:nvSpPr>
          <p:cNvPr id="1628" name="Google Shape;1628;g40a120c017_0_10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173</a:t>
            </a:fld>
            <a:endParaRPr/>
          </a:p>
        </p:txBody>
      </p:sp>
    </p:spTree>
    <p:extLst>
      <p:ext uri="{BB962C8B-B14F-4D97-AF65-F5344CB8AC3E}">
        <p14:creationId xmlns:p14="http://schemas.microsoft.com/office/powerpoint/2010/main" val="20921483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40a120c017_0_11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6" name="Google Shape;1636;g40a120c017_0_11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Java 8, a lambda expression can be substituted for an anonymous inner class. Notice some key facts.</a:t>
            </a:r>
            <a:endParaRPr/>
          </a:p>
          <a:p>
            <a:pPr marL="0" marR="0" lvl="2" indent="0" algn="l" rtl="0">
              <a:spcBef>
                <a:spcPts val="0"/>
              </a:spcBef>
              <a:spcAft>
                <a:spcPts val="0"/>
              </a:spcAft>
              <a:buSzPts val="1800"/>
              <a:buFont typeface="Arial"/>
              <a:buNone/>
            </a:pPr>
            <a:r>
              <a:rPr lang="en-US" sz="1800" b="1" i="0" u="none" strike="noStrike" cap="none"/>
              <a:t>The lambda expression has two arguments: </a:t>
            </a:r>
            <a:r>
              <a:rPr lang="en-US" sz="1800" b="0" i="0" u="none" strike="noStrike" cap="none"/>
              <a:t>Just like in the two previous examples, the lambda expression uses the same arguments as the analyze method.</a:t>
            </a:r>
            <a:endParaRPr/>
          </a:p>
          <a:p>
            <a:pPr marL="0" marR="0" lvl="2" indent="0" algn="l" rtl="0">
              <a:spcBef>
                <a:spcPts val="0"/>
              </a:spcBef>
              <a:spcAft>
                <a:spcPts val="0"/>
              </a:spcAft>
              <a:buSzPts val="1800"/>
              <a:buFont typeface="Arial"/>
              <a:buNone/>
            </a:pPr>
            <a:r>
              <a:rPr lang="en-US" sz="1800" b="1" i="0" u="none" strike="noStrike" cap="none"/>
              <a:t>The lambda expression returns a </a:t>
            </a:r>
            <a:r>
              <a:rPr lang="en-US" sz="1800" b="1" i="0" u="none" strike="noStrike" cap="none">
                <a:latin typeface="Courier New"/>
                <a:ea typeface="Courier New"/>
                <a:cs typeface="Courier New"/>
                <a:sym typeface="Courier New"/>
              </a:rPr>
              <a:t>boolean</a:t>
            </a:r>
            <a:r>
              <a:rPr lang="en-US" sz="1800" b="1" i="0" u="none" strike="noStrike" cap="none"/>
              <a:t>: </a:t>
            </a:r>
            <a:r>
              <a:rPr lang="en-US" sz="1800" b="0" i="0" u="none" strike="noStrike" cap="none"/>
              <a:t>Just like in the two previous examples, a </a:t>
            </a:r>
            <a:r>
              <a:rPr lang="en-US" sz="1800" b="0" i="0" u="none" strike="noStrike" cap="none">
                <a:latin typeface="Courier New"/>
                <a:ea typeface="Courier New"/>
                <a:cs typeface="Courier New"/>
                <a:sym typeface="Courier New"/>
              </a:rPr>
              <a:t>boolean</a:t>
            </a:r>
            <a:r>
              <a:rPr lang="en-US" sz="1800" b="0" i="0" u="none" strike="noStrike" cap="none"/>
              <a:t> is returned just like the analyze method.</a:t>
            </a:r>
            <a:endParaRPr/>
          </a:p>
          <a:p>
            <a:pPr marL="0" marR="0" lvl="1" indent="0" algn="l" rtl="0">
              <a:spcBef>
                <a:spcPts val="0"/>
              </a:spcBef>
              <a:spcAft>
                <a:spcPts val="0"/>
              </a:spcAft>
              <a:buSzPts val="1800"/>
              <a:buFont typeface="Arial"/>
              <a:buNone/>
            </a:pPr>
            <a:r>
              <a:rPr lang="en-US" sz="1800" b="0" i="0" u="none" strike="noStrike" cap="none"/>
              <a:t>In fact, the lambda expression, anonymous inner class, and concrete class are all essentially equivalent. A lambda expression is a new way to express code logic by using a functional interface as the base.</a:t>
            </a:r>
            <a:endParaRPr/>
          </a:p>
          <a:p>
            <a:pPr marL="0" marR="0" lvl="0" indent="0" algn="l" rtl="0">
              <a:spcBef>
                <a:spcPts val="0"/>
              </a:spcBef>
              <a:spcAft>
                <a:spcPts val="0"/>
              </a:spcAft>
              <a:buNone/>
            </a:pPr>
            <a:endParaRPr sz="1800" b="0" i="0" u="none" strike="noStrike" cap="none"/>
          </a:p>
        </p:txBody>
      </p:sp>
      <p:sp>
        <p:nvSpPr>
          <p:cNvPr id="1637" name="Google Shape;1637;g40a120c017_0_11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174</a:t>
            </a:fld>
            <a:endParaRPr/>
          </a:p>
        </p:txBody>
      </p:sp>
    </p:spTree>
    <p:extLst>
      <p:ext uri="{BB962C8B-B14F-4D97-AF65-F5344CB8AC3E}">
        <p14:creationId xmlns:p14="http://schemas.microsoft.com/office/powerpoint/2010/main" val="29255380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a120c017_0_11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5" name="Google Shape;1645;g40a120c017_0_11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lambda expression is an argument list, the arrow token, and then a block or expression. When a code block is used, multiple statements could be included in the block. The parameter types can be specified or inferred.</a:t>
            </a:r>
            <a:endParaRPr/>
          </a:p>
        </p:txBody>
      </p:sp>
      <p:sp>
        <p:nvSpPr>
          <p:cNvPr id="1646" name="Google Shape;1646;g40a120c017_0_11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175</a:t>
            </a:fld>
            <a:endParaRPr/>
          </a:p>
        </p:txBody>
      </p:sp>
    </p:spTree>
    <p:extLst>
      <p:ext uri="{BB962C8B-B14F-4D97-AF65-F5344CB8AC3E}">
        <p14:creationId xmlns:p14="http://schemas.microsoft.com/office/powerpoint/2010/main" val="41728328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40a120c017_0_11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5" name="Google Shape;1655;g40a120c017_0_11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Compare a lambda expression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a:t>
            </a:r>
            <a:endParaRPr/>
          </a:p>
        </p:txBody>
      </p:sp>
      <p:sp>
        <p:nvSpPr>
          <p:cNvPr id="1656" name="Google Shape;1656;g40a120c017_0_11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176</a:t>
            </a:fld>
            <a:endParaRPr/>
          </a:p>
        </p:txBody>
      </p:sp>
    </p:spTree>
    <p:extLst>
      <p:ext uri="{BB962C8B-B14F-4D97-AF65-F5344CB8AC3E}">
        <p14:creationId xmlns:p14="http://schemas.microsoft.com/office/powerpoint/2010/main" val="29529476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a120c017_0_11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5" name="Google Shape;1665;g40a120c017_0_11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slide, a lambda expression is compared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 In essence, they are equivalent because the lambda expression can be substituted for an anonymous inner class or the implementing class. All three cases rely on the </a:t>
            </a:r>
            <a:r>
              <a:rPr lang="en-US" sz="1800" b="0" i="0" u="none" strike="noStrike" cap="none">
                <a:latin typeface="Courier New"/>
                <a:ea typeface="Courier New"/>
                <a:cs typeface="Courier New"/>
                <a:sym typeface="Courier New"/>
              </a:rPr>
              <a:t>StringAnalyzer</a:t>
            </a:r>
            <a:r>
              <a:rPr lang="en-US" sz="1800" b="0" i="0" u="none" strike="noStrike" cap="none"/>
              <a:t> interface as the underlying plumbing.</a:t>
            </a:r>
            <a:endParaRPr/>
          </a:p>
        </p:txBody>
      </p:sp>
      <p:sp>
        <p:nvSpPr>
          <p:cNvPr id="1666" name="Google Shape;1666;g40a120c017_0_11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177</a:t>
            </a:fld>
            <a:endParaRPr/>
          </a:p>
        </p:txBody>
      </p:sp>
    </p:spTree>
    <p:extLst>
      <p:ext uri="{BB962C8B-B14F-4D97-AF65-F5344CB8AC3E}">
        <p14:creationId xmlns:p14="http://schemas.microsoft.com/office/powerpoint/2010/main" val="8552619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40a120c017_0_11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8" name="Google Shape;1678;g40a120c017_0_11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slide, a lambda expression is compared to an implementation of the </a:t>
            </a:r>
            <a:r>
              <a:rPr lang="en-US" sz="1800" b="0" i="0" u="none" strike="noStrike" cap="none">
                <a:latin typeface="Courier New"/>
                <a:ea typeface="Courier New"/>
                <a:cs typeface="Courier New"/>
                <a:sym typeface="Courier New"/>
              </a:rPr>
              <a:t>StringAnalyzer </a:t>
            </a:r>
            <a:r>
              <a:rPr lang="en-US" sz="1800" b="0" i="0" u="none" strike="noStrike" cap="none"/>
              <a:t>interface. In essence, they are equivalent because the lambda expression can be substituted for an anonymous inner class or the implementing class. All three cases rely on the </a:t>
            </a:r>
            <a:r>
              <a:rPr lang="en-US" sz="1800" b="0" i="0" u="none" strike="noStrike" cap="none">
                <a:latin typeface="Courier New"/>
                <a:ea typeface="Courier New"/>
                <a:cs typeface="Courier New"/>
                <a:sym typeface="Courier New"/>
              </a:rPr>
              <a:t>StringAnalyzer</a:t>
            </a:r>
            <a:r>
              <a:rPr lang="en-US" sz="1800" b="0" i="0" u="none" strike="noStrike" cap="none"/>
              <a:t> interface as the underlying plumbing.</a:t>
            </a:r>
            <a:endParaRPr/>
          </a:p>
        </p:txBody>
      </p:sp>
      <p:sp>
        <p:nvSpPr>
          <p:cNvPr id="1679" name="Google Shape;1679;g40a120c017_0_11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178</a:t>
            </a:fld>
            <a:endParaRPr/>
          </a:p>
        </p:txBody>
      </p:sp>
    </p:spTree>
    <p:extLst>
      <p:ext uri="{BB962C8B-B14F-4D97-AF65-F5344CB8AC3E}">
        <p14:creationId xmlns:p14="http://schemas.microsoft.com/office/powerpoint/2010/main" val="20652162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40a120c017_0_11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4" name="Google Shape;1694;g40a120c017_0_11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first example in the slide is equivalent to the previous code example. The only difference is that lambda expression shorthand has been used. The type of the arguments is inferred from the context the lambda expression is used in. So the compiler knows that the signature for the </a:t>
            </a:r>
            <a:r>
              <a:rPr lang="en-US" sz="1800" b="0" i="0" u="none" strike="noStrike" cap="none">
                <a:latin typeface="Courier New"/>
                <a:ea typeface="Courier New"/>
                <a:cs typeface="Courier New"/>
                <a:sym typeface="Courier New"/>
              </a:rPr>
              <a:t>StringAnalyzer.analyze</a:t>
            </a:r>
            <a:r>
              <a:rPr lang="en-US" sz="1800" b="0" i="0" u="none" strike="noStrike" cap="none"/>
              <a:t>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boolean analyze(String sourceStr, String searchStr);</a:t>
            </a:r>
            <a:endParaRPr/>
          </a:p>
          <a:p>
            <a:pPr marL="0" marR="0" lvl="1" indent="0" algn="l" rtl="0">
              <a:spcBef>
                <a:spcPts val="0"/>
              </a:spcBef>
              <a:spcAft>
                <a:spcPts val="0"/>
              </a:spcAft>
              <a:buSzPts val="1800"/>
              <a:buFont typeface="Arial"/>
              <a:buNone/>
            </a:pPr>
            <a:r>
              <a:rPr lang="en-US" sz="1800" b="0" i="0" u="none" strike="noStrike" cap="none"/>
              <a:t>Thus, two strings are passed in and a </a:t>
            </a:r>
            <a:r>
              <a:rPr lang="en-US" sz="1800" b="0" i="0" u="none" strike="noStrike" cap="none">
                <a:latin typeface="Courier New"/>
                <a:ea typeface="Courier New"/>
                <a:cs typeface="Courier New"/>
                <a:sym typeface="Courier New"/>
              </a:rPr>
              <a:t>boolean</a:t>
            </a:r>
            <a:r>
              <a:rPr lang="en-US" sz="1800" b="0" i="0" u="none" strike="noStrike" cap="none"/>
              <a:t> is returned.</a:t>
            </a:r>
            <a:endParaRPr/>
          </a:p>
          <a:p>
            <a:pPr marL="0" marR="0" lvl="1" indent="0" algn="l" rtl="0">
              <a:spcBef>
                <a:spcPts val="0"/>
              </a:spcBef>
              <a:spcAft>
                <a:spcPts val="0"/>
              </a:spcAft>
              <a:buSzPts val="1800"/>
              <a:buFont typeface="Arial"/>
              <a:buNone/>
            </a:pPr>
            <a:r>
              <a:rPr lang="en-US" sz="1800" b="0" i="0" u="none" strike="noStrike" cap="none"/>
              <a:t>Notice the second example on line 28. Now it becomes trivial to change the logic for a functional interface.</a:t>
            </a:r>
            <a:endParaRPr/>
          </a:p>
        </p:txBody>
      </p:sp>
      <p:sp>
        <p:nvSpPr>
          <p:cNvPr id="1695" name="Google Shape;1695;g40a120c017_0_11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179</a:t>
            </a:fld>
            <a:endParaRPr/>
          </a:p>
        </p:txBody>
      </p:sp>
    </p:spTree>
    <p:extLst>
      <p:ext uri="{BB962C8B-B14F-4D97-AF65-F5344CB8AC3E}">
        <p14:creationId xmlns:p14="http://schemas.microsoft.com/office/powerpoint/2010/main" val="1157358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477837" y="463550"/>
            <a:ext cx="6035675" cy="452596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3030849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40a120c017_0_11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g40a120c017_0_11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05" name="Google Shape;1705;g40a120c017_0_11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180</a:t>
            </a:fld>
            <a:endParaRPr/>
          </a:p>
        </p:txBody>
      </p:sp>
    </p:spTree>
    <p:extLst>
      <p:ext uri="{BB962C8B-B14F-4D97-AF65-F5344CB8AC3E}">
        <p14:creationId xmlns:p14="http://schemas.microsoft.com/office/powerpoint/2010/main" val="37478655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a120c017_0_11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181</a:t>
            </a:fld>
            <a:endParaRPr/>
          </a:p>
        </p:txBody>
      </p:sp>
      <p:sp>
        <p:nvSpPr>
          <p:cNvPr id="1713" name="Google Shape;1713;g40a120c017_0_11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4" name="Google Shape;1714;g40a120c017_0_11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71398339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40a120c017_0_11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2" name="Google Shape;1722;g40a120c017_0_11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23" name="Google Shape;1723;g40a120c017_0_11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182</a:t>
            </a:fld>
            <a:endParaRPr/>
          </a:p>
        </p:txBody>
      </p:sp>
    </p:spTree>
    <p:extLst>
      <p:ext uri="{BB962C8B-B14F-4D97-AF65-F5344CB8AC3E}">
        <p14:creationId xmlns:p14="http://schemas.microsoft.com/office/powerpoint/2010/main" val="20241430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40a120c017_0_11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1" name="Google Shape;1731;g40a120c017_0_11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32" name="Google Shape;1732;g40a120c017_0_11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183</a:t>
            </a:fld>
            <a:endParaRPr/>
          </a:p>
        </p:txBody>
      </p:sp>
    </p:spTree>
    <p:extLst>
      <p:ext uri="{BB962C8B-B14F-4D97-AF65-F5344CB8AC3E}">
        <p14:creationId xmlns:p14="http://schemas.microsoft.com/office/powerpoint/2010/main" val="274783241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40a120c017_0_11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g40a120c017_0_11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41" name="Google Shape;1741;g40a120c017_0_11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184</a:t>
            </a:fld>
            <a:endParaRPr/>
          </a:p>
        </p:txBody>
      </p:sp>
    </p:spTree>
    <p:extLst>
      <p:ext uri="{BB962C8B-B14F-4D97-AF65-F5344CB8AC3E}">
        <p14:creationId xmlns:p14="http://schemas.microsoft.com/office/powerpoint/2010/main" val="320763310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40a120c017_0_11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9" name="Google Shape;1749;g40a120c017_0_119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1750" name="Google Shape;1750;g40a120c017_0_11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185</a:t>
            </a:fld>
            <a:endParaRPr/>
          </a:p>
        </p:txBody>
      </p:sp>
    </p:spTree>
    <p:extLst>
      <p:ext uri="{BB962C8B-B14F-4D97-AF65-F5344CB8AC3E}">
        <p14:creationId xmlns:p14="http://schemas.microsoft.com/office/powerpoint/2010/main" val="12721851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40a120c017_0_12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7" name="Google Shape;1757;g40a120c017_0_120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1758" name="Google Shape;1758;g40a120c017_0_12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186</a:t>
            </a:fld>
            <a:endParaRPr/>
          </a:p>
        </p:txBody>
      </p:sp>
    </p:spTree>
    <p:extLst>
      <p:ext uri="{BB962C8B-B14F-4D97-AF65-F5344CB8AC3E}">
        <p14:creationId xmlns:p14="http://schemas.microsoft.com/office/powerpoint/2010/main" val="320538829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40a120c017_0_12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5" name="Google Shape;1765;g40a120c017_0_120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1766" name="Google Shape;1766;g40a120c017_0_12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6 - </a:t>
            </a:r>
            <a:fld id="{00000000-1234-1234-1234-123412341234}" type="slidenum">
              <a:rPr lang="en-US" sz="1100" b="1" i="0" u="none">
                <a:solidFill>
                  <a:srgbClr val="000000"/>
                </a:solidFill>
                <a:latin typeface="Arial"/>
                <a:ea typeface="Arial"/>
                <a:cs typeface="Arial"/>
                <a:sym typeface="Arial"/>
              </a:rPr>
              <a:t>187</a:t>
            </a:fld>
            <a:endParaRPr/>
          </a:p>
        </p:txBody>
      </p:sp>
    </p:spTree>
    <p:extLst>
      <p:ext uri="{BB962C8B-B14F-4D97-AF65-F5344CB8AC3E}">
        <p14:creationId xmlns:p14="http://schemas.microsoft.com/office/powerpoint/2010/main" val="387452961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40a120c017_0_1248: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g40a120c017_0_12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74909637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40a120c017_0_12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g40a120c017_0_125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80" name="Google Shape;1780;g40a120c017_0_12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189</a:t>
            </a:fld>
            <a:endParaRPr/>
          </a:p>
        </p:txBody>
      </p:sp>
    </p:spTree>
    <p:extLst>
      <p:ext uri="{BB962C8B-B14F-4D97-AF65-F5344CB8AC3E}">
        <p14:creationId xmlns:p14="http://schemas.microsoft.com/office/powerpoint/2010/main" val="999824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3" name="Google Shape;73;p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2 - </a:t>
            </a:r>
            <a:fld id="{00000000-1234-1234-1234-123412341234}" type="slidenum">
              <a:rPr lang="en-US" sz="1100" b="1" i="0" u="none" strike="noStrike" cap="none">
                <a:solidFill>
                  <a:srgbClr val="000000"/>
                </a:solidFill>
                <a:latin typeface="Arial"/>
                <a:ea typeface="Arial"/>
                <a:cs typeface="Arial"/>
                <a:sym typeface="Arial"/>
              </a:rPr>
              <a:t>19</a:t>
            </a:fld>
            <a:endParaRPr/>
          </a:p>
        </p:txBody>
      </p:sp>
    </p:spTree>
    <p:extLst>
      <p:ext uri="{BB962C8B-B14F-4D97-AF65-F5344CB8AC3E}">
        <p14:creationId xmlns:p14="http://schemas.microsoft.com/office/powerpoint/2010/main" val="42258471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40a120c017_0_12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8" name="Google Shape;1788;g40a120c017_0_12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89" name="Google Shape;1789;g40a120c017_0_12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190</a:t>
            </a:fld>
            <a:endParaRPr/>
          </a:p>
        </p:txBody>
      </p:sp>
    </p:spTree>
    <p:extLst>
      <p:ext uri="{BB962C8B-B14F-4D97-AF65-F5344CB8AC3E}">
        <p14:creationId xmlns:p14="http://schemas.microsoft.com/office/powerpoint/2010/main" val="15023048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40a120c017_0_12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7" name="Google Shape;1797;g40a120c017_0_12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798" name="Google Shape;1798;g40a120c017_0_12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7 - </a:t>
            </a:r>
            <a:fld id="{00000000-1234-1234-1234-123412341234}" type="slidenum">
              <a:rPr lang="en-US" sz="1100" b="1" i="0" u="none" strike="noStrike" cap="none">
                <a:solidFill>
                  <a:srgbClr val="000000"/>
                </a:solidFill>
                <a:latin typeface="Arial"/>
                <a:ea typeface="Arial"/>
                <a:cs typeface="Arial"/>
                <a:sym typeface="Arial"/>
              </a:rPr>
              <a:t>191</a:t>
            </a:fld>
            <a:endParaRPr/>
          </a:p>
        </p:txBody>
      </p:sp>
    </p:spTree>
    <p:extLst>
      <p:ext uri="{BB962C8B-B14F-4D97-AF65-F5344CB8AC3E}">
        <p14:creationId xmlns:p14="http://schemas.microsoft.com/office/powerpoint/2010/main" val="317057091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40a120c017_0_12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two examples in the slide show very simple caching classes. Even though each class is very simple, a separate class is required for any object type.</a:t>
            </a:r>
            <a:endParaRPr/>
          </a:p>
        </p:txBody>
      </p:sp>
      <p:sp>
        <p:nvSpPr>
          <p:cNvPr id="1806" name="Google Shape;1806;g40a120c017_0_12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192</a:t>
            </a:fld>
            <a:endParaRPr/>
          </a:p>
        </p:txBody>
      </p:sp>
      <p:sp>
        <p:nvSpPr>
          <p:cNvPr id="1807" name="Google Shape;1807;g40a120c017_0_12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43177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40a120c017_0_12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7" name="Google Shape;1817;g40a120c017_0_12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create a generic version of the </a:t>
            </a:r>
            <a:r>
              <a:rPr lang="en-US" sz="1800" b="0" i="0" u="none" strike="noStrike" cap="none">
                <a:latin typeface="Courier New"/>
                <a:ea typeface="Courier New"/>
                <a:cs typeface="Courier New"/>
                <a:sym typeface="Courier New"/>
              </a:rPr>
              <a:t>CacheAny</a:t>
            </a:r>
            <a:r>
              <a:rPr lang="en-US" sz="1800" b="0" i="0" u="none" strike="noStrike" cap="none"/>
              <a:t> class, a variable named </a:t>
            </a:r>
            <a:r>
              <a:rPr lang="en-US" sz="1800" b="0" i="0" u="none" strike="noStrike" cap="none">
                <a:latin typeface="Courier New"/>
                <a:ea typeface="Courier New"/>
                <a:cs typeface="Courier New"/>
                <a:sym typeface="Courier New"/>
              </a:rPr>
              <a:t>T</a:t>
            </a:r>
            <a:r>
              <a:rPr lang="en-US" sz="1800" b="0" i="0" u="none" strike="noStrike" cap="none"/>
              <a:t> is added to the class definition surrounded by angle brackets. In this case, </a:t>
            </a:r>
            <a:r>
              <a:rPr lang="en-US" sz="1800" b="0" i="0" u="none" strike="noStrike" cap="none">
                <a:latin typeface="Courier New"/>
                <a:ea typeface="Courier New"/>
                <a:cs typeface="Courier New"/>
                <a:sym typeface="Courier New"/>
              </a:rPr>
              <a:t>T</a:t>
            </a:r>
            <a:r>
              <a:rPr lang="en-US" sz="1800" b="0" i="0" u="none" strike="noStrike" cap="none"/>
              <a:t> stands for “type” and can represent any type. As the example in the slide shows, the code has changed to use </a:t>
            </a:r>
            <a:r>
              <a:rPr lang="en-US" sz="1800" b="0" i="0" u="none" strike="noStrike" cap="none">
                <a:latin typeface="Courier New"/>
                <a:ea typeface="Courier New"/>
                <a:cs typeface="Courier New"/>
                <a:sym typeface="Courier New"/>
              </a:rPr>
              <a:t>t</a:t>
            </a:r>
            <a:r>
              <a:rPr lang="en-US" sz="1800" b="0" i="0" u="none" strike="noStrike" cap="none"/>
              <a:t> instead of a specific type of information. This change allows the </a:t>
            </a:r>
            <a:r>
              <a:rPr lang="en-US" sz="1800" b="0" i="0" u="none" strike="noStrike" cap="none">
                <a:latin typeface="Courier New"/>
                <a:ea typeface="Courier New"/>
                <a:cs typeface="Courier New"/>
                <a:sym typeface="Courier New"/>
              </a:rPr>
              <a:t>CacheAny</a:t>
            </a:r>
            <a:r>
              <a:rPr lang="en-US" sz="1800" b="0" i="0" u="none" strike="noStrike" cap="none"/>
              <a:t> class to store any type of 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a:t>
            </a:r>
            <a:r>
              <a:rPr lang="en-US" sz="1800" b="0" i="0" u="none" strike="noStrike" cap="none"/>
              <a:t> was chosen not by accident but by convention. Specific letters are commonly used with generics.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You can use any identifier you want. The following values are merely strongly suggested.</a:t>
            </a:r>
            <a:endParaRPr/>
          </a:p>
          <a:p>
            <a:pPr marL="0" marR="0" lvl="1" indent="0" algn="l" rtl="0">
              <a:spcBef>
                <a:spcPts val="0"/>
              </a:spcBef>
              <a:spcAft>
                <a:spcPts val="0"/>
              </a:spcAft>
              <a:buSzPts val="1800"/>
              <a:buFont typeface="Arial"/>
              <a:buNone/>
            </a:pPr>
            <a:r>
              <a:rPr lang="en-US" sz="1800" b="0" i="0" u="none" strike="noStrike" cap="none"/>
              <a:t>Here are the conventions:</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T</a:t>
            </a:r>
            <a:r>
              <a:rPr lang="en-US" sz="1200" b="0" i="0" u="none" strike="noStrike" cap="none"/>
              <a:t>: Type</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E</a:t>
            </a:r>
            <a:r>
              <a:rPr lang="en-US" sz="1200" b="0" i="0" u="none" strike="noStrike" cap="none"/>
              <a:t>: Element</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K</a:t>
            </a:r>
            <a:r>
              <a:rPr lang="en-US" sz="1200" b="0" i="0" u="none" strike="noStrike" cap="none"/>
              <a:t>: Key</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V</a:t>
            </a:r>
            <a:r>
              <a:rPr lang="en-US" sz="1200" b="0" i="0" u="none" strike="noStrike" cap="none"/>
              <a:t>: Value</a:t>
            </a:r>
            <a:endParaRPr/>
          </a:p>
          <a:p>
            <a:pPr marL="0" marR="0" lvl="2" indent="0" algn="l" rtl="0">
              <a:spcBef>
                <a:spcPts val="0"/>
              </a:spcBef>
              <a:spcAft>
                <a:spcPts val="0"/>
              </a:spcAft>
              <a:buSzPts val="1200"/>
              <a:buFont typeface="Courier New"/>
              <a:buNone/>
            </a:pPr>
            <a:r>
              <a:rPr lang="en-US" sz="1200" b="0" i="0" u="none" strike="noStrike" cap="none">
                <a:latin typeface="Courier New"/>
                <a:ea typeface="Courier New"/>
                <a:cs typeface="Courier New"/>
                <a:sym typeface="Courier New"/>
              </a:rPr>
              <a:t>S</a:t>
            </a:r>
            <a:r>
              <a:rPr lang="en-US" sz="1200" b="0" i="0" u="none" strike="noStrike" cap="none"/>
              <a:t>, </a:t>
            </a:r>
            <a:r>
              <a:rPr lang="en-US" sz="1200" b="0" i="0" u="none" strike="noStrike" cap="none">
                <a:latin typeface="Courier New"/>
                <a:ea typeface="Courier New"/>
                <a:cs typeface="Courier New"/>
                <a:sym typeface="Courier New"/>
              </a:rPr>
              <a:t>U</a:t>
            </a:r>
            <a:r>
              <a:rPr lang="en-US" sz="1200" b="0" i="0" u="none" strike="noStrike" cap="none"/>
              <a:t>: Used if there are second types, third types, or more</a:t>
            </a:r>
            <a:endParaRPr/>
          </a:p>
        </p:txBody>
      </p:sp>
      <p:sp>
        <p:nvSpPr>
          <p:cNvPr id="1818" name="Google Shape;1818;g40a120c017_0_12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193</a:t>
            </a:fld>
            <a:endParaRPr/>
          </a:p>
        </p:txBody>
      </p:sp>
    </p:spTree>
    <p:extLst>
      <p:ext uri="{BB962C8B-B14F-4D97-AF65-F5344CB8AC3E}">
        <p14:creationId xmlns:p14="http://schemas.microsoft.com/office/powerpoint/2010/main" val="41742549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40a120c017_0_12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6" name="Google Shape;1826;g40a120c017_0_12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how the one generic version of the class can replace any number of type-specific caching classes. The </a:t>
            </a:r>
            <a:r>
              <a:rPr lang="en-US" sz="1800" b="0" i="0" u="none" strike="noStrike" cap="none">
                <a:latin typeface="Courier New"/>
                <a:ea typeface="Courier New"/>
                <a:cs typeface="Courier New"/>
                <a:sym typeface="Courier New"/>
              </a:rPr>
              <a:t>add()</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functions work exactly the same way. In fact, if the </a:t>
            </a:r>
            <a:r>
              <a:rPr lang="en-US" sz="1800" b="0" i="0" u="none" strike="noStrike" cap="none">
                <a:latin typeface="Courier New"/>
                <a:ea typeface="Courier New"/>
                <a:cs typeface="Courier New"/>
                <a:sym typeface="Courier New"/>
              </a:rPr>
              <a:t>myMessage</a:t>
            </a:r>
            <a:r>
              <a:rPr lang="en-US" sz="1800" b="0" i="0" u="none" strike="noStrike" cap="none"/>
              <a:t> declaration is changed to generic, no changes need to be made to the remaining code.</a:t>
            </a:r>
            <a:endParaRPr/>
          </a:p>
          <a:p>
            <a:pPr marL="0" marR="0" lvl="1" indent="0" algn="l" rtl="0">
              <a:spcBef>
                <a:spcPts val="0"/>
              </a:spcBef>
              <a:spcAft>
                <a:spcPts val="0"/>
              </a:spcAft>
              <a:buSzPts val="1800"/>
              <a:buFont typeface="Arial"/>
              <a:buNone/>
            </a:pPr>
            <a:r>
              <a:rPr lang="en-US" sz="1800" b="0" i="0" u="none" strike="noStrike" cap="none"/>
              <a:t>The example code can be found in the Generics project in the </a:t>
            </a:r>
            <a:r>
              <a:rPr lang="en-US" sz="1800" b="0" i="0" u="none" strike="noStrike" cap="none">
                <a:latin typeface="Courier New"/>
                <a:ea typeface="Courier New"/>
                <a:cs typeface="Courier New"/>
                <a:sym typeface="Courier New"/>
              </a:rPr>
              <a:t>TestCacheAny.java</a:t>
            </a:r>
            <a:r>
              <a:rPr lang="en-US" sz="1800" b="0" i="0" u="none" strike="noStrike" cap="none"/>
              <a:t> file.</a:t>
            </a:r>
            <a:endParaRPr/>
          </a:p>
        </p:txBody>
      </p:sp>
      <p:sp>
        <p:nvSpPr>
          <p:cNvPr id="1827" name="Google Shape;1827;g40a120c017_0_12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194</a:t>
            </a:fld>
            <a:endParaRPr/>
          </a:p>
        </p:txBody>
      </p:sp>
    </p:spTree>
    <p:extLst>
      <p:ext uri="{BB962C8B-B14F-4D97-AF65-F5344CB8AC3E}">
        <p14:creationId xmlns:p14="http://schemas.microsoft.com/office/powerpoint/2010/main" val="5312339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40a120c017_0_12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6" name="Google Shape;1836;g40a120c017_0_12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type inference diamond is a new feature in JDK 7. In the generic code, notice how the right­side type definition is always equivalent to the left-side type definition. In JDK 7, you can use the diamond to indicate that the right type definition is equivalent to the left. This helps to avoid typing redundant information over and over again. </a:t>
            </a:r>
            <a:endParaRPr/>
          </a:p>
          <a:p>
            <a:pPr marL="0" marR="0" lvl="1" indent="0" algn="l" rtl="0">
              <a:spcBef>
                <a:spcPts val="0"/>
              </a:spcBef>
              <a:spcAft>
                <a:spcPts val="0"/>
              </a:spcAft>
              <a:buSzPts val="1800"/>
              <a:buFont typeface="Arial"/>
              <a:buNone/>
            </a:pPr>
            <a:r>
              <a:rPr lang="en-US" sz="1800" b="1" i="0" u="none" strike="noStrike" cap="none"/>
              <a:t>Example:</a:t>
            </a:r>
            <a:r>
              <a:rPr lang="en-US" sz="1800" b="0" i="0" u="none" strike="noStrike" cap="none"/>
              <a:t> </a:t>
            </a:r>
            <a:r>
              <a:rPr lang="en-US" sz="1800" b="0" i="0" u="none" strike="noStrike" cap="none">
                <a:latin typeface="Courier New"/>
                <a:ea typeface="Courier New"/>
                <a:cs typeface="Courier New"/>
                <a:sym typeface="Courier New"/>
              </a:rPr>
              <a:t>TestCacheAnyDiamond.java</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In a way, it works in an opposite way from a “normal” Java type assignment. For example, </a:t>
            </a:r>
            <a:r>
              <a:rPr lang="en-US" sz="1800" b="0" i="0" u="none" strike="noStrike" cap="none">
                <a:latin typeface="Courier New"/>
                <a:ea typeface="Courier New"/>
                <a:cs typeface="Courier New"/>
                <a:sym typeface="Courier New"/>
              </a:rPr>
              <a:t>Employee emp = new Manager(); </a:t>
            </a:r>
            <a:r>
              <a:rPr lang="en-US" sz="1800" b="0" i="0" u="none" strike="noStrike" cap="none"/>
              <a:t>makes </a:t>
            </a:r>
            <a:r>
              <a:rPr lang="en-US" sz="1800" b="0" i="0" u="none" strike="noStrike" cap="none">
                <a:latin typeface="Courier New"/>
                <a:ea typeface="Courier New"/>
                <a:cs typeface="Courier New"/>
                <a:sym typeface="Courier New"/>
              </a:rPr>
              <a:t>emp</a:t>
            </a:r>
            <a:r>
              <a:rPr lang="en-US" sz="1800" b="0" i="0" u="none" strike="noStrike" cap="none"/>
              <a:t> object an instance of </a:t>
            </a:r>
            <a:r>
              <a:rPr lang="en-US" sz="1800" b="0" i="0" u="none" strike="noStrike" cap="none">
                <a:latin typeface="Courier New"/>
                <a:ea typeface="Courier New"/>
                <a:cs typeface="Courier New"/>
                <a:sym typeface="Courier New"/>
              </a:rPr>
              <a:t>Manager</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But in the case of generics: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ArrayList&lt;Manager&gt;  managementTeam = new ArrayList&lt;&gt;();</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The left side of the expression (rather than the right side) determines the type.</a:t>
            </a:r>
            <a:endParaRPr/>
          </a:p>
          <a:p>
            <a:pPr marL="0" marR="0" lvl="0" indent="0" algn="l" rtl="0">
              <a:spcBef>
                <a:spcPts val="0"/>
              </a:spcBef>
              <a:spcAft>
                <a:spcPts val="0"/>
              </a:spcAft>
              <a:buSzPts val="1800"/>
              <a:buFont typeface="Arial"/>
              <a:buNone/>
            </a:pP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837" name="Google Shape;1837;g40a120c017_0_12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195</a:t>
            </a:fld>
            <a:endParaRPr/>
          </a:p>
        </p:txBody>
      </p:sp>
    </p:spTree>
    <p:extLst>
      <p:ext uri="{BB962C8B-B14F-4D97-AF65-F5344CB8AC3E}">
        <p14:creationId xmlns:p14="http://schemas.microsoft.com/office/powerpoint/2010/main" val="28009437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40a120c017_0_13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g40a120c017_0_130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collection is a single object that manages a group of objects. Objects in the collection are called </a:t>
            </a:r>
            <a:r>
              <a:rPr lang="en-US" sz="1800" b="0" i="1" u="none" strike="noStrike" cap="none"/>
              <a:t>elements</a:t>
            </a:r>
            <a:r>
              <a:rPr lang="en-US" sz="1800" b="0" i="0" u="none" strike="noStrike" cap="none"/>
              <a:t>. Various collection types implement standard data structures including stacks, queues, dynamic arrays, and hashes. All the collection objects have been optimized for use in Java applications.</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Collections classes are all stored in the </a:t>
            </a:r>
            <a:r>
              <a:rPr lang="en-US" sz="1800" b="0" i="0" u="none" strike="noStrike" cap="none">
                <a:latin typeface="Courier New"/>
                <a:ea typeface="Courier New"/>
                <a:cs typeface="Courier New"/>
                <a:sym typeface="Courier New"/>
              </a:rPr>
              <a:t>java.util</a:t>
            </a:r>
            <a:r>
              <a:rPr lang="en-US" sz="1800" b="0" i="0" u="none" strike="noStrike" cap="none"/>
              <a:t> package. The </a:t>
            </a:r>
            <a:r>
              <a:rPr lang="en-US" sz="1800" b="0" i="0" u="none" strike="noStrike" cap="none">
                <a:latin typeface="Courier New"/>
                <a:ea typeface="Courier New"/>
                <a:cs typeface="Courier New"/>
                <a:sym typeface="Courier New"/>
              </a:rPr>
              <a:t>import</a:t>
            </a:r>
            <a:r>
              <a:rPr lang="en-US" sz="1800" b="0" i="0" u="none" strike="noStrike" cap="none"/>
              <a:t> statements are not shown in the following examples, but the </a:t>
            </a:r>
            <a:r>
              <a:rPr lang="en-US" sz="1800" b="0" i="0" u="none" strike="noStrike" cap="none">
                <a:latin typeface="Courier New"/>
                <a:ea typeface="Courier New"/>
                <a:cs typeface="Courier New"/>
                <a:sym typeface="Courier New"/>
              </a:rPr>
              <a:t>import</a:t>
            </a:r>
            <a:r>
              <a:rPr lang="en-US" sz="1800" b="0" i="0" u="none" strike="noStrike" cap="none"/>
              <a:t> statements are required for each collection type:</a:t>
            </a:r>
            <a:endParaRPr sz="1800" b="0" i="0" u="none" strike="noStrike" cap="none">
              <a:latin typeface="Courier New"/>
              <a:ea typeface="Courier New"/>
              <a:cs typeface="Courier New"/>
              <a:sym typeface="Courier New"/>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java.util.List;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java.util.ArrayList;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import java.util.Map; </a:t>
            </a:r>
            <a:endParaRPr/>
          </a:p>
        </p:txBody>
      </p:sp>
      <p:sp>
        <p:nvSpPr>
          <p:cNvPr id="1848" name="Google Shape;1848;g40a120c017_0_13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196</a:t>
            </a:fld>
            <a:endParaRPr/>
          </a:p>
        </p:txBody>
      </p:sp>
    </p:spTree>
    <p:extLst>
      <p:ext uri="{BB962C8B-B14F-4D97-AF65-F5344CB8AC3E}">
        <p14:creationId xmlns:p14="http://schemas.microsoft.com/office/powerpoint/2010/main" val="12762418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40a120c017_0_13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6" name="Google Shape;1856;g40a120c017_0_13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diagram in the slide shows the Collection framework. The framework is made up of a set of interfaces for working with a group (collection) of objects.</a:t>
            </a:r>
            <a:endParaRPr/>
          </a:p>
          <a:p>
            <a:pPr marL="0" marR="0" lvl="1" indent="0" algn="l" rtl="0">
              <a:spcBef>
                <a:spcPts val="0"/>
              </a:spcBef>
              <a:spcAft>
                <a:spcPts val="0"/>
              </a:spcAft>
              <a:buSzPts val="1800"/>
              <a:buFont typeface="Arial"/>
              <a:buNone/>
            </a:pPr>
            <a:r>
              <a:rPr lang="en-US" sz="1800" b="1" i="0" u="none" strike="noStrike" cap="none"/>
              <a:t>Characteristics of the Collection Framework</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List</a:t>
            </a:r>
            <a:r>
              <a:rPr lang="en-US" sz="1800" b="0" i="0" u="none" strike="noStrike" cap="none"/>
              <a:t>,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Map</a:t>
            </a:r>
            <a:r>
              <a:rPr lang="en-US" sz="1800" b="0" i="0" u="none" strike="noStrike" cap="none"/>
              <a:t> are interfaces in Java and many concrete implementations of them are available in the Collections API.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a:t>
            </a:r>
            <a:r>
              <a:rPr lang="en-US" sz="1800" b="0" i="0" u="none" strike="noStrike" cap="none">
                <a:latin typeface="Courier New"/>
                <a:ea typeface="Courier New"/>
                <a:cs typeface="Courier New"/>
                <a:sym typeface="Courier New"/>
              </a:rPr>
              <a:t>Map</a:t>
            </a:r>
            <a:r>
              <a:rPr lang="en-US" sz="1800" b="0" i="0" u="none" strike="noStrike" cap="none"/>
              <a:t> interface is a separate inheritance tree and is discussed later in the lesson.</a:t>
            </a:r>
            <a:endParaRPr/>
          </a:p>
        </p:txBody>
      </p:sp>
      <p:sp>
        <p:nvSpPr>
          <p:cNvPr id="1857" name="Google Shape;1857;g40a120c017_0_13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197</a:t>
            </a:fld>
            <a:endParaRPr/>
          </a:p>
        </p:txBody>
      </p:sp>
    </p:spTree>
    <p:extLst>
      <p:ext uri="{BB962C8B-B14F-4D97-AF65-F5344CB8AC3E}">
        <p14:creationId xmlns:p14="http://schemas.microsoft.com/office/powerpoint/2010/main" val="34514758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40a120c017_0_13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table in the slide shows the commonly used interfaces and their popular implementation.</a:t>
            </a:r>
            <a:endParaRPr/>
          </a:p>
        </p:txBody>
      </p:sp>
      <p:sp>
        <p:nvSpPr>
          <p:cNvPr id="1879" name="Google Shape;1879;g40a120c017_0_13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198</a:t>
            </a:fld>
            <a:endParaRPr/>
          </a:p>
        </p:txBody>
      </p:sp>
      <p:sp>
        <p:nvSpPr>
          <p:cNvPr id="1880" name="Google Shape;1880;g40a120c017_0_13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346326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40a120c017_0_13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7" name="Google Shape;1887;g40a120c017_0_13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888" name="Google Shape;1888;g40a120c017_0_13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199</a:t>
            </a:fld>
            <a:endParaRPr/>
          </a:p>
        </p:txBody>
      </p:sp>
    </p:spTree>
    <p:extLst>
      <p:ext uri="{BB962C8B-B14F-4D97-AF65-F5344CB8AC3E}">
        <p14:creationId xmlns:p14="http://schemas.microsoft.com/office/powerpoint/2010/main" val="1822183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Slide Image Placeholder 13"/>
          <p:cNvSpPr>
            <a:spLocks noGrp="1" noRot="1" noChangeAspect="1" noTextEdit="1"/>
          </p:cNvSpPr>
          <p:nvPr>
            <p:ph type="sldImg"/>
          </p:nvPr>
        </p:nvSpPr>
        <p:spPr>
          <a:ln/>
        </p:spPr>
      </p:sp>
      <p:sp>
        <p:nvSpPr>
          <p:cNvPr id="24579" name="Notes Placeholder 3"/>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Tree>
    <p:extLst>
      <p:ext uri="{BB962C8B-B14F-4D97-AF65-F5344CB8AC3E}">
        <p14:creationId xmlns:p14="http://schemas.microsoft.com/office/powerpoint/2010/main" val="2971595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20</a:t>
            </a:fld>
            <a:endParaRPr/>
          </a:p>
        </p:txBody>
      </p:sp>
      <p:sp>
        <p:nvSpPr>
          <p:cNvPr id="82" name="Google Shape;82;p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34324950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40a120c017_0_13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6" name="Google Shape;1896;g40a120c017_0_13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1897" name="Google Shape;1897;g40a120c017_0_13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200</a:t>
            </a:fld>
            <a:endParaRPr/>
          </a:p>
        </p:txBody>
      </p:sp>
    </p:spTree>
    <p:extLst>
      <p:ext uri="{BB962C8B-B14F-4D97-AF65-F5344CB8AC3E}">
        <p14:creationId xmlns:p14="http://schemas.microsoft.com/office/powerpoint/2010/main" val="34851691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40a120c017_0_1355:notes"/>
          <p:cNvSpPr txBox="1"/>
          <p:nvPr/>
        </p:nvSpPr>
        <p:spPr>
          <a:xfrm>
            <a:off x="600075" y="1897062"/>
            <a:ext cx="5486400" cy="2667000"/>
          </a:xfrm>
          <a:prstGeom prst="rect">
            <a:avLst/>
          </a:prstGeom>
          <a:solidFill>
            <a:srgbClr val="000000"/>
          </a:solidFill>
          <a:ln w="25400" cap="flat" cmpd="sng">
            <a:solidFill>
              <a:srgbClr val="95959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1905" name="Google Shape;1905;g40a120c017_0_13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6" name="Google Shape;1906;g40a120c017_0_13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Lines 9 and 10 show a traditional method for moving between objects and primitives. Lines 12 and 13 show boxing and unboxing.</a:t>
            </a:r>
            <a:endParaRPr/>
          </a:p>
          <a:p>
            <a:pPr marL="0" marR="0" lvl="1" indent="0" algn="l" rtl="0">
              <a:spcBef>
                <a:spcPts val="0"/>
              </a:spcBef>
              <a:spcAft>
                <a:spcPts val="0"/>
              </a:spcAft>
              <a:buSzPts val="1800"/>
              <a:buFont typeface="Arial"/>
              <a:buNone/>
            </a:pPr>
            <a:r>
              <a:rPr lang="en-US" sz="1800" b="1" i="0" u="none" strike="noStrike" cap="none"/>
              <a:t>Autoboxing and Unboxing</a:t>
            </a:r>
            <a:endParaRPr/>
          </a:p>
          <a:p>
            <a:pPr marL="0" marR="0" lvl="1" indent="0" algn="l" rtl="0">
              <a:spcBef>
                <a:spcPts val="0"/>
              </a:spcBef>
              <a:spcAft>
                <a:spcPts val="0"/>
              </a:spcAft>
              <a:buSzPts val="1800"/>
              <a:buFont typeface="Arial"/>
              <a:buNone/>
            </a:pPr>
            <a:r>
              <a:rPr lang="en-US" sz="1800" b="0" i="0" u="none" strike="noStrike" cap="none"/>
              <a:t>Autoboxing and unboxing are Java language features that enable you to make sensible assignments without formal casting syntax. Java provides the casts for you at compile time.</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Be careful when using autoboxing in a loop. There is a performance cost to using this feature.</a:t>
            </a:r>
            <a:endParaRPr/>
          </a:p>
        </p:txBody>
      </p:sp>
      <p:sp>
        <p:nvSpPr>
          <p:cNvPr id="1907" name="Google Shape;1907;g40a120c017_0_13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201</a:t>
            </a:fld>
            <a:endParaRPr/>
          </a:p>
        </p:txBody>
      </p:sp>
    </p:spTree>
    <p:extLst>
      <p:ext uri="{BB962C8B-B14F-4D97-AF65-F5344CB8AC3E}">
        <p14:creationId xmlns:p14="http://schemas.microsoft.com/office/powerpoint/2010/main" val="316821267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40a120c017_0_13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5" name="Google Shape;1915;g40a120c017_0_13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in the slide, a part number list is created by using an </a:t>
            </a:r>
            <a:r>
              <a:rPr lang="en-US" sz="1800" b="0" i="0" u="none" strike="noStrike" cap="none">
                <a:latin typeface="Courier New"/>
                <a:ea typeface="Courier New"/>
                <a:cs typeface="Courier New"/>
                <a:sym typeface="Courier New"/>
              </a:rPr>
              <a:t>ArrayList</a:t>
            </a:r>
            <a:r>
              <a:rPr lang="en-US" sz="1800" b="0" i="0" u="none" strike="noStrike" cap="none"/>
              <a:t>. There is no type definition when using syntax prior to Java version 1.5. So any type can be added to the list as shown on line 8. It is up to the programmer to know what objects are in the list and in what order. If the list was only for </a:t>
            </a:r>
            <a:r>
              <a:rPr lang="en-US" sz="1800" b="0" i="0" u="none" strike="noStrike" cap="none">
                <a:latin typeface="Courier New"/>
                <a:ea typeface="Courier New"/>
                <a:cs typeface="Courier New"/>
                <a:sym typeface="Courier New"/>
              </a:rPr>
              <a:t>Integer</a:t>
            </a:r>
            <a:r>
              <a:rPr lang="en-US" sz="1800" b="0" i="0" u="none" strike="noStrike" cap="none"/>
              <a:t> objects, a runtime error would occur on line 12. </a:t>
            </a:r>
            <a:endParaRPr/>
          </a:p>
          <a:p>
            <a:pPr marL="0" marR="0" lvl="1" indent="0" algn="l" rtl="0">
              <a:spcBef>
                <a:spcPts val="0"/>
              </a:spcBef>
              <a:spcAft>
                <a:spcPts val="0"/>
              </a:spcAft>
              <a:buSzPts val="1800"/>
              <a:buFont typeface="Arial"/>
              <a:buNone/>
            </a:pPr>
            <a:r>
              <a:rPr lang="en-US" sz="1800" b="0" i="0" u="none" strike="noStrike" cap="none"/>
              <a:t>On lines 10–16, with a nongeneric collection, an </a:t>
            </a:r>
            <a:r>
              <a:rPr lang="en-US" sz="1800" b="0" i="0" u="none" strike="noStrike" cap="none">
                <a:latin typeface="Courier New"/>
                <a:ea typeface="Courier New"/>
                <a:cs typeface="Courier New"/>
                <a:sym typeface="Courier New"/>
              </a:rPr>
              <a:t>Iterator</a:t>
            </a:r>
            <a:r>
              <a:rPr lang="en-US" sz="1800" b="0" i="0" u="none" strike="noStrike" cap="none"/>
              <a:t> is used to iterate through the list of items. Notice that a lot of casting is required to get the objects back out of the list so you can print the data. </a:t>
            </a:r>
            <a:endParaRPr/>
          </a:p>
          <a:p>
            <a:pPr marL="0" marR="0" lvl="1" indent="0" algn="l" rtl="0">
              <a:spcBef>
                <a:spcPts val="0"/>
              </a:spcBef>
              <a:spcAft>
                <a:spcPts val="0"/>
              </a:spcAft>
              <a:buSzPts val="1800"/>
              <a:buFont typeface="Arial"/>
              <a:buNone/>
            </a:pPr>
            <a:r>
              <a:rPr lang="en-US" sz="1800" b="0" i="0" u="none" strike="noStrike" cap="none"/>
              <a:t>In the end, there is a lot of needless “syntactic sugar” (extra code) working with collections in this way.</a:t>
            </a:r>
            <a:endParaRPr/>
          </a:p>
          <a:p>
            <a:pPr marL="0" marR="0" lvl="1" indent="0" algn="l" rtl="0">
              <a:spcBef>
                <a:spcPts val="0"/>
              </a:spcBef>
              <a:spcAft>
                <a:spcPts val="0"/>
              </a:spcAft>
              <a:buSzPts val="1800"/>
              <a:buFont typeface="Arial"/>
              <a:buNone/>
            </a:pPr>
            <a:r>
              <a:rPr lang="en-US" sz="1800" b="0" i="0" u="none" strike="noStrike" cap="none"/>
              <a:t>If the line that adds the </a:t>
            </a:r>
            <a:r>
              <a:rPr lang="en-US" sz="1800" b="0" i="0" u="none" strike="noStrike" cap="none">
                <a:latin typeface="Courier New"/>
                <a:ea typeface="Courier New"/>
                <a:cs typeface="Courier New"/>
                <a:sym typeface="Courier New"/>
              </a:rPr>
              <a:t>String</a:t>
            </a:r>
            <a:r>
              <a:rPr lang="en-US" sz="1800" b="0" i="0" u="none" strike="noStrike" cap="none"/>
              <a:t> to the </a:t>
            </a:r>
            <a:r>
              <a:rPr lang="en-US" sz="1800" b="0" i="0" u="none" strike="noStrike" cap="none">
                <a:latin typeface="Courier New"/>
                <a:ea typeface="Courier New"/>
                <a:cs typeface="Courier New"/>
                <a:sym typeface="Courier New"/>
              </a:rPr>
              <a:t>ArrayList</a:t>
            </a:r>
            <a:r>
              <a:rPr lang="en-US" sz="1800" b="0" i="0" u="none" strike="noStrike" cap="none"/>
              <a:t> is commented out, the program produces the following 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1111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2222</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number: 3333</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916" name="Google Shape;1916;g40a120c017_0_13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202</a:t>
            </a:fld>
            <a:endParaRPr/>
          </a:p>
        </p:txBody>
      </p:sp>
    </p:spTree>
    <p:extLst>
      <p:ext uri="{BB962C8B-B14F-4D97-AF65-F5344CB8AC3E}">
        <p14:creationId xmlns:p14="http://schemas.microsoft.com/office/powerpoint/2010/main" val="30005157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a120c017_0_13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5" name="Google Shape;1925;g40a120c017_0_13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generics, things are much simpler. When the </a:t>
            </a:r>
            <a:r>
              <a:rPr lang="en-US" sz="1800" b="0" i="0" u="none" strike="noStrike" cap="none">
                <a:latin typeface="Courier New"/>
                <a:ea typeface="Courier New"/>
                <a:cs typeface="Courier New"/>
                <a:sym typeface="Courier New"/>
              </a:rPr>
              <a:t>ArrayList</a:t>
            </a:r>
            <a:r>
              <a:rPr lang="en-US" sz="1800" b="0" i="0" u="none" strike="noStrike" cap="none"/>
              <a:t> is initialized on line 3, any attempt to add an invalid value (line 8) results in a compile-time error.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On line 3, the </a:t>
            </a:r>
            <a:r>
              <a:rPr lang="en-US" sz="1800" b="0" i="0" u="none" strike="noStrike" cap="none">
                <a:latin typeface="Courier New"/>
                <a:ea typeface="Courier New"/>
                <a:cs typeface="Courier New"/>
                <a:sym typeface="Courier New"/>
              </a:rPr>
              <a:t>ArrayList</a:t>
            </a:r>
            <a:r>
              <a:rPr lang="en-US" sz="1800" b="0" i="0" u="none" strike="noStrike" cap="none"/>
              <a:t> is assigned to a </a:t>
            </a:r>
            <a:r>
              <a:rPr lang="en-US" sz="1800" b="0" i="0" u="none" strike="noStrike" cap="none">
                <a:latin typeface="Courier New"/>
                <a:ea typeface="Courier New"/>
                <a:cs typeface="Courier New"/>
                <a:sym typeface="Courier New"/>
              </a:rPr>
              <a:t>List</a:t>
            </a:r>
            <a:r>
              <a:rPr lang="en-US" sz="1800" b="0" i="0" u="none" strike="noStrike" cap="none"/>
              <a:t> type. Using this style enables you to swap out the </a:t>
            </a:r>
            <a:r>
              <a:rPr lang="en-US" sz="1800" b="0" i="0" u="none" strike="noStrike" cap="none">
                <a:latin typeface="Courier New"/>
                <a:ea typeface="Courier New"/>
                <a:cs typeface="Courier New"/>
                <a:sym typeface="Courier New"/>
              </a:rPr>
              <a:t>List</a:t>
            </a:r>
            <a:r>
              <a:rPr lang="en-US" sz="1800" b="0" i="0" u="none" strike="noStrike" cap="none"/>
              <a:t> implementation without changing other code.</a:t>
            </a:r>
            <a:endParaRPr/>
          </a:p>
        </p:txBody>
      </p:sp>
      <p:sp>
        <p:nvSpPr>
          <p:cNvPr id="1926" name="Google Shape;1926;g40a120c017_0_13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203</a:t>
            </a:fld>
            <a:endParaRPr/>
          </a:p>
        </p:txBody>
      </p:sp>
    </p:spTree>
    <p:extLst>
      <p:ext uri="{BB962C8B-B14F-4D97-AF65-F5344CB8AC3E}">
        <p14:creationId xmlns:p14="http://schemas.microsoft.com/office/powerpoint/2010/main" val="32476295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40a120c017_0_1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4" name="Google Shape;1934;g40a120c017_0_1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Using the </a:t>
            </a:r>
            <a:r>
              <a:rPr lang="en-US" sz="1800" b="0" i="0" u="none" strike="noStrike" cap="none">
                <a:latin typeface="Courier New"/>
                <a:ea typeface="Courier New"/>
                <a:cs typeface="Courier New"/>
                <a:sym typeface="Courier New"/>
              </a:rPr>
              <a:t>for-each</a:t>
            </a:r>
            <a:r>
              <a:rPr lang="en-US" sz="1800" b="0" i="0" u="none" strike="noStrike" cap="none"/>
              <a:t> loop is much easier and provides much cleaner code. No casts are done because of the autounboxing feature of Java.</a:t>
            </a:r>
            <a:endParaRPr/>
          </a:p>
        </p:txBody>
      </p:sp>
      <p:sp>
        <p:nvSpPr>
          <p:cNvPr id="1935" name="Google Shape;1935;g40a120c017_0_1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204</a:t>
            </a:fld>
            <a:endParaRPr/>
          </a:p>
        </p:txBody>
      </p:sp>
    </p:spTree>
    <p:extLst>
      <p:ext uri="{BB962C8B-B14F-4D97-AF65-F5344CB8AC3E}">
        <p14:creationId xmlns:p14="http://schemas.microsoft.com/office/powerpoint/2010/main" val="417956816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40a120c017_0_13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g40a120c017_0_13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main difference between </a:t>
            </a:r>
            <a:r>
              <a:rPr lang="en-US" sz="1800" b="0" i="0" u="none" strike="noStrike" cap="none">
                <a:latin typeface="Courier New"/>
                <a:ea typeface="Courier New"/>
                <a:cs typeface="Courier New"/>
                <a:sym typeface="Courier New"/>
              </a:rPr>
              <a:t>List</a:t>
            </a:r>
            <a:r>
              <a:rPr lang="en-US" sz="1800" b="0" i="0" u="none" strike="noStrike" cap="none"/>
              <a:t> and </a:t>
            </a:r>
            <a:r>
              <a:rPr lang="en-US" sz="1800" b="0" i="0" u="none" strike="noStrike" cap="none">
                <a:latin typeface="Courier New"/>
                <a:ea typeface="Courier New"/>
                <a:cs typeface="Courier New"/>
                <a:sym typeface="Courier New"/>
              </a:rPr>
              <a:t>Set</a:t>
            </a:r>
            <a:r>
              <a:rPr lang="en-US" sz="1800" b="0" i="0" u="none" strike="noStrike" cap="none"/>
              <a:t> in Java is that </a:t>
            </a:r>
            <a:r>
              <a:rPr lang="en-US" sz="1800" b="0" i="0" u="none" strike="noStrike" cap="none">
                <a:latin typeface="Courier New"/>
                <a:ea typeface="Courier New"/>
                <a:cs typeface="Courier New"/>
                <a:sym typeface="Courier New"/>
              </a:rPr>
              <a:t>List</a:t>
            </a:r>
            <a:r>
              <a:rPr lang="en-US" sz="1800" b="0" i="0" u="none" strike="noStrike" cap="none"/>
              <a:t> is an ordered collection,</a:t>
            </a:r>
            <a:r>
              <a:rPr lang="en-US" sz="1800" b="1" i="0" u="none" strike="noStrike" cap="none"/>
              <a:t> </a:t>
            </a:r>
            <a:r>
              <a:rPr lang="en-US" sz="1800" b="0" i="0" u="none" strike="noStrike" cap="none"/>
              <a:t>which allows duplicates, whereas </a:t>
            </a:r>
            <a:r>
              <a:rPr lang="en-US" sz="1800" b="0" i="0" u="none" strike="noStrike" cap="none">
                <a:latin typeface="Courier New"/>
                <a:ea typeface="Courier New"/>
                <a:cs typeface="Courier New"/>
                <a:sym typeface="Courier New"/>
              </a:rPr>
              <a:t>Set</a:t>
            </a:r>
            <a:r>
              <a:rPr lang="en-US" sz="1800" b="0" i="0" u="none" strike="noStrike" cap="none"/>
              <a:t> is an unordered collection, which does not allow duplicates.</a:t>
            </a:r>
            <a:br>
              <a:rPr lang="en-US" sz="1800" b="0" i="0" u="none" strike="noStrike" cap="none"/>
            </a:br>
            <a:r>
              <a:rPr lang="en-US" sz="1800" b="0" i="0" u="none" strike="noStrike" cap="none"/>
              <a:t/>
            </a:r>
            <a:br>
              <a:rPr lang="en-US" sz="1800" b="0" i="0" u="none" strike="noStrike" cap="none"/>
            </a:br>
            <a:endParaRPr/>
          </a:p>
        </p:txBody>
      </p:sp>
      <p:sp>
        <p:nvSpPr>
          <p:cNvPr id="1945" name="Google Shape;1945;g40a120c017_0_13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205</a:t>
            </a:fld>
            <a:endParaRPr/>
          </a:p>
        </p:txBody>
      </p:sp>
    </p:spTree>
    <p:extLst>
      <p:ext uri="{BB962C8B-B14F-4D97-AF65-F5344CB8AC3E}">
        <p14:creationId xmlns:p14="http://schemas.microsoft.com/office/powerpoint/2010/main" val="4589485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40a120c017_0_13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3" name="Google Shape;1953;g40a120c017_0_13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uses a </a:t>
            </a:r>
            <a:r>
              <a:rPr lang="en-US" sz="1800" b="0" i="0" u="none" strike="noStrike" cap="none">
                <a:latin typeface="Courier New"/>
                <a:ea typeface="Courier New"/>
                <a:cs typeface="Courier New"/>
                <a:sym typeface="Courier New"/>
              </a:rPr>
              <a:t>TreeSet</a:t>
            </a:r>
            <a:r>
              <a:rPr lang="en-US" sz="1800" b="0" i="0" u="none" strike="noStrike" cap="none"/>
              <a:t>, which sorts the items in the </a:t>
            </a:r>
            <a:r>
              <a:rPr lang="en-US" sz="1800" b="0" i="0" u="none" strike="noStrike" cap="none">
                <a:latin typeface="Courier New"/>
                <a:ea typeface="Courier New"/>
                <a:cs typeface="Courier New"/>
                <a:sym typeface="Courier New"/>
              </a:rPr>
              <a:t>set</a:t>
            </a:r>
            <a:r>
              <a:rPr lang="en-US" sz="1800" b="0" i="0" u="none" strike="noStrike" cap="none"/>
              <a:t>. If the program is run, the output is as follows: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one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three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Item: two</a:t>
            </a:r>
            <a:endParaRPr/>
          </a:p>
        </p:txBody>
      </p:sp>
      <p:sp>
        <p:nvSpPr>
          <p:cNvPr id="1954" name="Google Shape;1954;g40a120c017_0_13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206</a:t>
            </a:fld>
            <a:endParaRPr/>
          </a:p>
        </p:txBody>
      </p:sp>
    </p:spTree>
    <p:extLst>
      <p:ext uri="{BB962C8B-B14F-4D97-AF65-F5344CB8AC3E}">
        <p14:creationId xmlns:p14="http://schemas.microsoft.com/office/powerpoint/2010/main" val="220746272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40a120c017_0_1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2" name="Google Shape;1962;g40a120c017_0_1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Map</a:t>
            </a:r>
            <a:r>
              <a:rPr lang="en-US" sz="1800" b="0" i="0" u="none" strike="noStrike" cap="none"/>
              <a:t> is good for tracking things such as part lists and their descriptions (as shown in the slide).</a:t>
            </a:r>
            <a:endParaRPr/>
          </a:p>
        </p:txBody>
      </p:sp>
      <p:sp>
        <p:nvSpPr>
          <p:cNvPr id="1963" name="Google Shape;1963;g40a120c017_0_1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207</a:t>
            </a:fld>
            <a:endParaRPr/>
          </a:p>
        </p:txBody>
      </p:sp>
    </p:spTree>
    <p:extLst>
      <p:ext uri="{BB962C8B-B14F-4D97-AF65-F5344CB8AC3E}">
        <p14:creationId xmlns:p14="http://schemas.microsoft.com/office/powerpoint/2010/main" val="23173892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40a120c017_0_14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2" name="Google Shape;1972;g40a120c017_0_14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Map</a:t>
            </a:r>
            <a:r>
              <a:rPr lang="en-US" sz="1800" b="0" i="0" u="none" strike="noStrike" cap="none"/>
              <a:t> interface does not extend the </a:t>
            </a:r>
            <a:r>
              <a:rPr lang="en-US" sz="1800" b="0" i="0" u="none" strike="noStrike" cap="none">
                <a:latin typeface="Courier New"/>
                <a:ea typeface="Courier New"/>
                <a:cs typeface="Courier New"/>
                <a:sym typeface="Courier New"/>
              </a:rPr>
              <a:t>Collection</a:t>
            </a:r>
            <a:r>
              <a:rPr lang="en-US" sz="1800" b="0" i="0" u="none" strike="noStrike" cap="none"/>
              <a:t> interface because it represents mappings and not a collection of objects. Some of the key implementation classes include:</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TreeMap</a:t>
            </a:r>
            <a:r>
              <a:rPr lang="en-US" sz="1800" b="0" i="0" u="none" strike="noStrike" cap="none"/>
              <a:t>: A map where the keys are automatically sorted</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A classic associative array implementation with keys and values. </a:t>
            </a: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is synchronized.</a:t>
            </a:r>
            <a:endParaRPr/>
          </a:p>
          <a:p>
            <a:pPr marL="0" marR="0" lvl="2" indent="0" algn="l" rtl="0">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HashMap</a:t>
            </a:r>
            <a:r>
              <a:rPr lang="en-US" sz="1800" b="0" i="0" u="none" strike="noStrike" cap="none"/>
              <a:t>: An implementation just like </a:t>
            </a:r>
            <a:r>
              <a:rPr lang="en-US" sz="1800" b="0" i="0" u="none" strike="noStrike" cap="none">
                <a:solidFill>
                  <a:srgbClr val="000000"/>
                </a:solidFill>
                <a:latin typeface="Courier New"/>
                <a:ea typeface="Courier New"/>
                <a:cs typeface="Courier New"/>
                <a:sym typeface="Courier New"/>
              </a:rPr>
              <a:t>Hashtable</a:t>
            </a:r>
            <a:r>
              <a:rPr lang="en-US" sz="1800" b="0" i="0" u="none" strike="noStrike" cap="none"/>
              <a:t> except that it accepts null keys and values. Also, it is not synchronized.</a:t>
            </a:r>
            <a:endParaRPr/>
          </a:p>
          <a:p>
            <a:pPr marL="0" marR="0" lvl="0" indent="0" algn="l" rtl="0">
              <a:spcBef>
                <a:spcPts val="0"/>
              </a:spcBef>
              <a:spcAft>
                <a:spcPts val="0"/>
              </a:spcAft>
              <a:buNone/>
            </a:pPr>
            <a:endParaRPr sz="1800" b="0" i="0" u="none" strike="noStrike" cap="none"/>
          </a:p>
        </p:txBody>
      </p:sp>
      <p:sp>
        <p:nvSpPr>
          <p:cNvPr id="1973" name="Google Shape;1973;g40a120c017_0_14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208</a:t>
            </a:fld>
            <a:endParaRPr/>
          </a:p>
        </p:txBody>
      </p:sp>
    </p:spTree>
    <p:extLst>
      <p:ext uri="{BB962C8B-B14F-4D97-AF65-F5344CB8AC3E}">
        <p14:creationId xmlns:p14="http://schemas.microsoft.com/office/powerpoint/2010/main" val="31130565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40a120c017_0_14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8" name="Google Shape;1988;g40a120c017_0_14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how to create a </a:t>
            </a:r>
            <a:r>
              <a:rPr lang="en-US" sz="1800" b="0" i="0" u="none" strike="noStrike" cap="none">
                <a:latin typeface="Courier New"/>
                <a:ea typeface="Courier New"/>
                <a:cs typeface="Courier New"/>
                <a:sym typeface="Courier New"/>
              </a:rPr>
              <a:t>Map</a:t>
            </a:r>
            <a:r>
              <a:rPr lang="en-US" sz="1800" b="0" i="0" u="none" strike="noStrike" cap="none"/>
              <a:t> and perform standard operations on it. The output from the program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Part List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H002 Duke Hat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S001 Blue Polo Shirt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Part#: S002 Black T-Shirt</a:t>
            </a:r>
            <a:endParaRPr/>
          </a:p>
        </p:txBody>
      </p:sp>
      <p:sp>
        <p:nvSpPr>
          <p:cNvPr id="1989" name="Google Shape;1989;g40a120c017_0_14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209</a:t>
            </a:fld>
            <a:endParaRPr/>
          </a:p>
        </p:txBody>
      </p:sp>
    </p:spTree>
    <p:extLst>
      <p:ext uri="{BB962C8B-B14F-4D97-AF65-F5344CB8AC3E}">
        <p14:creationId xmlns:p14="http://schemas.microsoft.com/office/powerpoint/2010/main" val="134399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Java class is described in a text file with a </a:t>
            </a:r>
            <a:r>
              <a:rPr lang="en-US" sz="1800" b="0" i="0" u="none" strike="noStrike" cap="none">
                <a:latin typeface="Courier New"/>
                <a:ea typeface="Courier New"/>
                <a:cs typeface="Courier New"/>
                <a:sym typeface="Courier New"/>
              </a:rPr>
              <a:t>.java </a:t>
            </a:r>
            <a:r>
              <a:rPr lang="en-US" sz="1800" b="0" i="0" u="none" strike="noStrike" cap="none"/>
              <a:t>extension. In the example shown, the Java keywords are highlighted in bold.</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package</a:t>
            </a:r>
            <a:r>
              <a:rPr lang="en-US" sz="1800" b="0" i="0" u="none" strike="noStrike" cap="none"/>
              <a:t> keyword defines where this class lives relative to other classes, and provides a level of access control. You use access modifiers (such as </a:t>
            </a:r>
            <a:r>
              <a:rPr lang="en-US" sz="1800" b="0" i="0" u="none" strike="noStrike" cap="none">
                <a:latin typeface="Courier New"/>
                <a:ea typeface="Courier New"/>
                <a:cs typeface="Courier New"/>
                <a:sym typeface="Courier New"/>
              </a:rPr>
              <a:t>public</a:t>
            </a:r>
            <a:r>
              <a:rPr lang="en-US" sz="1800" b="0" i="0" u="none" strike="noStrike" cap="none"/>
              <a:t> and </a:t>
            </a:r>
            <a:r>
              <a:rPr lang="en-US" sz="1800" b="0" i="0" u="none" strike="noStrike" cap="none">
                <a:latin typeface="Courier New"/>
                <a:ea typeface="Courier New"/>
                <a:cs typeface="Courier New"/>
                <a:sym typeface="Courier New"/>
              </a:rPr>
              <a:t>private</a:t>
            </a:r>
            <a:r>
              <a:rPr lang="en-US" sz="1800" b="0" i="0" u="none" strike="noStrike" cap="none"/>
              <a:t>) later in this lesson.</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import</a:t>
            </a:r>
            <a:r>
              <a:rPr lang="en-US" sz="1800" b="0" i="0" u="none" strike="noStrike" cap="none"/>
              <a:t> keyword defines other classes or groups of classes that you are using in your class. The </a:t>
            </a:r>
            <a:r>
              <a:rPr lang="en-US" sz="1800" b="0" i="0" u="none" strike="noStrike" cap="none">
                <a:latin typeface="Courier New"/>
                <a:ea typeface="Courier New"/>
                <a:cs typeface="Courier New"/>
                <a:sym typeface="Courier New"/>
              </a:rPr>
              <a:t>import</a:t>
            </a:r>
            <a:r>
              <a:rPr lang="en-US" sz="1800" b="0" i="0" u="none" strike="noStrike" cap="none"/>
              <a:t> statement helps to narrow what the compiler needs to look for when resolving class names used in this class. </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a:t>
            </a:r>
            <a:r>
              <a:rPr lang="en-US" sz="1800" b="0" i="0" u="none" strike="noStrike" cap="none"/>
              <a:t> keyword precedes the name of this class. The name of the class and the file name must match when the class is declared </a:t>
            </a:r>
            <a:r>
              <a:rPr lang="en-US" sz="1800" b="0" i="0" u="none" strike="noStrike" cap="none">
                <a:latin typeface="Courier New"/>
                <a:ea typeface="Courier New"/>
                <a:cs typeface="Courier New"/>
                <a:sym typeface="Courier New"/>
              </a:rPr>
              <a:t>public</a:t>
            </a:r>
            <a:r>
              <a:rPr lang="en-US" sz="1800" b="0" i="0" u="none" strike="noStrike" cap="none"/>
              <a:t> (which is a good practice). However, the keyword </a:t>
            </a:r>
            <a:r>
              <a:rPr lang="en-US" sz="1800" b="0" i="0" u="none" strike="noStrike" cap="none">
                <a:latin typeface="Courier New"/>
                <a:ea typeface="Courier New"/>
                <a:cs typeface="Courier New"/>
                <a:sym typeface="Courier New"/>
              </a:rPr>
              <a:t>public</a:t>
            </a:r>
            <a:r>
              <a:rPr lang="en-US" sz="1800" b="0" i="0" u="none" strike="noStrike" cap="none"/>
              <a:t> in front of the </a:t>
            </a:r>
            <a:r>
              <a:rPr lang="en-US" sz="1800" b="0" i="0" u="none" strike="noStrike" cap="none">
                <a:latin typeface="Courier New"/>
                <a:ea typeface="Courier New"/>
                <a:cs typeface="Courier New"/>
                <a:sym typeface="Courier New"/>
              </a:rPr>
              <a:t>class</a:t>
            </a:r>
            <a:r>
              <a:rPr lang="en-US" sz="1800" b="0" i="0" u="none" strike="noStrike" cap="none"/>
              <a:t> keyword is a modifier and is not required.</a:t>
            </a:r>
            <a:endParaRPr/>
          </a:p>
          <a:p>
            <a:pPr marL="0" marR="0" lvl="2" indent="0" algn="l" rtl="0">
              <a:spcBef>
                <a:spcPts val="0"/>
              </a:spcBef>
              <a:spcAft>
                <a:spcPts val="0"/>
              </a:spcAft>
              <a:buSzPts val="1800"/>
              <a:buFont typeface="Arial"/>
              <a:buNone/>
            </a:pPr>
            <a:r>
              <a:rPr lang="en-US" sz="1800" b="0" i="0" u="none" strike="noStrike" cap="none"/>
              <a:t>Variables, or the data associated with programs (such as integers, strings, arrays, and references to other objects), are called </a:t>
            </a:r>
            <a:r>
              <a:rPr lang="en-US" sz="1800" b="0" i="1" u="none" strike="noStrike" cap="none"/>
              <a:t>instance fields </a:t>
            </a:r>
            <a:r>
              <a:rPr lang="en-US" sz="1800" b="0" i="0" u="none" strike="noStrike" cap="none"/>
              <a:t>(often shortened to </a:t>
            </a:r>
            <a:r>
              <a:rPr lang="en-US" sz="1800" b="0" i="1" u="none" strike="noStrike" cap="none"/>
              <a:t>fields</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Constructors are functions called during the creation (instantiation) of an object (a representation in memory of a Java class).</a:t>
            </a:r>
            <a:endParaRPr/>
          </a:p>
          <a:p>
            <a:pPr marL="0" marR="0" lvl="2" indent="0" algn="l" rtl="0">
              <a:spcBef>
                <a:spcPts val="0"/>
              </a:spcBef>
              <a:spcAft>
                <a:spcPts val="0"/>
              </a:spcAft>
              <a:buSzPts val="1800"/>
              <a:buFont typeface="Arial"/>
              <a:buNone/>
            </a:pPr>
            <a:r>
              <a:rPr lang="en-US" sz="1800" b="0" i="0" u="none" strike="noStrike" cap="none"/>
              <a:t>Methods are functions that can be performed on an object. They are also referred to as </a:t>
            </a:r>
            <a:r>
              <a:rPr lang="en-US" sz="1800" b="0" i="1" u="none" strike="noStrike" cap="none"/>
              <a:t>instance methods</a:t>
            </a:r>
            <a:r>
              <a:rPr lang="en-US" sz="1800" b="0" i="0" u="none" strike="noStrike" cap="none"/>
              <a:t>.</a:t>
            </a:r>
            <a:endParaRPr/>
          </a:p>
        </p:txBody>
      </p:sp>
      <p:sp>
        <p:nvSpPr>
          <p:cNvPr id="92" name="Google Shape;92;p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21</a:t>
            </a:fld>
            <a:endParaRPr/>
          </a:p>
        </p:txBody>
      </p:sp>
    </p:spTree>
    <p:extLst>
      <p:ext uri="{BB962C8B-B14F-4D97-AF65-F5344CB8AC3E}">
        <p14:creationId xmlns:p14="http://schemas.microsoft.com/office/powerpoint/2010/main" val="121891544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40a120c017_0_14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7" name="Google Shape;1997;g40a120c017_0_14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Deque</a:t>
            </a:r>
            <a:r>
              <a:rPr lang="en-US" sz="1800" b="0" i="0" u="none" strike="noStrike" cap="none"/>
              <a:t> is a child interface of </a:t>
            </a:r>
            <a:r>
              <a:rPr lang="en-US" sz="1800" b="0" i="0" u="none" strike="noStrike" cap="none">
                <a:latin typeface="Courier New"/>
                <a:ea typeface="Courier New"/>
                <a:cs typeface="Courier New"/>
                <a:sym typeface="Courier New"/>
              </a:rPr>
              <a:t>Collection</a:t>
            </a:r>
            <a:r>
              <a:rPr lang="en-US" sz="1800" b="0" i="0" u="none" strike="noStrike" cap="none"/>
              <a:t> (just like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List</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 queue is often used to track asynchronous message requests so they can be processed in order. A stack can be very useful for traversing a directory tree or similar structures.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Deque</a:t>
            </a:r>
            <a:r>
              <a:rPr lang="en-US" sz="1800" b="0" i="0" u="none" strike="noStrike" cap="none"/>
              <a:t> is a “doubled-ended queue.” Essentially this means that a </a:t>
            </a:r>
            <a:r>
              <a:rPr lang="en-US" sz="1800" b="0" i="0" u="none" strike="noStrike" cap="none">
                <a:latin typeface="Courier New"/>
                <a:ea typeface="Courier New"/>
                <a:cs typeface="Courier New"/>
                <a:sym typeface="Courier New"/>
              </a:rPr>
              <a:t>Deque</a:t>
            </a:r>
            <a:r>
              <a:rPr lang="en-US" sz="1800" b="0" i="0" u="none" strike="noStrike" cap="none"/>
              <a:t> can be used as a queue (first in, first out [FIFO] operations) or as a stack (last in, </a:t>
            </a:r>
            <a:br>
              <a:rPr lang="en-US" sz="1800" b="0" i="0" u="none" strike="noStrike" cap="none"/>
            </a:br>
            <a:r>
              <a:rPr lang="en-US" sz="1800" b="0" i="0" u="none" strike="noStrike" cap="none"/>
              <a:t>first out [LIFO] operations).  </a:t>
            </a:r>
            <a:endParaRPr sz="1800" b="0" i="0" u="none" strike="noStrike" cap="none"/>
          </a:p>
          <a:p>
            <a:pPr marL="0" marR="0" lvl="0" indent="0" algn="l" rtl="0">
              <a:spcBef>
                <a:spcPts val="0"/>
              </a:spcBef>
              <a:spcAft>
                <a:spcPts val="0"/>
              </a:spcAft>
              <a:buNone/>
            </a:pPr>
            <a:endParaRPr sz="1800" b="0" i="0" u="none" strike="noStrike" cap="none"/>
          </a:p>
        </p:txBody>
      </p:sp>
      <p:sp>
        <p:nvSpPr>
          <p:cNvPr id="1998" name="Google Shape;1998;g40a120c017_0_14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210</a:t>
            </a:fld>
            <a:endParaRPr/>
          </a:p>
        </p:txBody>
      </p:sp>
    </p:spTree>
    <p:extLst>
      <p:ext uri="{BB962C8B-B14F-4D97-AF65-F5344CB8AC3E}">
        <p14:creationId xmlns:p14="http://schemas.microsoft.com/office/powerpoint/2010/main" val="1323634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40a120c017_0_14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g40a120c017_0_14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07" name="Google Shape;2007;g40a120c017_0_14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211</a:t>
            </a:fld>
            <a:endParaRPr/>
          </a:p>
        </p:txBody>
      </p:sp>
    </p:spTree>
    <p:extLst>
      <p:ext uri="{BB962C8B-B14F-4D97-AF65-F5344CB8AC3E}">
        <p14:creationId xmlns:p14="http://schemas.microsoft.com/office/powerpoint/2010/main" val="40019721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40a120c017_0_14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5" name="Google Shape;2015;g40a120c017_0_14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Collections API provides two interfaces for ordering elements: </a:t>
            </a:r>
            <a:r>
              <a:rPr lang="en-US" sz="1800" b="0" i="0" u="none" strike="noStrike" cap="none">
                <a:latin typeface="Courier New"/>
                <a:ea typeface="Courier New"/>
                <a:cs typeface="Courier New"/>
                <a:sym typeface="Courier New"/>
              </a:rPr>
              <a:t>Comparable</a:t>
            </a:r>
            <a:r>
              <a:rPr lang="en-US" sz="1800" b="0" i="0" u="none" strike="noStrike" cap="none"/>
              <a:t> and </a:t>
            </a:r>
            <a:r>
              <a:rPr lang="en-US" sz="1800" b="0" i="0" u="none" strike="noStrike" cap="none">
                <a:latin typeface="Courier New"/>
                <a:ea typeface="Courier New"/>
                <a:cs typeface="Courier New"/>
                <a:sym typeface="Courier New"/>
              </a:rPr>
              <a:t>Comparator</a:t>
            </a:r>
            <a:r>
              <a:rPr lang="en-US" sz="1800" b="0" i="0" u="none" strike="noStrike" cap="none"/>
              <a:t>. </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Comparable</a:t>
            </a:r>
            <a:r>
              <a:rPr lang="en-US" sz="1800" b="0" i="0" u="none" strike="noStrike" cap="none"/>
              <a:t>: Is implemented in a class and provides a single sorting option for the class</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Comparator</a:t>
            </a:r>
            <a:r>
              <a:rPr lang="en-US" sz="1800" b="0" i="0" u="none" strike="noStrike" cap="none"/>
              <a:t>: Enables you to create multiple sorting options. You plug in the designed option whenever you want</a:t>
            </a:r>
            <a:endParaRPr/>
          </a:p>
          <a:p>
            <a:pPr marL="0" marR="0" lvl="1" indent="0" algn="l" rtl="0">
              <a:spcBef>
                <a:spcPts val="0"/>
              </a:spcBef>
              <a:spcAft>
                <a:spcPts val="0"/>
              </a:spcAft>
              <a:buSzPts val="1800"/>
              <a:buFont typeface="Arial"/>
              <a:buNone/>
            </a:pPr>
            <a:r>
              <a:rPr lang="en-US" sz="1800" b="0" i="0" u="none" strike="noStrike" cap="none"/>
              <a:t>Both interfaces can be used with sorted collections, such as </a:t>
            </a:r>
            <a:r>
              <a:rPr lang="en-US" sz="1800" b="0" i="0" u="none" strike="noStrike" cap="none">
                <a:latin typeface="Courier New"/>
                <a:ea typeface="Courier New"/>
                <a:cs typeface="Courier New"/>
                <a:sym typeface="Courier New"/>
              </a:rPr>
              <a:t>TreeSet</a:t>
            </a:r>
            <a:r>
              <a:rPr lang="en-US" sz="1800" b="0" i="0" u="none" strike="noStrike" cap="none"/>
              <a:t> and </a:t>
            </a:r>
            <a:r>
              <a:rPr lang="en-US" sz="1800" b="0" i="0" u="none" strike="noStrike" cap="none">
                <a:latin typeface="Courier New"/>
                <a:ea typeface="Courier New"/>
                <a:cs typeface="Courier New"/>
                <a:sym typeface="Courier New"/>
              </a:rPr>
              <a:t>TreeMap</a:t>
            </a:r>
            <a:r>
              <a:rPr lang="en-US" sz="1800" b="0" i="0" u="none" strike="noStrike" cap="none"/>
              <a:t>.</a:t>
            </a:r>
            <a:endParaRPr/>
          </a:p>
          <a:p>
            <a:pPr marL="0" marR="0" lvl="0" indent="0" algn="l" rtl="0">
              <a:spcBef>
                <a:spcPts val="0"/>
              </a:spcBef>
              <a:spcAft>
                <a:spcPts val="0"/>
              </a:spcAft>
              <a:buSzPts val="900"/>
              <a:buFont typeface="Arial"/>
              <a:buNone/>
            </a:pPr>
            <a:endParaRPr sz="9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900" b="0" i="0" u="none" strike="noStrike" cap="none">
              <a:latin typeface="Courier New"/>
              <a:ea typeface="Courier New"/>
              <a:cs typeface="Courier New"/>
              <a:sym typeface="Courier New"/>
            </a:endParaRPr>
          </a:p>
        </p:txBody>
      </p:sp>
      <p:sp>
        <p:nvSpPr>
          <p:cNvPr id="2016" name="Google Shape;2016;g40a120c017_0_14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212</a:t>
            </a:fld>
            <a:endParaRPr/>
          </a:p>
        </p:txBody>
      </p:sp>
    </p:spTree>
    <p:extLst>
      <p:ext uri="{BB962C8B-B14F-4D97-AF65-F5344CB8AC3E}">
        <p14:creationId xmlns:p14="http://schemas.microsoft.com/office/powerpoint/2010/main" val="27359320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40a120c017_0_14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3" name="Google Shape;2023;g40a120c017_0_14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implements the </a:t>
            </a:r>
            <a:r>
              <a:rPr lang="en-US" sz="1800" b="0" i="0" u="none" strike="noStrike" cap="none">
                <a:latin typeface="Courier New"/>
                <a:ea typeface="Courier New"/>
                <a:cs typeface="Courier New"/>
                <a:sym typeface="Courier New"/>
              </a:rPr>
              <a:t>Comparable</a:t>
            </a:r>
            <a:r>
              <a:rPr lang="en-US" sz="1800" b="0" i="0" u="none" strike="noStrike" cap="none"/>
              <a:t> interface and its </a:t>
            </a:r>
            <a:r>
              <a:rPr lang="en-US" sz="1800" b="0" i="0" u="none" strike="noStrike" cap="none">
                <a:latin typeface="Courier New"/>
                <a:ea typeface="Courier New"/>
                <a:cs typeface="Courier New"/>
                <a:sym typeface="Courier New"/>
              </a:rPr>
              <a:t>compareTo</a:t>
            </a:r>
            <a:r>
              <a:rPr lang="en-US" sz="1800" b="0" i="0" u="none" strike="noStrike" cap="none"/>
              <a:t> method. Notice that because the interface is designed by using generics, the angle brackets define the class type that is passed into the </a:t>
            </a:r>
            <a:r>
              <a:rPr lang="en-US" sz="1800" b="0" i="0" u="none" strike="noStrike" cap="none">
                <a:latin typeface="Courier New"/>
                <a:ea typeface="Courier New"/>
                <a:cs typeface="Courier New"/>
                <a:sym typeface="Courier New"/>
              </a:rPr>
              <a:t>compareTo</a:t>
            </a:r>
            <a:r>
              <a:rPr lang="en-US" sz="1800" b="0" i="0" u="none" strike="noStrike" cap="none"/>
              <a:t> method. The </a:t>
            </a:r>
            <a:r>
              <a:rPr lang="en-US" sz="1800" b="0" i="0" u="none" strike="noStrike" cap="none">
                <a:latin typeface="Courier New"/>
                <a:ea typeface="Courier New"/>
                <a:cs typeface="Courier New"/>
                <a:sym typeface="Courier New"/>
              </a:rPr>
              <a:t>if</a:t>
            </a:r>
            <a:r>
              <a:rPr lang="en-US" sz="1800" b="0" i="0" u="none" strike="noStrike" cap="none"/>
              <a:t> statements are included to demonstrate the comparisons that take place. You can also merely return a result. </a:t>
            </a:r>
            <a:endParaRPr/>
          </a:p>
          <a:p>
            <a:pPr marL="0" marR="0" lvl="1" indent="0" algn="l" rtl="0">
              <a:spcBef>
                <a:spcPts val="0"/>
              </a:spcBef>
              <a:spcAft>
                <a:spcPts val="0"/>
              </a:spcAft>
              <a:buSzPts val="1800"/>
              <a:buFont typeface="Arial"/>
              <a:buNone/>
            </a:pPr>
            <a:r>
              <a:rPr lang="en-US" sz="1800" b="0" i="0" u="none" strike="noStrike" cap="none"/>
              <a:t>The returned numbers have the following meaning.</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Negative number:</a:t>
            </a:r>
            <a:r>
              <a:rPr lang="en-US" sz="1800" b="0" i="0" u="none" strike="noStrike" cap="none">
                <a:solidFill>
                  <a:srgbClr val="000000"/>
                </a:solidFill>
              </a:rPr>
              <a:t>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comes before the current element.</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Positive number: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comes after the current element.</a:t>
            </a:r>
            <a:endParaRPr/>
          </a:p>
          <a:p>
            <a:pPr marL="0" marR="0" lvl="2" indent="0" algn="l" rtl="0">
              <a:spcBef>
                <a:spcPts val="0"/>
              </a:spcBef>
              <a:spcAft>
                <a:spcPts val="0"/>
              </a:spcAft>
              <a:buClr>
                <a:srgbClr val="000000"/>
              </a:buClr>
              <a:buSzPts val="1800"/>
              <a:buFont typeface="Arial"/>
              <a:buNone/>
            </a:pPr>
            <a:r>
              <a:rPr lang="en-US" sz="1800" b="1" i="0" u="none" strike="noStrike" cap="none">
                <a:solidFill>
                  <a:srgbClr val="000000"/>
                </a:solidFill>
              </a:rPr>
              <a:t>Zero: </a:t>
            </a:r>
            <a:r>
              <a:rPr lang="en-US" sz="1800" b="0" i="0" u="none" strike="noStrike" cap="none">
                <a:solidFill>
                  <a:srgbClr val="000000"/>
                </a:solidFill>
                <a:latin typeface="Courier New"/>
                <a:ea typeface="Courier New"/>
                <a:cs typeface="Courier New"/>
                <a:sym typeface="Courier New"/>
              </a:rPr>
              <a:t>s</a:t>
            </a:r>
            <a:r>
              <a:rPr lang="en-US" sz="1800" b="0" i="0" u="none" strike="noStrike" cap="none">
                <a:solidFill>
                  <a:srgbClr val="000000"/>
                </a:solidFill>
              </a:rPr>
              <a:t> is equal to the current element.</a:t>
            </a:r>
            <a:endParaRPr sz="1800" b="0" i="0" u="none" strike="noStrike" cap="none"/>
          </a:p>
          <a:p>
            <a:pPr marL="0" marR="0" lvl="1" indent="0" algn="l" rtl="0">
              <a:spcBef>
                <a:spcPts val="0"/>
              </a:spcBef>
              <a:spcAft>
                <a:spcPts val="0"/>
              </a:spcAft>
              <a:buSzPts val="1800"/>
              <a:buFont typeface="Arial"/>
              <a:buNone/>
            </a:pPr>
            <a:r>
              <a:rPr lang="en-US" sz="1800" b="0" i="0" u="none" strike="noStrike" cap="none"/>
              <a:t>In cases where the collection contains equivalent values, replace the code that returns zero with additional code that returns a negative or positive number.</a:t>
            </a:r>
            <a:endParaRPr/>
          </a:p>
        </p:txBody>
      </p:sp>
      <p:sp>
        <p:nvSpPr>
          <p:cNvPr id="2024" name="Google Shape;2024;g40a120c017_0_14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213</a:t>
            </a:fld>
            <a:endParaRPr/>
          </a:p>
        </p:txBody>
      </p:sp>
    </p:spTree>
    <p:extLst>
      <p:ext uri="{BB962C8B-B14F-4D97-AF65-F5344CB8AC3E}">
        <p14:creationId xmlns:p14="http://schemas.microsoft.com/office/powerpoint/2010/main" val="36341547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40a120c017_0_14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g40a120c017_0_14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in the slide, an </a:t>
            </a:r>
            <a:r>
              <a:rPr lang="en-US" sz="1800" b="0" i="0" u="none" strike="noStrike" cap="none">
                <a:latin typeface="Courier New"/>
                <a:ea typeface="Courier New"/>
                <a:cs typeface="Courier New"/>
                <a:sym typeface="Courier New"/>
              </a:rPr>
              <a:t>ArrayList</a:t>
            </a:r>
            <a:r>
              <a:rPr lang="en-US" sz="1800" b="0" i="0" u="none" strike="noStrike" cap="none"/>
              <a:t> of </a:t>
            </a:r>
            <a:r>
              <a:rPr lang="en-US" sz="1800" b="0" i="0" u="none" strike="noStrike" cap="none">
                <a:latin typeface="Courier New"/>
                <a:ea typeface="Courier New"/>
                <a:cs typeface="Courier New"/>
                <a:sym typeface="Courier New"/>
              </a:rPr>
              <a:t>ComparableStudent</a:t>
            </a:r>
            <a:r>
              <a:rPr lang="en-US" sz="1800" b="0" i="0" u="none" strike="noStrike" cap="none"/>
              <a:t> elements is created. After the list is initialized, it is sorted by using the </a:t>
            </a:r>
            <a:r>
              <a:rPr lang="en-US" sz="1800" b="0" i="0" u="none" strike="noStrike" cap="none">
                <a:latin typeface="Courier New"/>
                <a:ea typeface="Courier New"/>
                <a:cs typeface="Courier New"/>
                <a:sym typeface="Courier New"/>
              </a:rPr>
              <a:t>Comparable</a:t>
            </a:r>
            <a:r>
              <a:rPr lang="en-US" sz="1800" b="0" i="0" u="none" strike="noStrike" cap="none"/>
              <a:t> interface. The output of the program is as follows: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 </a:t>
            </a:r>
            <a:endParaRPr sz="1800" b="0" i="0" u="none" strike="noStrike" cap="none"/>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a:t>
            </a:r>
            <a:r>
              <a:rPr lang="en-US" sz="1800" b="0" i="0" u="none" strike="noStrike" cap="none">
                <a:latin typeface="Courier New"/>
                <a:ea typeface="Courier New"/>
                <a:cs typeface="Courier New"/>
                <a:sym typeface="Courier New"/>
              </a:rPr>
              <a:t>ComparableStudent</a:t>
            </a:r>
            <a:r>
              <a:rPr lang="en-US" sz="1800" b="0" i="0" u="none" strike="noStrike" cap="none"/>
              <a:t> class has overridden the </a:t>
            </a:r>
            <a:r>
              <a:rPr lang="en-US" sz="1800" b="0" i="0" u="none" strike="noStrike" cap="none">
                <a:latin typeface="Courier New"/>
                <a:ea typeface="Courier New"/>
                <a:cs typeface="Courier New"/>
                <a:sym typeface="Courier New"/>
              </a:rPr>
              <a:t>toString()</a:t>
            </a:r>
            <a:r>
              <a:rPr lang="en-US" sz="1800" b="0" i="0" u="none" strike="noStrike" cap="none"/>
              <a:t> method.</a:t>
            </a:r>
            <a:endParaRPr/>
          </a:p>
          <a:p>
            <a:pPr marL="0" marR="0" lvl="0" indent="0" algn="l" rtl="0">
              <a:spcBef>
                <a:spcPts val="0"/>
              </a:spcBef>
              <a:spcAft>
                <a:spcPts val="0"/>
              </a:spcAft>
              <a:buNone/>
            </a:pPr>
            <a:endParaRPr sz="1800" b="0" i="0" u="none" strike="noStrike" cap="none"/>
          </a:p>
        </p:txBody>
      </p:sp>
      <p:sp>
        <p:nvSpPr>
          <p:cNvPr id="2033" name="Google Shape;2033;g40a120c017_0_14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214</a:t>
            </a:fld>
            <a:endParaRPr/>
          </a:p>
        </p:txBody>
      </p:sp>
    </p:spTree>
    <p:extLst>
      <p:ext uri="{BB962C8B-B14F-4D97-AF65-F5344CB8AC3E}">
        <p14:creationId xmlns:p14="http://schemas.microsoft.com/office/powerpoint/2010/main" val="38725083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40a120c017_0_1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0" name="Google Shape;2040;g40a120c017_0_14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next slide shows how to use </a:t>
            </a:r>
            <a:r>
              <a:rPr lang="en-US" sz="1800" b="0" i="0" u="none" strike="noStrike" cap="none">
                <a:latin typeface="Courier New"/>
                <a:ea typeface="Courier New"/>
                <a:cs typeface="Courier New"/>
                <a:sym typeface="Courier New"/>
              </a:rPr>
              <a:t>Comparator</a:t>
            </a:r>
            <a:r>
              <a:rPr lang="en-US" sz="1800" b="0" i="0" u="none" strike="noStrike" cap="none"/>
              <a:t> with an unsorted interface such as </a:t>
            </a:r>
            <a:r>
              <a:rPr lang="en-US" sz="1800" b="0" i="0" u="none" strike="noStrike" cap="none">
                <a:latin typeface="Courier New"/>
                <a:ea typeface="Courier New"/>
                <a:cs typeface="Courier New"/>
                <a:sym typeface="Courier New"/>
              </a:rPr>
              <a:t>ArrayList</a:t>
            </a:r>
            <a:r>
              <a:rPr lang="en-US" sz="1800" b="0" i="0" u="none" strike="noStrike" cap="none"/>
              <a:t> by using the </a:t>
            </a:r>
            <a:r>
              <a:rPr lang="en-US" sz="1800" b="0" i="0" u="none" strike="noStrike" cap="none">
                <a:latin typeface="Courier New"/>
                <a:ea typeface="Courier New"/>
                <a:cs typeface="Courier New"/>
                <a:sym typeface="Courier New"/>
              </a:rPr>
              <a:t>Collections</a:t>
            </a:r>
            <a:r>
              <a:rPr lang="en-US" sz="1800" b="0" i="0" u="none" strike="noStrike" cap="none"/>
              <a:t> utility class.</a:t>
            </a:r>
            <a:endParaRPr/>
          </a:p>
          <a:p>
            <a:pPr marL="0" marR="0" lvl="0" indent="0" algn="l" rtl="0">
              <a:spcBef>
                <a:spcPts val="0"/>
              </a:spcBef>
              <a:spcAft>
                <a:spcPts val="0"/>
              </a:spcAft>
              <a:buSzPts val="900"/>
              <a:buFont typeface="Arial"/>
              <a:buNone/>
            </a:pPr>
            <a:endParaRPr sz="9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900" b="0" i="0" u="none" strike="noStrike" cap="none">
              <a:latin typeface="Courier New"/>
              <a:ea typeface="Courier New"/>
              <a:cs typeface="Courier New"/>
              <a:sym typeface="Courier New"/>
            </a:endParaRPr>
          </a:p>
        </p:txBody>
      </p:sp>
      <p:sp>
        <p:nvSpPr>
          <p:cNvPr id="2041" name="Google Shape;2041;g40a120c017_0_1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215</a:t>
            </a:fld>
            <a:endParaRPr/>
          </a:p>
        </p:txBody>
      </p:sp>
    </p:spTree>
    <p:extLst>
      <p:ext uri="{BB962C8B-B14F-4D97-AF65-F5344CB8AC3E}">
        <p14:creationId xmlns:p14="http://schemas.microsoft.com/office/powerpoint/2010/main" val="212590636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40a120c017_0_14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8" name="Google Shape;2048;g40a120c017_0_14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the </a:t>
            </a:r>
            <a:r>
              <a:rPr lang="en-US" sz="1800" b="0" i="0" u="none" strike="noStrike" cap="none">
                <a:latin typeface="Courier New"/>
                <a:ea typeface="Courier New"/>
                <a:cs typeface="Courier New"/>
                <a:sym typeface="Courier New"/>
              </a:rPr>
              <a:t>Comparator</a:t>
            </a:r>
            <a:r>
              <a:rPr lang="en-US" sz="1800" b="0" i="0" u="none" strike="noStrike" cap="none"/>
              <a:t> classes that are created to sort based on Name and GPA. For the name comparison, the </a:t>
            </a:r>
            <a:r>
              <a:rPr lang="en-US" sz="1800" b="0" i="0" u="none" strike="noStrike" cap="none">
                <a:latin typeface="Courier New"/>
                <a:ea typeface="Courier New"/>
                <a:cs typeface="Courier New"/>
                <a:sym typeface="Courier New"/>
              </a:rPr>
              <a:t>if</a:t>
            </a:r>
            <a:r>
              <a:rPr lang="en-US" sz="1800" b="0" i="0" u="none" strike="noStrike" cap="none"/>
              <a:t> statements have been simplified. </a:t>
            </a:r>
            <a:endParaRPr/>
          </a:p>
        </p:txBody>
      </p:sp>
      <p:sp>
        <p:nvSpPr>
          <p:cNvPr id="2049" name="Google Shape;2049;g40a120c017_0_14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216</a:t>
            </a:fld>
            <a:endParaRPr/>
          </a:p>
        </p:txBody>
      </p:sp>
    </p:spTree>
    <p:extLst>
      <p:ext uri="{BB962C8B-B14F-4D97-AF65-F5344CB8AC3E}">
        <p14:creationId xmlns:p14="http://schemas.microsoft.com/office/powerpoint/2010/main" val="360040607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40a120c017_0_14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9" name="Google Shape;2059;g40a120c017_0_147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shows how the two </a:t>
            </a:r>
            <a:r>
              <a:rPr lang="en-US" sz="1800" b="0" i="0" u="none" strike="noStrike" cap="none">
                <a:latin typeface="Courier New"/>
                <a:ea typeface="Courier New"/>
                <a:cs typeface="Courier New"/>
                <a:sym typeface="Courier New"/>
              </a:rPr>
              <a:t>Comparator</a:t>
            </a:r>
            <a:r>
              <a:rPr lang="en-US" sz="1800" b="0" i="0" u="none" strike="noStrike" cap="none"/>
              <a:t> objects are used with a collection.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Some code has been commented out to save space. </a:t>
            </a:r>
            <a:endParaRPr/>
          </a:p>
          <a:p>
            <a:pPr marL="0" marR="0" lvl="1" indent="0" algn="l" rtl="0">
              <a:spcBef>
                <a:spcPts val="0"/>
              </a:spcBef>
              <a:spcAft>
                <a:spcPts val="0"/>
              </a:spcAft>
              <a:buSzPts val="1800"/>
              <a:buFont typeface="Arial"/>
              <a:buNone/>
            </a:pPr>
            <a:r>
              <a:rPr lang="en-US" sz="1800" b="0" i="0" u="none" strike="noStrike" cap="none"/>
              <a:t>Notice how the </a:t>
            </a:r>
            <a:r>
              <a:rPr lang="en-US" sz="1800" b="0" i="0" u="none" strike="noStrike" cap="none">
                <a:latin typeface="Courier New"/>
                <a:ea typeface="Courier New"/>
                <a:cs typeface="Courier New"/>
                <a:sym typeface="Courier New"/>
              </a:rPr>
              <a:t>Comparator</a:t>
            </a:r>
            <a:r>
              <a:rPr lang="en-US" sz="1800" b="0" i="0" u="none" strike="noStrike" cap="none"/>
              <a:t> objects are initialized on lines 4 and 5. After the </a:t>
            </a:r>
            <a:r>
              <a:rPr lang="en-US" sz="1800" b="0" i="0" u="none" strike="noStrike" cap="none">
                <a:latin typeface="Courier New"/>
                <a:ea typeface="Courier New"/>
                <a:cs typeface="Courier New"/>
                <a:sym typeface="Courier New"/>
              </a:rPr>
              <a:t>sortName</a:t>
            </a:r>
            <a:r>
              <a:rPr lang="en-US" sz="1800" b="0" i="0" u="none" strike="noStrike" cap="none"/>
              <a:t> and </a:t>
            </a:r>
            <a:r>
              <a:rPr lang="en-US" sz="1800" b="0" i="0" u="none" strike="noStrike" cap="none">
                <a:latin typeface="Courier New"/>
                <a:ea typeface="Courier New"/>
                <a:cs typeface="Courier New"/>
                <a:sym typeface="Courier New"/>
              </a:rPr>
              <a:t>sortGpa</a:t>
            </a:r>
            <a:r>
              <a:rPr lang="en-US" sz="1800" b="0" i="0" u="none" strike="noStrike" cap="none"/>
              <a:t> variables are created, they can be passed to the </a:t>
            </a:r>
            <a:r>
              <a:rPr lang="en-US" sz="1800" b="0" i="0" u="none" strike="noStrike" cap="none">
                <a:latin typeface="Courier New"/>
                <a:ea typeface="Courier New"/>
                <a:cs typeface="Courier New"/>
                <a:sym typeface="Courier New"/>
              </a:rPr>
              <a:t>sort()</a:t>
            </a:r>
            <a:r>
              <a:rPr lang="en-US" sz="1800" b="0" i="0" u="none" strike="noStrike" cap="none"/>
              <a:t> method by name. Running the program produces the following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John Adams  ID: 2222  GPA:3.9</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Thomas Jefferson  ID: 1111  GPA:3.8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Name: George Washington  ID: 3333  GPA:3.4</a:t>
            </a:r>
            <a:endParaRPr/>
          </a:p>
          <a:p>
            <a:pPr marL="0" marR="0" lvl="1" indent="0" algn="l" rtl="0">
              <a:spcBef>
                <a:spcPts val="0"/>
              </a:spcBef>
              <a:spcAft>
                <a:spcPts val="0"/>
              </a:spcAft>
              <a:buSzPts val="1800"/>
              <a:buFont typeface="Arial"/>
              <a:buNone/>
            </a:pPr>
            <a:r>
              <a:rPr lang="en-US" sz="1800" b="1" i="0" u="none" strike="noStrike" cap="none"/>
              <a:t>Notes:</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Collections</a:t>
            </a:r>
            <a:r>
              <a:rPr lang="en-US" sz="1800" b="0" i="0" u="none" strike="noStrike" cap="none"/>
              <a:t> utility class provides a number of useful methods for various collections. Methods include </a:t>
            </a:r>
            <a:r>
              <a:rPr lang="en-US" sz="1800" b="0" i="0" u="none" strike="noStrike" cap="none">
                <a:latin typeface="Courier New"/>
                <a:ea typeface="Courier New"/>
                <a:cs typeface="Courier New"/>
                <a:sym typeface="Courier New"/>
              </a:rPr>
              <a:t>min()</a:t>
            </a:r>
            <a:r>
              <a:rPr lang="en-US" sz="1800" b="0" i="0" u="none" strike="noStrike" cap="none"/>
              <a:t>, </a:t>
            </a:r>
            <a:r>
              <a:rPr lang="en-US" sz="1800" b="0" i="0" u="none" strike="noStrike" cap="none">
                <a:latin typeface="Courier New"/>
                <a:ea typeface="Courier New"/>
                <a:cs typeface="Courier New"/>
                <a:sym typeface="Courier New"/>
              </a:rPr>
              <a:t>max()</a:t>
            </a:r>
            <a:r>
              <a:rPr lang="en-US" sz="1800" b="0" i="0" u="none" strike="noStrike" cap="none"/>
              <a:t>, </a:t>
            </a:r>
            <a:r>
              <a:rPr lang="en-US" sz="1800" b="0" i="0" u="none" strike="noStrike" cap="none">
                <a:latin typeface="Courier New"/>
                <a:ea typeface="Courier New"/>
                <a:cs typeface="Courier New"/>
                <a:sym typeface="Courier New"/>
              </a:rPr>
              <a:t>copy()</a:t>
            </a:r>
            <a:r>
              <a:rPr lang="en-US" sz="1800" b="0" i="0" u="none" strike="noStrike" cap="none"/>
              <a:t>, and </a:t>
            </a:r>
            <a:r>
              <a:rPr lang="en-US" sz="1800" b="0" i="0" u="none" strike="noStrike" cap="none">
                <a:latin typeface="Courier New"/>
                <a:ea typeface="Courier New"/>
                <a:cs typeface="Courier New"/>
                <a:sym typeface="Courier New"/>
              </a:rPr>
              <a:t>sort()</a:t>
            </a:r>
            <a:r>
              <a:rPr lang="en-US" sz="1800" b="0" i="0" u="none" strike="noStrike" cap="none"/>
              <a:t>. </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Student</a:t>
            </a:r>
            <a:r>
              <a:rPr lang="en-US" sz="1800" b="0" i="0" u="none" strike="noStrike" cap="none"/>
              <a:t> class has overridden the </a:t>
            </a:r>
            <a:r>
              <a:rPr lang="en-US" sz="1800" b="0" i="0" u="none" strike="noStrike" cap="none">
                <a:latin typeface="Courier New"/>
                <a:ea typeface="Courier New"/>
                <a:cs typeface="Courier New"/>
                <a:sym typeface="Courier New"/>
              </a:rPr>
              <a:t>toString()</a:t>
            </a:r>
            <a:r>
              <a:rPr lang="en-US" sz="1800" b="0" i="0" u="none" strike="noStrike" cap="none"/>
              <a:t> method.</a:t>
            </a:r>
            <a:endParaRPr/>
          </a:p>
          <a:p>
            <a:pPr marL="0" marR="0" lvl="0" indent="0" algn="l" rtl="0">
              <a:spcBef>
                <a:spcPts val="0"/>
              </a:spcBef>
              <a:spcAft>
                <a:spcPts val="0"/>
              </a:spcAft>
              <a:buNone/>
            </a:pPr>
            <a:endParaRPr sz="1800" b="0" i="0" u="none" strike="noStrike" cap="none"/>
          </a:p>
        </p:txBody>
      </p:sp>
      <p:sp>
        <p:nvSpPr>
          <p:cNvPr id="2060" name="Google Shape;2060;g40a120c017_0_14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217</a:t>
            </a:fld>
            <a:endParaRPr/>
          </a:p>
        </p:txBody>
      </p:sp>
    </p:spTree>
    <p:extLst>
      <p:ext uri="{BB962C8B-B14F-4D97-AF65-F5344CB8AC3E}">
        <p14:creationId xmlns:p14="http://schemas.microsoft.com/office/powerpoint/2010/main" val="268316969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40a120c017_0_14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8" name="Google Shape;2068;g40a120c017_0_14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69" name="Google Shape;2069;g40a120c017_0_14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218</a:t>
            </a:fld>
            <a:endParaRPr/>
          </a:p>
        </p:txBody>
      </p:sp>
    </p:spTree>
    <p:extLst>
      <p:ext uri="{BB962C8B-B14F-4D97-AF65-F5344CB8AC3E}">
        <p14:creationId xmlns:p14="http://schemas.microsoft.com/office/powerpoint/2010/main" val="11915206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40a120c017_0_14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7" name="Google Shape;2077;g40a120c017_0_14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78" name="Google Shape;2078;g40a120c017_0_14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219</a:t>
            </a:fld>
            <a:endParaRPr/>
          </a:p>
        </p:txBody>
      </p:sp>
    </p:spTree>
    <p:extLst>
      <p:ext uri="{BB962C8B-B14F-4D97-AF65-F5344CB8AC3E}">
        <p14:creationId xmlns:p14="http://schemas.microsoft.com/office/powerpoint/2010/main" val="392569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run a Java program, you must define a </a:t>
            </a:r>
            <a:r>
              <a:rPr lang="en-US" sz="1800" b="0" i="0" u="none" strike="noStrike" cap="none">
                <a:latin typeface="Courier New"/>
                <a:ea typeface="Courier New"/>
                <a:cs typeface="Courier New"/>
                <a:sym typeface="Courier New"/>
              </a:rPr>
              <a:t>main</a:t>
            </a:r>
            <a:r>
              <a:rPr lang="en-US" sz="1800" b="0" i="0" u="none" strike="noStrike" cap="none"/>
              <a:t> method in the Java class as shown in the slide. The </a:t>
            </a:r>
            <a:r>
              <a:rPr lang="en-US" sz="1800" b="0" i="0" u="none" strike="noStrike" cap="none">
                <a:latin typeface="Courier New"/>
                <a:ea typeface="Courier New"/>
                <a:cs typeface="Courier New"/>
                <a:sym typeface="Courier New"/>
              </a:rPr>
              <a:t>main </a:t>
            </a:r>
            <a:r>
              <a:rPr lang="en-US" sz="1800" b="0" i="0" u="none" strike="noStrike" cap="none"/>
              <a:t>method is automatically called when the class is called from the command line. </a:t>
            </a:r>
            <a:br>
              <a:rPr lang="en-US" sz="1800" b="0" i="0" u="none" strike="noStrike" cap="none"/>
            </a:br>
            <a:r>
              <a:rPr lang="en-US" sz="1800" b="0" i="0" u="none" strike="noStrike" cap="none"/>
              <a:t>Command-line arguments are passed to the program through the </a:t>
            </a:r>
            <a:r>
              <a:rPr lang="en-US" sz="1800" b="0" i="0" u="none" strike="noStrike" cap="none">
                <a:latin typeface="Courier New"/>
                <a:ea typeface="Courier New"/>
                <a:cs typeface="Courier New"/>
                <a:sym typeface="Courier New"/>
              </a:rPr>
              <a:t>args[]</a:t>
            </a:r>
            <a:r>
              <a:rPr lang="en-US" sz="1800" b="0" i="0" u="none" strike="noStrike" cap="none"/>
              <a:t> array.</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method that is modified with the keyword </a:t>
            </a:r>
            <a:r>
              <a:rPr lang="en-US" sz="1800" b="0" i="0" u="none" strike="noStrike" cap="none">
                <a:latin typeface="Courier New"/>
                <a:ea typeface="Courier New"/>
                <a:cs typeface="Courier New"/>
                <a:sym typeface="Courier New"/>
              </a:rPr>
              <a:t>static</a:t>
            </a:r>
            <a:r>
              <a:rPr lang="en-US" sz="1800" b="0" i="0" u="none" strike="noStrike" cap="none"/>
              <a:t> is invoked without a reference to a particular object. The class name is used instead. These methods are referred to as </a:t>
            </a:r>
            <a:r>
              <a:rPr lang="en-US" sz="1800" b="0" i="1" u="none" strike="noStrike" cap="none"/>
              <a:t>class methods</a:t>
            </a:r>
            <a:r>
              <a:rPr lang="en-US" sz="1800" b="0" i="0" u="none" strike="noStrike" cap="none"/>
              <a:t>. The </a:t>
            </a:r>
            <a:r>
              <a:rPr lang="en-US" sz="1800" b="0" i="0" u="none" strike="noStrike" cap="none">
                <a:latin typeface="Courier New"/>
                <a:ea typeface="Courier New"/>
                <a:cs typeface="Courier New"/>
                <a:sym typeface="Courier New"/>
              </a:rPr>
              <a:t>main</a:t>
            </a:r>
            <a:r>
              <a:rPr lang="en-US" sz="1800" b="0" i="0" u="none" strike="noStrike" cap="none"/>
              <a:t> method is a special method that is invoked when this class is run by using the Java runtime.</a:t>
            </a:r>
            <a:endParaRPr/>
          </a:p>
        </p:txBody>
      </p:sp>
      <p:sp>
        <p:nvSpPr>
          <p:cNvPr id="101" name="Google Shape;101;p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22</a:t>
            </a:fld>
            <a:endParaRPr/>
          </a:p>
        </p:txBody>
      </p:sp>
    </p:spTree>
    <p:extLst>
      <p:ext uri="{BB962C8B-B14F-4D97-AF65-F5344CB8AC3E}">
        <p14:creationId xmlns:p14="http://schemas.microsoft.com/office/powerpoint/2010/main" val="66004276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40a120c017_0_14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6" name="Google Shape;2086;g40a120c017_0_14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087" name="Google Shape;2087;g40a120c017_0_14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220</a:t>
            </a:fld>
            <a:endParaRPr/>
          </a:p>
        </p:txBody>
      </p:sp>
    </p:spTree>
    <p:extLst>
      <p:ext uri="{BB962C8B-B14F-4D97-AF65-F5344CB8AC3E}">
        <p14:creationId xmlns:p14="http://schemas.microsoft.com/office/powerpoint/2010/main" val="160687804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40a120c017_0_15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5" name="Google Shape;2095;g40a120c017_0_150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2096" name="Google Shape;2096;g40a120c017_0_15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221</a:t>
            </a:fld>
            <a:endParaRPr/>
          </a:p>
        </p:txBody>
      </p:sp>
    </p:spTree>
    <p:extLst>
      <p:ext uri="{BB962C8B-B14F-4D97-AF65-F5344CB8AC3E}">
        <p14:creationId xmlns:p14="http://schemas.microsoft.com/office/powerpoint/2010/main" val="383194783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40a120c017_0_15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3" name="Google Shape;2103;g40a120c017_0_151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a:p>
            <a:pPr marL="0" marR="0" lvl="0" indent="0" algn="l" rtl="0">
              <a:spcBef>
                <a:spcPts val="0"/>
              </a:spcBef>
              <a:spcAft>
                <a:spcPts val="0"/>
              </a:spcAft>
              <a:buNone/>
            </a:pPr>
            <a:endParaRPr sz="1800" b="0" i="0" u="none" strike="noStrike" cap="none">
              <a:solidFill>
                <a:srgbClr val="0000FF"/>
              </a:solidFill>
            </a:endParaRPr>
          </a:p>
        </p:txBody>
      </p:sp>
      <p:sp>
        <p:nvSpPr>
          <p:cNvPr id="2104" name="Google Shape;2104;g40a120c017_0_15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7 - </a:t>
            </a:r>
            <a:fld id="{00000000-1234-1234-1234-123412341234}" type="slidenum">
              <a:rPr lang="en-US" sz="1100" b="1" i="0" u="none">
                <a:solidFill>
                  <a:srgbClr val="000000"/>
                </a:solidFill>
                <a:latin typeface="Arial"/>
                <a:ea typeface="Arial"/>
                <a:cs typeface="Arial"/>
                <a:sym typeface="Arial"/>
              </a:rPr>
              <a:t>222</a:t>
            </a:fld>
            <a:endParaRPr/>
          </a:p>
        </p:txBody>
      </p:sp>
    </p:spTree>
    <p:extLst>
      <p:ext uri="{BB962C8B-B14F-4D97-AF65-F5344CB8AC3E}">
        <p14:creationId xmlns:p14="http://schemas.microsoft.com/office/powerpoint/2010/main" val="411668808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40a120c017_0_1550: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1" name="Google Shape;2111;g40a120c017_0_1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2600198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40a120c017_0_15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224</a:t>
            </a:fld>
            <a:endParaRPr/>
          </a:p>
        </p:txBody>
      </p:sp>
      <p:sp>
        <p:nvSpPr>
          <p:cNvPr id="2117" name="Google Shape;2117;g40a120c017_0_15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8" name="Google Shape;2118;g40a120c017_0_15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0524392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0a120c017_0_15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6" name="Google Shape;2126;g40a120c017_0_15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127" name="Google Shape;2127;g40a120c017_0_15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225</a:t>
            </a:fld>
            <a:endParaRPr/>
          </a:p>
        </p:txBody>
      </p:sp>
    </p:spTree>
    <p:extLst>
      <p:ext uri="{BB962C8B-B14F-4D97-AF65-F5344CB8AC3E}">
        <p14:creationId xmlns:p14="http://schemas.microsoft.com/office/powerpoint/2010/main" val="168805881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0a120c017_0_15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6" name="Google Shape;2136;g40a120c017_0_15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RoboCall App</a:t>
            </a:r>
            <a:endParaRPr/>
          </a:p>
          <a:p>
            <a:pPr marL="0" marR="0" lvl="0" indent="0" algn="l" rtl="0">
              <a:spcBef>
                <a:spcPts val="0"/>
              </a:spcBef>
              <a:spcAft>
                <a:spcPts val="0"/>
              </a:spcAft>
              <a:buSzPts val="1800"/>
              <a:buFont typeface="Arial"/>
              <a:buNone/>
            </a:pPr>
            <a:r>
              <a:rPr lang="en-US" sz="1800" b="0" i="0" u="none" strike="noStrike" cap="none"/>
              <a:t>The RoboCall app is an application for automating the communication with groups of people. It can contact individuals by phone, email, or regular mail. In this example, the app will be used to contact three groups of people.</a:t>
            </a:r>
            <a:endParaRPr/>
          </a:p>
          <a:p>
            <a:pPr marL="0" marR="0" lvl="0" indent="0" algn="l" rtl="0">
              <a:spcBef>
                <a:spcPts val="0"/>
              </a:spcBef>
              <a:spcAft>
                <a:spcPts val="0"/>
              </a:spcAft>
              <a:buSzPts val="1800"/>
              <a:buFont typeface="Arial"/>
              <a:buNone/>
            </a:pPr>
            <a:r>
              <a:rPr lang="en-US" sz="1800" b="0" i="0" u="none" strike="noStrike" cap="none"/>
              <a:t>    Drivers: Persons over the age of 16</a:t>
            </a:r>
            <a:endParaRPr/>
          </a:p>
          <a:p>
            <a:pPr marL="0" marR="0" lvl="0" indent="0" algn="l" rtl="0">
              <a:spcBef>
                <a:spcPts val="0"/>
              </a:spcBef>
              <a:spcAft>
                <a:spcPts val="0"/>
              </a:spcAft>
              <a:buSzPts val="1800"/>
              <a:buFont typeface="Arial"/>
              <a:buNone/>
            </a:pPr>
            <a:r>
              <a:rPr lang="en-US" sz="1800" b="0" i="0" u="none" strike="noStrike" cap="none"/>
              <a:t>    Draftees: Male persons between the ages of 18 and 25</a:t>
            </a:r>
            <a:endParaRPr/>
          </a:p>
          <a:p>
            <a:pPr marL="0" marR="0" lvl="0" indent="0" algn="l" rtl="0">
              <a:spcBef>
                <a:spcPts val="0"/>
              </a:spcBef>
              <a:spcAft>
                <a:spcPts val="0"/>
              </a:spcAft>
              <a:buSzPts val="1800"/>
              <a:buFont typeface="Arial"/>
              <a:buNone/>
            </a:pPr>
            <a:r>
              <a:rPr lang="en-US" sz="1800" b="0" i="0" u="none" strike="noStrike" cap="none"/>
              <a:t>    Pilots (specifically commercial pilots): Persons between the ages of 23 and 65</a:t>
            </a:r>
            <a:endParaRPr/>
          </a:p>
          <a:p>
            <a:pPr marL="0" marR="0" lvl="0" indent="0" algn="l" rtl="0">
              <a:spcBef>
                <a:spcPts val="0"/>
              </a:spcBef>
              <a:spcAft>
                <a:spcPts val="0"/>
              </a:spcAft>
              <a:buSzPts val="1800"/>
              <a:buFont typeface="Arial"/>
              <a:buNone/>
            </a:pPr>
            <a:r>
              <a:rPr lang="en-US" sz="1800" b="0" i="0" u="none" strike="noStrike" cap="none"/>
              <a:t>Person</a:t>
            </a:r>
            <a:endParaRPr/>
          </a:p>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Person</a:t>
            </a:r>
            <a:r>
              <a:rPr lang="en-US" sz="1800" b="0" i="0" u="none" strike="noStrike" cap="none"/>
              <a:t> class creates the master list of persons you want to contact. The class uses the builder pattern to create new objects. An </a:t>
            </a:r>
            <a:r>
              <a:rPr lang="en-US" sz="1800" b="0" i="0" u="none" strike="noStrike" cap="none">
                <a:latin typeface="Courier New"/>
                <a:ea typeface="Courier New"/>
                <a:cs typeface="Courier New"/>
                <a:sym typeface="Courier New"/>
              </a:rPr>
              <a:t>ArrayList</a:t>
            </a:r>
            <a:r>
              <a:rPr lang="en-US" sz="1800" b="0" i="0" u="none" strike="noStrike" cap="none"/>
              <a:t> of </a:t>
            </a:r>
            <a:r>
              <a:rPr lang="en-US" sz="1800" b="0" i="0" u="none" strike="noStrike" cap="none">
                <a:latin typeface="Courier New"/>
                <a:ea typeface="Courier New"/>
                <a:cs typeface="Courier New"/>
                <a:sym typeface="Courier New"/>
              </a:rPr>
              <a:t>Person</a:t>
            </a:r>
            <a:r>
              <a:rPr lang="en-US" sz="1800" b="0" i="0" u="none" strike="noStrike" cap="none"/>
              <a:t> objects is used for the examples that follow.</a:t>
            </a:r>
            <a:endParaRPr/>
          </a:p>
          <a:p>
            <a:pPr marL="0" marR="0" lvl="0" indent="0" algn="l" rtl="0">
              <a:spcBef>
                <a:spcPts val="0"/>
              </a:spcBef>
              <a:spcAft>
                <a:spcPts val="0"/>
              </a:spcAft>
              <a:buNone/>
            </a:pPr>
            <a:endParaRPr sz="1800" b="0" i="0" u="none" strike="noStrike" cap="none"/>
          </a:p>
        </p:txBody>
      </p:sp>
      <p:sp>
        <p:nvSpPr>
          <p:cNvPr id="2137" name="Google Shape;2137;g40a120c017_0_15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8 - </a:t>
            </a:r>
            <a:fld id="{00000000-1234-1234-1234-123412341234}" type="slidenum">
              <a:rPr lang="en-US" sz="1100" b="1" i="0" u="none" strike="noStrike" cap="none">
                <a:solidFill>
                  <a:srgbClr val="000000"/>
                </a:solidFill>
                <a:latin typeface="Arial"/>
                <a:ea typeface="Arial"/>
                <a:cs typeface="Arial"/>
                <a:sym typeface="Arial"/>
              </a:rPr>
              <a:t>226</a:t>
            </a:fld>
            <a:endParaRPr/>
          </a:p>
        </p:txBody>
      </p:sp>
    </p:spTree>
    <p:extLst>
      <p:ext uri="{BB962C8B-B14F-4D97-AF65-F5344CB8AC3E}">
        <p14:creationId xmlns:p14="http://schemas.microsoft.com/office/powerpoint/2010/main" val="72043162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40a120c017_0_15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4" name="Google Shape;2144;g40a120c017_0_15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These fields are used as criteria in the search examples that follow.</a:t>
            </a:r>
            <a:endParaRPr/>
          </a:p>
        </p:txBody>
      </p:sp>
      <p:sp>
        <p:nvSpPr>
          <p:cNvPr id="2145" name="Google Shape;2145;g40a120c017_0_15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227</a:t>
            </a:fld>
            <a:endParaRPr/>
          </a:p>
        </p:txBody>
      </p:sp>
    </p:spTree>
    <p:extLst>
      <p:ext uri="{BB962C8B-B14F-4D97-AF65-F5344CB8AC3E}">
        <p14:creationId xmlns:p14="http://schemas.microsoft.com/office/powerpoint/2010/main" val="29953582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40a120c017_0_15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builder pattern has been used in all our collection objects. The pattern uses method chaining to provide an easy way to create objects. Working with lambda expressions and streams is similar to the builder pattern.</a:t>
            </a:r>
            <a:endParaRPr/>
          </a:p>
        </p:txBody>
      </p:sp>
      <p:sp>
        <p:nvSpPr>
          <p:cNvPr id="2153" name="Google Shape;2153;g40a120c017_0_15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228</a:t>
            </a:fld>
            <a:endParaRPr/>
          </a:p>
        </p:txBody>
      </p:sp>
      <p:sp>
        <p:nvSpPr>
          <p:cNvPr id="2154" name="Google Shape;2154;g40a120c017_0_15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1218373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40a120c017_0_15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2" name="Google Shape;2162;g40a120c017_0_159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forEach</a:t>
            </a:r>
            <a:r>
              <a:rPr lang="en-US" sz="1800" b="0" i="0" u="none" strike="noStrike" cap="none"/>
              <a:t> method has been added to all collections. This makes iteration much easier and provides a number of benefits. This example merely prints all the Person instances in the list.</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Collection</a:t>
            </a:r>
            <a:r>
              <a:rPr lang="en-US" sz="1800" b="0" i="0" u="none" strike="noStrike" cap="none"/>
              <a:t> interface extends the </a:t>
            </a:r>
            <a:r>
              <a:rPr lang="en-US" sz="1800" b="0" i="0" u="none" strike="noStrike" cap="none">
                <a:latin typeface="Courier New"/>
                <a:ea typeface="Courier New"/>
                <a:cs typeface="Courier New"/>
                <a:sym typeface="Courier New"/>
              </a:rPr>
              <a:t>Iterable</a:t>
            </a:r>
            <a:r>
              <a:rPr lang="en-US" sz="1800" b="0" i="0" u="none" strike="noStrike" cap="none"/>
              <a:t> interface. The </a:t>
            </a:r>
            <a:r>
              <a:rPr lang="en-US" sz="1800" b="0" i="0" u="none" strike="noStrike" cap="none">
                <a:latin typeface="Courier New"/>
                <a:ea typeface="Courier New"/>
                <a:cs typeface="Courier New"/>
                <a:sym typeface="Courier New"/>
              </a:rPr>
              <a:t>Iterable</a:t>
            </a:r>
            <a:r>
              <a:rPr lang="en-US" sz="1800" b="0" i="0" u="none" strike="noStrike" cap="none"/>
              <a:t> interface defines the </a:t>
            </a:r>
            <a:r>
              <a:rPr lang="en-US" sz="1800" b="0" i="0" u="none" strike="noStrike" cap="none">
                <a:latin typeface="Courier New"/>
                <a:ea typeface="Courier New"/>
                <a:cs typeface="Courier New"/>
                <a:sym typeface="Courier New"/>
              </a:rPr>
              <a:t>forEach</a:t>
            </a:r>
            <a:r>
              <a:rPr lang="en-US" sz="1800" b="0" i="0" u="none" strike="noStrike" cap="none"/>
              <a:t> method.</a:t>
            </a:r>
            <a:endParaRPr/>
          </a:p>
        </p:txBody>
      </p:sp>
      <p:sp>
        <p:nvSpPr>
          <p:cNvPr id="2163" name="Google Shape;2163;g40a120c017_0_15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229</a:t>
            </a:fld>
            <a:endParaRPr/>
          </a:p>
        </p:txBody>
      </p:sp>
    </p:spTree>
    <p:extLst>
      <p:ext uri="{BB962C8B-B14F-4D97-AF65-F5344CB8AC3E}">
        <p14:creationId xmlns:p14="http://schemas.microsoft.com/office/powerpoint/2010/main" val="526002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6: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Class names should be nouns in mixed case, with the first letter uppercase and the first letter of each internal word capitalized. This approach is termed "upper camel case."</a:t>
            </a:r>
            <a:endParaRPr/>
          </a:p>
          <a:p>
            <a:pPr marL="0" marR="0" lvl="2" indent="0" algn="l" rtl="0">
              <a:spcBef>
                <a:spcPts val="0"/>
              </a:spcBef>
              <a:spcAft>
                <a:spcPts val="0"/>
              </a:spcAft>
              <a:buSzPts val="1800"/>
              <a:buFont typeface="Arial"/>
              <a:buNone/>
            </a:pPr>
            <a:r>
              <a:rPr lang="en-US" sz="1800" b="0" i="0" u="none" strike="noStrike" cap="none"/>
              <a:t>Methods should be verbs in mixed case, with the first letter lowercase and the first letter of each internal word capitalized. This is termed "lower camel case."</a:t>
            </a:r>
            <a:endParaRPr/>
          </a:p>
          <a:p>
            <a:pPr marL="0" marR="0" lvl="2" indent="0" algn="l" rtl="0">
              <a:spcBef>
                <a:spcPts val="0"/>
              </a:spcBef>
              <a:spcAft>
                <a:spcPts val="0"/>
              </a:spcAft>
              <a:buSzPts val="1800"/>
              <a:buFont typeface="Arial"/>
              <a:buNone/>
            </a:pPr>
            <a:r>
              <a:rPr lang="en-US" sz="1800" b="0" i="0" u="none" strike="noStrike" cap="none"/>
              <a:t>Variable names should be short but meaningful. The choice of a variable name should be mnemonic: designed to indicate to the casual observer the intent of its use.</a:t>
            </a:r>
            <a:endParaRPr/>
          </a:p>
          <a:p>
            <a:pPr marL="0" marR="0" lvl="2" indent="0" algn="l" rtl="0">
              <a:spcBef>
                <a:spcPts val="0"/>
              </a:spcBef>
              <a:spcAft>
                <a:spcPts val="0"/>
              </a:spcAft>
              <a:buSzPts val="1800"/>
              <a:buFont typeface="Arial"/>
              <a:buNone/>
            </a:pPr>
            <a:r>
              <a:rPr lang="en-US" sz="1800" b="0" i="0" u="none" strike="noStrike" cap="none"/>
              <a:t>One-character variable names should be avoided except as temporary "throwaway" variables.</a:t>
            </a:r>
            <a:endParaRPr/>
          </a:p>
          <a:p>
            <a:pPr marL="0" marR="0" lvl="2" indent="0" algn="l" rtl="0">
              <a:spcBef>
                <a:spcPts val="0"/>
              </a:spcBef>
              <a:spcAft>
                <a:spcPts val="0"/>
              </a:spcAft>
              <a:buSzPts val="1800"/>
              <a:buFont typeface="Arial"/>
              <a:buNone/>
            </a:pPr>
            <a:r>
              <a:rPr lang="en-US" sz="1800" b="0" i="0" u="none" strike="noStrike" cap="none"/>
              <a:t>Constants should be declared by using all uppercase letters. </a:t>
            </a:r>
            <a:endParaRPr/>
          </a:p>
          <a:p>
            <a:pPr marL="0" marR="0" lvl="2" indent="0" algn="l" rtl="0">
              <a:spcBef>
                <a:spcPts val="0"/>
              </a:spcBef>
              <a:spcAft>
                <a:spcPts val="0"/>
              </a:spcAft>
              <a:buSzPts val="1800"/>
              <a:buFont typeface="Arial"/>
              <a:buNone/>
            </a:pPr>
            <a:r>
              <a:rPr lang="en-US" sz="1800" b="1" i="0" u="none" strike="noStrike" cap="none"/>
              <a:t>	Note:</a:t>
            </a:r>
            <a:r>
              <a:rPr lang="en-US" sz="1800" b="0" i="0" u="none" strike="noStrike" cap="none"/>
              <a:t> The keyword </a:t>
            </a:r>
            <a:r>
              <a:rPr lang="en-US" sz="1800" b="0" i="0" u="none" strike="noStrike" cap="none">
                <a:latin typeface="Courier New"/>
                <a:ea typeface="Courier New"/>
                <a:cs typeface="Courier New"/>
                <a:sym typeface="Courier New"/>
              </a:rPr>
              <a:t>final</a:t>
            </a:r>
            <a:r>
              <a:rPr lang="en-US" sz="1800" b="0" i="0" u="none" strike="noStrike" cap="none"/>
              <a:t> is used to declare a variable whose value may only be assigned once. Once a </a:t>
            </a:r>
            <a:r>
              <a:rPr lang="en-US" sz="1800" b="0" i="0" u="none" strike="noStrike" cap="none">
                <a:latin typeface="Courier New"/>
                <a:ea typeface="Courier New"/>
                <a:cs typeface="Courier New"/>
                <a:sym typeface="Courier New"/>
              </a:rPr>
              <a:t>final</a:t>
            </a:r>
            <a:r>
              <a:rPr lang="en-US" sz="1800" b="0" i="0" u="none" strike="noStrike" cap="none"/>
              <a:t> variable has been assigned, it always contains the same value. You will learn more about the keyword </a:t>
            </a:r>
            <a:r>
              <a:rPr lang="en-US" sz="1800" b="0" i="0" u="none" strike="noStrike" cap="none">
                <a:latin typeface="Courier New"/>
                <a:ea typeface="Courier New"/>
                <a:cs typeface="Courier New"/>
                <a:sym typeface="Courier New"/>
              </a:rPr>
              <a:t>final</a:t>
            </a:r>
            <a:r>
              <a:rPr lang="en-US" sz="1800" b="0" i="0" u="none" strike="noStrike" cap="none"/>
              <a:t> in the lesson "Advanced Class Design."</a:t>
            </a:r>
            <a:endParaRPr/>
          </a:p>
          <a:p>
            <a:pPr marL="0" marR="0" lvl="1" indent="0" algn="l" rtl="0">
              <a:spcBef>
                <a:spcPts val="0"/>
              </a:spcBef>
              <a:spcAft>
                <a:spcPts val="0"/>
              </a:spcAft>
              <a:buSzPts val="1800"/>
              <a:buFont typeface="Arial"/>
              <a:buNone/>
            </a:pPr>
            <a:r>
              <a:rPr lang="en-US" sz="1800" b="0" i="0" u="none" strike="noStrike" cap="none"/>
              <a:t>For the complete </a:t>
            </a:r>
            <a:r>
              <a:rPr lang="en-US" sz="1800" b="0" i="1" u="none" strike="noStrike" cap="none"/>
              <a:t>Code Conventions for the Java Programming Language </a:t>
            </a:r>
            <a:r>
              <a:rPr lang="en-US" sz="1800" b="0" i="0" u="none" strike="noStrike" cap="none"/>
              <a:t>document, go to http://www.oracle.com/technetwork/java/codeconv-138413.html.</a:t>
            </a: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10" name="Google Shape;110;p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23</a:t>
            </a:fld>
            <a:endParaRPr/>
          </a:p>
        </p:txBody>
      </p:sp>
    </p:spTree>
    <p:extLst>
      <p:ext uri="{BB962C8B-B14F-4D97-AF65-F5344CB8AC3E}">
        <p14:creationId xmlns:p14="http://schemas.microsoft.com/office/powerpoint/2010/main" val="21700335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40a120c017_0_15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1" name="Google Shape;2171;g40a120c017_0_15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Adding the </a:t>
            </a:r>
            <a:r>
              <a:rPr lang="en-US" sz="1800" b="0" i="0" u="none" strike="noStrike" cap="none">
                <a:latin typeface="Courier New"/>
                <a:ea typeface="Courier New"/>
                <a:cs typeface="Courier New"/>
                <a:sym typeface="Courier New"/>
              </a:rPr>
              <a:t>stream()</a:t>
            </a:r>
            <a:r>
              <a:rPr lang="en-US" sz="1800" b="0" i="0" u="none" strike="noStrike" cap="none"/>
              <a:t> method to the statement opens up a whole host of new operations on collections. The </a:t>
            </a:r>
            <a:r>
              <a:rPr lang="en-US" sz="1800" b="0" i="0" u="none" strike="noStrike" cap="none">
                <a:latin typeface="Courier New"/>
                <a:ea typeface="Courier New"/>
                <a:cs typeface="Courier New"/>
                <a:sym typeface="Courier New"/>
              </a:rPr>
              <a:t>filter()</a:t>
            </a:r>
            <a:r>
              <a:rPr lang="en-US" sz="1800" b="0" i="0" u="none" strike="noStrike" cap="none"/>
              <a:t> method, shown in the slide, is an example. It takes a </a:t>
            </a:r>
            <a:r>
              <a:rPr lang="en-US" sz="1800" b="0" i="0" u="none" strike="noStrike" cap="none">
                <a:latin typeface="Courier New"/>
                <a:ea typeface="Courier New"/>
                <a:cs typeface="Courier New"/>
                <a:sym typeface="Courier New"/>
              </a:rPr>
              <a:t>Predicate</a:t>
            </a:r>
            <a:r>
              <a:rPr lang="en-US" sz="1800" b="0" i="0" u="none" strike="noStrike" cap="none"/>
              <a:t> as a parameter, and filters the result so that only collection elements that match the </a:t>
            </a:r>
            <a:r>
              <a:rPr lang="en-US" sz="1800" b="0" i="0" u="none" strike="noStrike" cap="none">
                <a:latin typeface="Courier New"/>
                <a:ea typeface="Courier New"/>
                <a:cs typeface="Courier New"/>
                <a:sym typeface="Courier New"/>
              </a:rPr>
              <a:t>Predicate</a:t>
            </a:r>
            <a:r>
              <a:rPr lang="en-US" sz="1800" b="0" i="0" u="none" strike="noStrike" cap="none"/>
              <a:t> criteria are returned to </a:t>
            </a:r>
            <a:r>
              <a:rPr lang="en-US" sz="1800" b="0" i="0" u="none" strike="noStrike" cap="none">
                <a:latin typeface="Courier New"/>
                <a:ea typeface="Courier New"/>
                <a:cs typeface="Courier New"/>
                <a:sym typeface="Courier New"/>
              </a:rPr>
              <a:t>forEach</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is a big improvement on looping from before. First, the collection statement with a stream really describes what is happening (take this collection, filter out these elements, and return the results.) Second, the looping methods in </a:t>
            </a:r>
            <a:r>
              <a:rPr lang="en-US" sz="1800" b="0" i="0" u="none" strike="noStrike" cap="none">
                <a:latin typeface="Courier New"/>
                <a:ea typeface="Courier New"/>
                <a:cs typeface="Courier New"/>
                <a:sym typeface="Courier New"/>
              </a:rPr>
              <a:t>RoboCall05</a:t>
            </a:r>
            <a:r>
              <a:rPr lang="en-US" sz="1800" b="0" i="0" u="none" strike="noStrike" cap="none"/>
              <a:t> are no longer needed. The selection of elements and their output are handled in one statement.</a:t>
            </a:r>
            <a:endParaRPr/>
          </a:p>
        </p:txBody>
      </p:sp>
      <p:sp>
        <p:nvSpPr>
          <p:cNvPr id="2172" name="Google Shape;2172;g40a120c017_0_15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230</a:t>
            </a:fld>
            <a:endParaRPr/>
          </a:p>
        </p:txBody>
      </p:sp>
    </p:spTree>
    <p:extLst>
      <p:ext uri="{BB962C8B-B14F-4D97-AF65-F5344CB8AC3E}">
        <p14:creationId xmlns:p14="http://schemas.microsoft.com/office/powerpoint/2010/main" val="17586909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0a120c017_0_16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0" name="Google Shape;2180;g40a120c017_0_160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once again shows that a lambda expression can be stored in a variable used or reused later. The resulting statements on lines 22 and 23 read very clearly.</a:t>
            </a:r>
            <a:endParaRPr/>
          </a:p>
        </p:txBody>
      </p:sp>
      <p:sp>
        <p:nvSpPr>
          <p:cNvPr id="2181" name="Google Shape;2181;g40a120c017_0_16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231</a:t>
            </a:fld>
            <a:endParaRPr/>
          </a:p>
        </p:txBody>
      </p:sp>
    </p:spTree>
    <p:extLst>
      <p:ext uri="{BB962C8B-B14F-4D97-AF65-F5344CB8AC3E}">
        <p14:creationId xmlns:p14="http://schemas.microsoft.com/office/powerpoint/2010/main" val="38924190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40a120c017_0_16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9" name="Google Shape;2189;g40a120c017_0_16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SalesTxn</a:t>
            </a:r>
            <a:r>
              <a:rPr lang="en-US" sz="1800" b="0" i="0" u="none" strike="noStrike" cap="none"/>
              <a:t> class is an additional data set used in the course. Each object includes data about a sales transaction. Some of the data included for each transaction includes:</a:t>
            </a:r>
            <a:endParaRPr/>
          </a:p>
          <a:p>
            <a:pPr marL="0" marR="0" lvl="2" indent="0" algn="l" rtl="0">
              <a:spcBef>
                <a:spcPts val="0"/>
              </a:spcBef>
              <a:spcAft>
                <a:spcPts val="0"/>
              </a:spcAft>
              <a:buSzPts val="1800"/>
              <a:buFont typeface="Arial"/>
              <a:buNone/>
            </a:pPr>
            <a:r>
              <a:rPr lang="en-US" sz="1800" b="0" i="0" u="none" strike="noStrike" cap="none"/>
              <a:t>The name of the sales person who sold the product and the buyer</a:t>
            </a:r>
            <a:endParaRPr/>
          </a:p>
          <a:p>
            <a:pPr marL="0" marR="0" lvl="2" indent="0" algn="l" rtl="0">
              <a:spcBef>
                <a:spcPts val="0"/>
              </a:spcBef>
              <a:spcAft>
                <a:spcPts val="0"/>
              </a:spcAft>
              <a:buSzPts val="1800"/>
              <a:buFont typeface="Arial"/>
              <a:buNone/>
            </a:pPr>
            <a:r>
              <a:rPr lang="en-US" sz="1800" b="0" i="0" u="none" strike="noStrike" cap="none"/>
              <a:t>The transaction date</a:t>
            </a:r>
            <a:endParaRPr/>
          </a:p>
          <a:p>
            <a:pPr marL="0" marR="0" lvl="2" indent="0" algn="l" rtl="0">
              <a:spcBef>
                <a:spcPts val="0"/>
              </a:spcBef>
              <a:spcAft>
                <a:spcPts val="0"/>
              </a:spcAft>
              <a:buSzPts val="1800"/>
              <a:buFont typeface="Arial"/>
              <a:buNone/>
            </a:pPr>
            <a:r>
              <a:rPr lang="en-US" sz="1800" b="0" i="0" u="none" strike="noStrike" cap="none"/>
              <a:t>The number of units sold</a:t>
            </a:r>
            <a:endParaRPr/>
          </a:p>
          <a:p>
            <a:pPr marL="0" marR="0" lvl="2" indent="0" algn="l" rtl="0">
              <a:spcBef>
                <a:spcPts val="0"/>
              </a:spcBef>
              <a:spcAft>
                <a:spcPts val="0"/>
              </a:spcAft>
              <a:buSzPts val="1800"/>
              <a:buFont typeface="Arial"/>
              <a:buNone/>
            </a:pPr>
            <a:r>
              <a:rPr lang="en-US" sz="1800" b="0" i="0" u="none" strike="noStrike" cap="none"/>
              <a:t>The price per unit</a:t>
            </a:r>
            <a:endParaRPr/>
          </a:p>
          <a:p>
            <a:pPr marL="0" marR="0" lvl="2" indent="0" algn="l" rtl="0">
              <a:spcBef>
                <a:spcPts val="0"/>
              </a:spcBef>
              <a:spcAft>
                <a:spcPts val="0"/>
              </a:spcAft>
              <a:buSzPts val="1800"/>
              <a:buFont typeface="Arial"/>
              <a:buNone/>
            </a:pPr>
            <a:r>
              <a:rPr lang="en-US" sz="1800" b="0" i="0" u="none" strike="noStrike" cap="none"/>
              <a:t>Sales tax rates</a:t>
            </a:r>
            <a:endParaRPr/>
          </a:p>
          <a:p>
            <a:pPr marL="0" marR="0" lvl="2" indent="0" algn="l" rtl="0">
              <a:spcBef>
                <a:spcPts val="0"/>
              </a:spcBef>
              <a:spcAft>
                <a:spcPts val="0"/>
              </a:spcAft>
              <a:buSzPts val="1800"/>
              <a:buFont typeface="Arial"/>
              <a:buNone/>
            </a:pPr>
            <a:r>
              <a:rPr lang="en-US" sz="1800" b="0" i="0" u="none" strike="noStrike" cap="none"/>
              <a:t>Any discounts applied to the transaction</a:t>
            </a:r>
            <a:endParaRPr/>
          </a:p>
        </p:txBody>
      </p:sp>
      <p:sp>
        <p:nvSpPr>
          <p:cNvPr id="2190" name="Google Shape;2190;g40a120c017_0_16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232</a:t>
            </a:fld>
            <a:endParaRPr/>
          </a:p>
        </p:txBody>
      </p:sp>
    </p:spTree>
    <p:extLst>
      <p:ext uri="{BB962C8B-B14F-4D97-AF65-F5344CB8AC3E}">
        <p14:creationId xmlns:p14="http://schemas.microsoft.com/office/powerpoint/2010/main" val="119760096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0a120c017_0_16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7" name="Google Shape;2197;g40a120c017_0_16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Streams are a new type of object added to Java SE 8. A stream is a sequence of elements supporting sequential and parallel aggregate operations. These operations can be called consecutively in a single statement. This feature is called “method chaining.”</a:t>
            </a:r>
            <a:endParaRPr/>
          </a:p>
          <a:p>
            <a:pPr marL="0" marR="0" lvl="0" indent="0" algn="l" rtl="0">
              <a:spcBef>
                <a:spcPts val="0"/>
              </a:spcBef>
              <a:spcAft>
                <a:spcPts val="0"/>
              </a:spcAft>
              <a:buSzPts val="1800"/>
              <a:buFont typeface="Arial"/>
              <a:buNone/>
            </a:pPr>
            <a:r>
              <a:rPr lang="en-US" sz="1800" b="0" i="0" u="none" strike="noStrike" cap="none"/>
              <a:t>Collections and streams, while being similar, have different goals. Collections are concerned with the efficient management of and access to their elements. By contrast, streams do not provide a means to directly access or manipulate their elements. Instead, streams are concerned with declaratively describing their source and the computational operations that will be performed in aggregate on that source. </a:t>
            </a:r>
            <a:endParaRPr/>
          </a:p>
        </p:txBody>
      </p:sp>
      <p:sp>
        <p:nvSpPr>
          <p:cNvPr id="2198" name="Google Shape;2198;g40a120c017_0_16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233</a:t>
            </a:fld>
            <a:endParaRPr/>
          </a:p>
        </p:txBody>
      </p:sp>
    </p:spTree>
    <p:extLst>
      <p:ext uri="{BB962C8B-B14F-4D97-AF65-F5344CB8AC3E}">
        <p14:creationId xmlns:p14="http://schemas.microsoft.com/office/powerpoint/2010/main" val="3503516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40a120c017_0_16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5" name="Google Shape;2205;g40a120c017_0_16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filter</a:t>
            </a:r>
            <a:r>
              <a:rPr lang="en-US" sz="1800" b="0" i="0" u="none" strike="noStrike" cap="none"/>
              <a:t> method takes a lambda expression as a parameter and filters the data based on the logical expression provided. This indicates that a </a:t>
            </a:r>
            <a:r>
              <a:rPr lang="en-US" sz="1800" b="0" i="0" u="none" strike="noStrike" cap="none">
                <a:latin typeface="Courier New"/>
                <a:ea typeface="Courier New"/>
                <a:cs typeface="Courier New"/>
                <a:sym typeface="Courier New"/>
              </a:rPr>
              <a:t>Predicate</a:t>
            </a:r>
            <a:r>
              <a:rPr lang="en-US" sz="1800" b="0" i="0" u="none" strike="noStrike" cap="none"/>
              <a:t> is the target type of the filter. The elements that meet the filter criteria are passed to the </a:t>
            </a:r>
            <a:r>
              <a:rPr lang="en-US" sz="1800" b="0" i="0" u="none" strike="noStrike" cap="none">
                <a:latin typeface="Courier New"/>
                <a:ea typeface="Courier New"/>
                <a:cs typeface="Courier New"/>
                <a:sym typeface="Courier New"/>
              </a:rPr>
              <a:t>forEach</a:t>
            </a:r>
            <a:r>
              <a:rPr lang="en-US" sz="1800" b="0" i="0" u="none" strike="noStrike" cap="none"/>
              <a:t> method, which does a </a:t>
            </a:r>
            <a:r>
              <a:rPr lang="en-US" sz="1800" b="0" i="0" u="none" strike="noStrike" cap="none">
                <a:latin typeface="Courier New"/>
                <a:ea typeface="Courier New"/>
                <a:cs typeface="Courier New"/>
                <a:sym typeface="Courier New"/>
              </a:rPr>
              <a:t>roboCall</a:t>
            </a:r>
            <a:r>
              <a:rPr lang="en-US" sz="1800" b="0" i="0" u="none" strike="noStrike" cap="none"/>
              <a:t> on matching elements.</a:t>
            </a:r>
            <a:endParaRPr/>
          </a:p>
          <a:p>
            <a:pPr marL="0" marR="0" lvl="0" indent="0" algn="l" rtl="0">
              <a:spcBef>
                <a:spcPts val="0"/>
              </a:spcBef>
              <a:spcAft>
                <a:spcPts val="0"/>
              </a:spcAft>
              <a:buNone/>
            </a:pPr>
            <a:endParaRPr sz="1800" b="0" i="0" u="none" strike="noStrike" cap="none"/>
          </a:p>
        </p:txBody>
      </p:sp>
      <p:sp>
        <p:nvSpPr>
          <p:cNvPr id="2206" name="Google Shape;2206;g40a120c017_0_16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234</a:t>
            </a:fld>
            <a:endParaRPr/>
          </a:p>
        </p:txBody>
      </p:sp>
    </p:spTree>
    <p:extLst>
      <p:ext uri="{BB962C8B-B14F-4D97-AF65-F5344CB8AC3E}">
        <p14:creationId xmlns:p14="http://schemas.microsoft.com/office/powerpoint/2010/main" val="31905986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40a120c017_0_16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4" name="Google Shape;2214;g40a120c017_0_16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many situations, a method reference can be substituted for a lambda expression. If a lambda expression merely calls a method on that object, a Method Reference can be substituted.</a:t>
            </a:r>
            <a:endParaRPr/>
          </a:p>
          <a:p>
            <a:pPr marL="0" marR="0" lvl="0" indent="0" algn="l" rtl="0">
              <a:spcBef>
                <a:spcPts val="0"/>
              </a:spcBef>
              <a:spcAft>
                <a:spcPts val="0"/>
              </a:spcAft>
              <a:buNone/>
            </a:pPr>
            <a:endParaRPr sz="1800" b="0" i="0" u="none" strike="noStrike" cap="none"/>
          </a:p>
        </p:txBody>
      </p:sp>
      <p:sp>
        <p:nvSpPr>
          <p:cNvPr id="2215" name="Google Shape;2215;g40a120c017_0_16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235</a:t>
            </a:fld>
            <a:endParaRPr/>
          </a:p>
        </p:txBody>
      </p:sp>
    </p:spTree>
    <p:extLst>
      <p:ext uri="{BB962C8B-B14F-4D97-AF65-F5344CB8AC3E}">
        <p14:creationId xmlns:p14="http://schemas.microsoft.com/office/powerpoint/2010/main" val="363370895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40a120c017_0_16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2" name="Google Shape;2222;g40a120c017_0_16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Developers are not limited to only one method call. Multiple methods can be chained together in a single statement. This is called "method chaining." The statement structure looks similar to that of the builder pattern.</a:t>
            </a:r>
            <a:endParaRPr/>
          </a:p>
          <a:p>
            <a:pPr marL="0" marR="0" lvl="1" indent="0" algn="l" rtl="0">
              <a:spcBef>
                <a:spcPts val="0"/>
              </a:spcBef>
              <a:spcAft>
                <a:spcPts val="0"/>
              </a:spcAft>
              <a:buSzPts val="1800"/>
              <a:buFont typeface="Arial"/>
              <a:buNone/>
            </a:pPr>
            <a:r>
              <a:rPr lang="en-US" sz="1800" b="1" i="0" u="none" strike="noStrike" cap="none"/>
              <a:t>Analogy:</a:t>
            </a:r>
            <a:r>
              <a:rPr lang="en-US" sz="1800" b="0" i="0" u="none" strike="noStrike" cap="none"/>
              <a:t> If you think about it, these statements are very similar to SQL statements with </a:t>
            </a:r>
            <a:r>
              <a:rPr lang="en-US" sz="1800" b="0" i="0" u="none" strike="noStrike" cap="none">
                <a:latin typeface="Courier New"/>
                <a:ea typeface="Courier New"/>
                <a:cs typeface="Courier New"/>
                <a:sym typeface="Courier New"/>
              </a:rPr>
              <a:t>where</a:t>
            </a:r>
            <a:r>
              <a:rPr lang="en-US" sz="1800" b="0" i="0" u="none" strike="noStrike" cap="none"/>
              <a:t> clauses. The syntax is different, but the idea is very similar.</a:t>
            </a:r>
            <a:endParaRPr/>
          </a:p>
        </p:txBody>
      </p:sp>
      <p:sp>
        <p:nvSpPr>
          <p:cNvPr id="2223" name="Google Shape;2223;g40a120c017_0_16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236</a:t>
            </a:fld>
            <a:endParaRPr/>
          </a:p>
        </p:txBody>
      </p:sp>
    </p:spTree>
    <p:extLst>
      <p:ext uri="{BB962C8B-B14F-4D97-AF65-F5344CB8AC3E}">
        <p14:creationId xmlns:p14="http://schemas.microsoft.com/office/powerpoint/2010/main" val="127890617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40a120c017_0_16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1" name="Google Shape;2231;g40a120c017_0_16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Sometimes method chaining can be an aesthetic choice over a compound logical expression.</a:t>
            </a:r>
            <a:endParaRPr/>
          </a:p>
        </p:txBody>
      </p:sp>
      <p:sp>
        <p:nvSpPr>
          <p:cNvPr id="2232" name="Google Shape;2232;g40a120c017_0_16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237</a:t>
            </a:fld>
            <a:endParaRPr/>
          </a:p>
        </p:txBody>
      </p:sp>
    </p:spTree>
    <p:extLst>
      <p:ext uri="{BB962C8B-B14F-4D97-AF65-F5344CB8AC3E}">
        <p14:creationId xmlns:p14="http://schemas.microsoft.com/office/powerpoint/2010/main" val="148884570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40a120c017_0_16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0" name="Google Shape;2240;g40a120c017_0_16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 this lesson, streams have only been filtered  and the results printed out. However, some stream methods like </a:t>
            </a:r>
            <a:r>
              <a:rPr lang="en-US" sz="1800" b="0" i="0" u="none" strike="noStrike" cap="none">
                <a:latin typeface="Courier New"/>
                <a:ea typeface="Courier New"/>
                <a:cs typeface="Courier New"/>
                <a:sym typeface="Courier New"/>
              </a:rPr>
              <a:t>map</a:t>
            </a:r>
            <a:r>
              <a:rPr lang="en-US" sz="1800" b="0" i="0" u="none" strike="noStrike" cap="none"/>
              <a:t> can produce a new stream. Connecting these streams of data together in a single statement is called a stream pipeline.</a:t>
            </a:r>
            <a:endParaRPr/>
          </a:p>
          <a:p>
            <a:pPr marL="0" marR="0" lvl="0" indent="0" algn="l" rtl="0">
              <a:spcBef>
                <a:spcPts val="0"/>
              </a:spcBef>
              <a:spcAft>
                <a:spcPts val="0"/>
              </a:spcAft>
              <a:buSzPts val="1800"/>
              <a:buFont typeface="Arial"/>
              <a:buNone/>
            </a:pPr>
            <a:r>
              <a:rPr lang="en-US" sz="1800" b="0" i="0" u="none" strike="noStrike" cap="none"/>
              <a:t>A stream pipeline consists of a source (which might be an array, a collection, a generator function, an I/O channel, etc.), zero or more intermediate operations (which transform a stream into another stream, such as filter(Predicate)), and a terminal operation (which produces a result or side-effect, such as count() or forEach(Consumer)). Streams are lazy; computation on the source data is performed only when the terminal operation is initiated, and source elements are consumed only as needed. </a:t>
            </a:r>
            <a:endParaRPr/>
          </a:p>
        </p:txBody>
      </p:sp>
      <p:sp>
        <p:nvSpPr>
          <p:cNvPr id="2241" name="Google Shape;2241;g40a120c017_0_16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238</a:t>
            </a:fld>
            <a:endParaRPr/>
          </a:p>
        </p:txBody>
      </p:sp>
    </p:spTree>
    <p:extLst>
      <p:ext uri="{BB962C8B-B14F-4D97-AF65-F5344CB8AC3E}">
        <p14:creationId xmlns:p14="http://schemas.microsoft.com/office/powerpoint/2010/main" val="84687936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40a120c017_0_16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239</a:t>
            </a:fld>
            <a:endParaRPr/>
          </a:p>
        </p:txBody>
      </p:sp>
      <p:sp>
        <p:nvSpPr>
          <p:cNvPr id="2248" name="Google Shape;2248;g40a120c017_0_16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9" name="Google Shape;2249;g40a120c017_0_16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534952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7: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CLASSPATH</a:t>
            </a:r>
            <a:endParaRPr/>
          </a:p>
          <a:p>
            <a:pPr marL="0" marR="0" lvl="4" indent="0" algn="l" rtl="0">
              <a:spcBef>
                <a:spcPts val="400"/>
              </a:spcBef>
              <a:spcAft>
                <a:spcPts val="0"/>
              </a:spcAft>
              <a:buSzPts val="1800"/>
              <a:buFont typeface="Arial"/>
              <a:buNone/>
            </a:pPr>
            <a:r>
              <a:rPr lang="en-US" sz="1800" b="0" i="0" u="none" strike="noStrike" cap="none">
                <a:latin typeface="Arial"/>
                <a:ea typeface="Arial"/>
                <a:cs typeface="Arial"/>
                <a:sym typeface="Arial"/>
              </a:rPr>
              <a:t>The default value of the </a:t>
            </a:r>
            <a:r>
              <a:rPr lang="en-US" sz="1800" b="0" i="0" u="none" strike="noStrike" cap="none"/>
              <a:t>classpath</a:t>
            </a:r>
            <a:r>
              <a:rPr lang="en-US" sz="1800" b="0" i="0" u="none" strike="noStrike" cap="none">
                <a:latin typeface="Arial"/>
                <a:ea typeface="Arial"/>
                <a:cs typeface="Arial"/>
                <a:sym typeface="Arial"/>
              </a:rPr>
              <a:t> is the current working directory (.); however, specifying the </a:t>
            </a:r>
            <a:r>
              <a:rPr lang="en-US" sz="1800" b="0" i="0" u="none" strike="noStrike" cap="none"/>
              <a:t>CLASSPATH</a:t>
            </a:r>
            <a:r>
              <a:rPr lang="en-US" sz="1800" b="0" i="0" u="none" strike="noStrike" cap="none">
                <a:latin typeface="Arial"/>
                <a:ea typeface="Arial"/>
                <a:cs typeface="Arial"/>
                <a:sym typeface="Arial"/>
              </a:rPr>
              <a:t> variable or the </a:t>
            </a:r>
            <a:r>
              <a:rPr lang="en-US" sz="1800" b="0" i="0" u="none" strike="noStrike" cap="none"/>
              <a:t>–cp</a:t>
            </a:r>
            <a:r>
              <a:rPr lang="en-US" sz="1800" b="0" i="0" u="none" strike="noStrike" cap="none">
                <a:latin typeface="Arial"/>
                <a:ea typeface="Arial"/>
                <a:cs typeface="Arial"/>
                <a:sym typeface="Arial"/>
              </a:rPr>
              <a:t> command line switch overrides this value.</a:t>
            </a:r>
            <a:endParaRPr sz="1800" b="0" i="0" u="none" strike="noStrike" cap="none"/>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CLASSPATH</a:t>
            </a:r>
            <a:r>
              <a:rPr lang="en-US" sz="1800" b="0" i="0" u="none" strike="noStrike" cap="none"/>
              <a:t> variable is used by both the Java compiler and the Java interpreter (runtime).</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classpath </a:t>
            </a:r>
            <a:r>
              <a:rPr lang="en-US" sz="1800" b="0" i="0" u="none" strike="noStrike" cap="none"/>
              <a:t>can include:</a:t>
            </a:r>
            <a:endParaRPr/>
          </a:p>
          <a:p>
            <a:pPr marL="0" marR="0" lvl="2" indent="0" algn="l" rtl="0">
              <a:spcBef>
                <a:spcPts val="0"/>
              </a:spcBef>
              <a:spcAft>
                <a:spcPts val="0"/>
              </a:spcAft>
              <a:buSzPts val="1800"/>
              <a:buFont typeface="Arial"/>
              <a:buNone/>
            </a:pPr>
            <a:r>
              <a:rPr lang="en-US" sz="1800" b="0" i="0" u="none" strike="noStrike" cap="none"/>
              <a:t>A list of directory names (separated by semicolons in Windows and colons in UNIX)</a:t>
            </a:r>
            <a:endParaRPr/>
          </a:p>
          <a:p>
            <a:pPr marL="0" marR="0" lvl="3" indent="0" algn="l" rtl="0">
              <a:spcBef>
                <a:spcPts val="0"/>
              </a:spcBef>
              <a:spcAft>
                <a:spcPts val="0"/>
              </a:spcAft>
              <a:buSzPts val="1800"/>
              <a:buFont typeface="Arial"/>
              <a:buNone/>
            </a:pPr>
            <a:r>
              <a:rPr lang="en-US" sz="1800" b="0" i="0" u="none" strike="noStrike" cap="none"/>
              <a:t>The classes are in a package tree relative to any of the directories on the list.</a:t>
            </a:r>
            <a:endParaRPr/>
          </a:p>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.zip</a:t>
            </a:r>
            <a:r>
              <a:rPr lang="en-US" sz="1800" b="0" i="0" u="none" strike="noStrike" cap="none"/>
              <a:t> or </a:t>
            </a:r>
            <a:r>
              <a:rPr lang="en-US" sz="1800" b="0" i="0" u="none" strike="noStrike" cap="none">
                <a:latin typeface="Courier New"/>
                <a:ea typeface="Courier New"/>
                <a:cs typeface="Courier New"/>
                <a:sym typeface="Courier New"/>
              </a:rPr>
              <a:t>.jar</a:t>
            </a:r>
            <a:r>
              <a:rPr lang="en-US" sz="1800" b="0" i="0" u="none" strike="noStrike" cap="none"/>
              <a:t> file name that is fully qualified with its path name</a:t>
            </a:r>
            <a:endParaRPr/>
          </a:p>
          <a:p>
            <a:pPr marL="0" marR="0" lvl="3" indent="0" algn="l" rtl="0">
              <a:spcBef>
                <a:spcPts val="0"/>
              </a:spcBef>
              <a:spcAft>
                <a:spcPts val="0"/>
              </a:spcAft>
              <a:buSzPts val="1800"/>
              <a:buFont typeface="Arial"/>
              <a:buNone/>
            </a:pPr>
            <a:r>
              <a:rPr lang="en-US" sz="1800" b="0" i="0" u="none" strike="noStrike" cap="none"/>
              <a:t>The classes in these files must be zipped with the path names that are derived from the directories formed by their package names.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directory containing the root name of the package tree must be added to the </a:t>
            </a:r>
            <a:r>
              <a:rPr lang="en-US" sz="1800" b="0" i="0" u="none" strike="noStrike" cap="none">
                <a:latin typeface="Courier New"/>
                <a:ea typeface="Courier New"/>
                <a:cs typeface="Courier New"/>
                <a:sym typeface="Courier New"/>
              </a:rPr>
              <a:t>classpath</a:t>
            </a:r>
            <a:r>
              <a:rPr lang="en-US" sz="1800" b="0" i="0" u="none" strike="noStrike" cap="none"/>
              <a:t>. Consider putting </a:t>
            </a:r>
            <a:r>
              <a:rPr lang="en-US" sz="1800" b="0" i="0" u="none" strike="noStrike" cap="none">
                <a:latin typeface="Courier New"/>
                <a:ea typeface="Courier New"/>
                <a:cs typeface="Courier New"/>
                <a:sym typeface="Courier New"/>
              </a:rPr>
              <a:t>classpath</a:t>
            </a:r>
            <a:r>
              <a:rPr lang="en-US" sz="1800" b="0" i="0" u="none" strike="noStrike" cap="none"/>
              <a:t> information in the command window or even in the Java command, rather than hard-coding it in the environment.</a:t>
            </a:r>
            <a:endParaRPr/>
          </a:p>
        </p:txBody>
      </p:sp>
      <p:sp>
        <p:nvSpPr>
          <p:cNvPr id="123" name="Google Shape;123;p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24</a:t>
            </a:fld>
            <a:endParaRPr/>
          </a:p>
        </p:txBody>
      </p:sp>
    </p:spTree>
    <p:extLst>
      <p:ext uri="{BB962C8B-B14F-4D97-AF65-F5344CB8AC3E}">
        <p14:creationId xmlns:p14="http://schemas.microsoft.com/office/powerpoint/2010/main" val="218871889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40a120c017_0_16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8 - </a:t>
            </a:r>
            <a:fld id="{00000000-1234-1234-1234-123412341234}" type="slidenum">
              <a:rPr lang="en-US" sz="1100" b="1" i="0" u="none">
                <a:solidFill>
                  <a:srgbClr val="000000"/>
                </a:solidFill>
                <a:latin typeface="Arial"/>
                <a:ea typeface="Arial"/>
                <a:cs typeface="Arial"/>
                <a:sym typeface="Arial"/>
              </a:rPr>
              <a:t>240</a:t>
            </a:fld>
            <a:endParaRPr/>
          </a:p>
        </p:txBody>
      </p:sp>
      <p:sp>
        <p:nvSpPr>
          <p:cNvPr id="2256" name="Google Shape;2256;g40a120c017_0_16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7" name="Google Shape;2257;g40a120c017_0_16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04597784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40a120c017_0_1701: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4" name="Google Shape;2264;g40a120c017_0_170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93832525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40a120c017_0_17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242</a:t>
            </a:fld>
            <a:endParaRPr/>
          </a:p>
        </p:txBody>
      </p:sp>
      <p:sp>
        <p:nvSpPr>
          <p:cNvPr id="2269" name="Google Shape;2269;g40a120c017_0_17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0" name="Google Shape;2270;g40a120c017_0_17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75820423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0a120c017_0_17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8" name="Google Shape;2278;g40a120c017_0_17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8, there are a lot of method signatures that refer to interfaces in </a:t>
            </a:r>
            <a:r>
              <a:rPr lang="en-US" sz="1800" b="0" i="0" u="none" strike="noStrike" cap="none">
                <a:latin typeface="Courier New"/>
                <a:ea typeface="Courier New"/>
                <a:cs typeface="Courier New"/>
                <a:sym typeface="Courier New"/>
              </a:rPr>
              <a:t>java.util.function</a:t>
            </a:r>
            <a:r>
              <a:rPr lang="en-US" sz="1800" b="0" i="0" u="none" strike="noStrike" cap="none"/>
              <a:t>. Therefore, it is important to understand what these interfaces do and what variations on the basics exist. It makes writing lambda expressions a lot easier.</a:t>
            </a:r>
            <a:endParaRPr/>
          </a:p>
        </p:txBody>
      </p:sp>
      <p:sp>
        <p:nvSpPr>
          <p:cNvPr id="2279" name="Google Shape;2279;g40a120c017_0_17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243</a:t>
            </a:fld>
            <a:endParaRPr/>
          </a:p>
        </p:txBody>
      </p:sp>
    </p:spTree>
    <p:extLst>
      <p:ext uri="{BB962C8B-B14F-4D97-AF65-F5344CB8AC3E}">
        <p14:creationId xmlns:p14="http://schemas.microsoft.com/office/powerpoint/2010/main" val="108880856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40a120c017_0_17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7" name="Google Shape;2287;g40a120c017_0_171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Predicate is not the only functional interface provided with Java. A number of standard interfaces are designed as a starter set for developers.</a:t>
            </a:r>
            <a:endParaRPr/>
          </a:p>
          <a:p>
            <a:pPr marL="0" marR="0" lvl="0" indent="0" algn="l" rtl="0">
              <a:spcBef>
                <a:spcPts val="0"/>
              </a:spcBef>
              <a:spcAft>
                <a:spcPts val="0"/>
              </a:spcAft>
              <a:buNone/>
            </a:pPr>
            <a:endParaRPr sz="1800" b="0" i="0" u="none" strike="noStrike" cap="none"/>
          </a:p>
        </p:txBody>
      </p:sp>
      <p:sp>
        <p:nvSpPr>
          <p:cNvPr id="2288" name="Google Shape;2288;g40a120c017_0_17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9 - </a:t>
            </a:r>
            <a:fld id="{00000000-1234-1234-1234-123412341234}" type="slidenum">
              <a:rPr lang="en-US" sz="1100" b="1" i="0" u="none" strike="noStrike" cap="none">
                <a:solidFill>
                  <a:srgbClr val="000000"/>
                </a:solidFill>
                <a:latin typeface="Arial"/>
                <a:ea typeface="Arial"/>
                <a:cs typeface="Arial"/>
                <a:sym typeface="Arial"/>
              </a:rPr>
              <a:t>244</a:t>
            </a:fld>
            <a:endParaRPr/>
          </a:p>
        </p:txBody>
      </p:sp>
    </p:spTree>
    <p:extLst>
      <p:ext uri="{BB962C8B-B14F-4D97-AF65-F5344CB8AC3E}">
        <p14:creationId xmlns:p14="http://schemas.microsoft.com/office/powerpoint/2010/main" val="21926564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40a120c017_0_17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5" name="Google Shape;2295;g40a120c017_0_17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One or both of the declarations pictured are assumed in the examples that follow.</a:t>
            </a:r>
            <a:endParaRPr/>
          </a:p>
        </p:txBody>
      </p:sp>
      <p:sp>
        <p:nvSpPr>
          <p:cNvPr id="2296" name="Google Shape;2296;g40a120c017_0_17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245</a:t>
            </a:fld>
            <a:endParaRPr/>
          </a:p>
        </p:txBody>
      </p:sp>
    </p:spTree>
    <p:extLst>
      <p:ext uri="{BB962C8B-B14F-4D97-AF65-F5344CB8AC3E}">
        <p14:creationId xmlns:p14="http://schemas.microsoft.com/office/powerpoint/2010/main" val="209154158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40a120c017_0_17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4" name="Google Shape;2304;g40a120c017_0_17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Predicate</a:t>
            </a:r>
            <a:r>
              <a:rPr lang="en-US" sz="1800" b="0" i="0" u="none" strike="noStrike" cap="none"/>
              <a:t> takes a generic class and returns a </a:t>
            </a:r>
            <a:r>
              <a:rPr lang="en-US" sz="1800" b="0" i="0" u="none" strike="noStrike" cap="none">
                <a:latin typeface="Courier New"/>
                <a:ea typeface="Courier New"/>
                <a:cs typeface="Courier New"/>
                <a:sym typeface="Courier New"/>
              </a:rPr>
              <a:t>boolean</a:t>
            </a:r>
            <a:r>
              <a:rPr lang="en-US" sz="1800" b="0" i="0" u="none" strike="noStrike" cap="none"/>
              <a:t>. It has a single method, namely </a:t>
            </a:r>
            <a:r>
              <a:rPr lang="en-US" sz="1800" b="0" i="0" u="none" strike="noStrike" cap="none">
                <a:latin typeface="Courier New"/>
                <a:ea typeface="Courier New"/>
                <a:cs typeface="Courier New"/>
                <a:sym typeface="Courier New"/>
              </a:rPr>
              <a:t>test</a:t>
            </a:r>
            <a:r>
              <a:rPr lang="en-US" sz="1800" b="0" i="0" u="none" strike="noStrike" cap="none"/>
              <a:t>.</a:t>
            </a:r>
            <a:endParaRPr/>
          </a:p>
        </p:txBody>
      </p:sp>
      <p:sp>
        <p:nvSpPr>
          <p:cNvPr id="2305" name="Google Shape;2305;g40a120c017_0_17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246</a:t>
            </a:fld>
            <a:endParaRPr/>
          </a:p>
        </p:txBody>
      </p:sp>
    </p:spTree>
    <p:extLst>
      <p:ext uri="{BB962C8B-B14F-4D97-AF65-F5344CB8AC3E}">
        <p14:creationId xmlns:p14="http://schemas.microsoft.com/office/powerpoint/2010/main" val="106142378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40a120c017_0_17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6" name="Google Shape;2316;g40a120c017_0_17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a </a:t>
            </a:r>
            <a:r>
              <a:rPr lang="en-US" sz="1800" b="0" i="0" u="none" strike="noStrike" cap="none">
                <a:latin typeface="Courier New"/>
                <a:ea typeface="Courier New"/>
                <a:cs typeface="Courier New"/>
                <a:sym typeface="Courier New"/>
              </a:rPr>
              <a:t>SalesTxn</a:t>
            </a:r>
            <a:r>
              <a:rPr lang="en-US" sz="1800" b="0" i="0" u="none" strike="noStrike" cap="none"/>
              <a:t> is tested to see if it was executed in the state of MA. The </a:t>
            </a:r>
            <a:r>
              <a:rPr lang="en-US" sz="1800" b="0" i="0" u="none" strike="noStrike" cap="none">
                <a:latin typeface="Courier New"/>
                <a:ea typeface="Courier New"/>
                <a:cs typeface="Courier New"/>
                <a:sym typeface="Courier New"/>
              </a:rPr>
              <a:t>filter</a:t>
            </a:r>
            <a:r>
              <a:rPr lang="en-US" sz="1800" b="0" i="0" u="none" strike="noStrike" cap="none"/>
              <a:t> method takes a predicate as a parameter. In the second example (starting on line 24), notice that the predicate can call its </a:t>
            </a:r>
            <a:r>
              <a:rPr lang="en-US" sz="1800" b="0" i="0" u="none" strike="noStrike" cap="none">
                <a:latin typeface="Courier New"/>
                <a:ea typeface="Courier New"/>
                <a:cs typeface="Courier New"/>
                <a:sym typeface="Courier New"/>
              </a:rPr>
              <a:t>test</a:t>
            </a:r>
            <a:r>
              <a:rPr lang="en-US" sz="1800" b="0" i="0" u="none" strike="noStrike" cap="none"/>
              <a:t> method with a </a:t>
            </a:r>
            <a:r>
              <a:rPr lang="en-US" sz="1800" b="0" i="0" u="none" strike="noStrike" cap="none">
                <a:latin typeface="Courier New"/>
                <a:ea typeface="Courier New"/>
                <a:cs typeface="Courier New"/>
                <a:sym typeface="Courier New"/>
              </a:rPr>
              <a:t>SalesTxn</a:t>
            </a:r>
            <a:r>
              <a:rPr lang="en-US" sz="1800" b="0" i="0" u="none" strike="noStrike" cap="none"/>
              <a:t> as a parameter. This is a clear example of taking the generic value and returning a </a:t>
            </a:r>
            <a:r>
              <a:rPr lang="en-US" sz="1800" b="0" i="0" u="none" strike="noStrike" cap="none">
                <a:latin typeface="Courier New"/>
                <a:ea typeface="Courier New"/>
                <a:cs typeface="Courier New"/>
                <a:sym typeface="Courier New"/>
              </a:rPr>
              <a:t>boolean</a:t>
            </a:r>
            <a:r>
              <a:rPr lang="en-US" sz="1800" b="0" i="0" u="none" strike="noStrike" cap="none"/>
              <a:t>.</a:t>
            </a:r>
            <a:endParaRPr/>
          </a:p>
        </p:txBody>
      </p:sp>
      <p:sp>
        <p:nvSpPr>
          <p:cNvPr id="2317" name="Google Shape;2317;g40a120c017_0_17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247</a:t>
            </a:fld>
            <a:endParaRPr/>
          </a:p>
        </p:txBody>
      </p:sp>
    </p:spTree>
    <p:extLst>
      <p:ext uri="{BB962C8B-B14F-4D97-AF65-F5344CB8AC3E}">
        <p14:creationId xmlns:p14="http://schemas.microsoft.com/office/powerpoint/2010/main" val="83698919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40a120c017_0_17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5" name="Google Shape;2325;g40a120c017_0_17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Consumer</a:t>
            </a:r>
            <a:r>
              <a:rPr lang="en-US" sz="1800" b="0" i="0" u="none" strike="noStrike" cap="none"/>
              <a:t> takes a generic and returns nothing. It has a single method </a:t>
            </a:r>
            <a:r>
              <a:rPr lang="en-US" sz="1800" b="0" i="0" u="none" strike="noStrike" cap="none">
                <a:latin typeface="Courier New"/>
                <a:ea typeface="Courier New"/>
                <a:cs typeface="Courier New"/>
                <a:sym typeface="Courier New"/>
              </a:rPr>
              <a:t>accept</a:t>
            </a:r>
            <a:r>
              <a:rPr lang="en-US" sz="1800" b="0" i="0" u="none" strike="noStrike" cap="none"/>
              <a:t>.</a:t>
            </a:r>
            <a:endParaRPr/>
          </a:p>
        </p:txBody>
      </p:sp>
      <p:sp>
        <p:nvSpPr>
          <p:cNvPr id="2326" name="Google Shape;2326;g40a120c017_0_17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248</a:t>
            </a:fld>
            <a:endParaRPr/>
          </a:p>
        </p:txBody>
      </p:sp>
    </p:spTree>
    <p:extLst>
      <p:ext uri="{BB962C8B-B14F-4D97-AF65-F5344CB8AC3E}">
        <p14:creationId xmlns:p14="http://schemas.microsoft.com/office/powerpoint/2010/main" val="232738613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40a120c017_0_175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7" name="Google Shape;2337;g40a120c017_0_175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how the </a:t>
            </a:r>
            <a:r>
              <a:rPr lang="en-US" sz="1800" b="0" i="0" u="none" strike="noStrike" cap="none">
                <a:latin typeface="Courier New"/>
                <a:ea typeface="Courier New"/>
                <a:cs typeface="Courier New"/>
                <a:sym typeface="Courier New"/>
              </a:rPr>
              <a:t>Consumer</a:t>
            </a:r>
            <a:r>
              <a:rPr lang="en-US" sz="1800" b="0" i="0" u="none" strike="noStrike" cap="none"/>
              <a:t> is defined and nothing is returned. The example takes a sales transaction and prints a couple values.</a:t>
            </a:r>
            <a:endParaRPr/>
          </a:p>
          <a:p>
            <a:pPr marL="0" marR="0" lvl="1" indent="0" algn="l" rtl="0">
              <a:spcBef>
                <a:spcPts val="0"/>
              </a:spcBef>
              <a:spcAft>
                <a:spcPts val="0"/>
              </a:spcAft>
              <a:buSzPts val="1800"/>
              <a:buFont typeface="Arial"/>
              <a:buNone/>
            </a:pPr>
            <a:r>
              <a:rPr lang="en-US" sz="1800" b="0" i="0" u="none" strike="noStrike" cap="none"/>
              <a:t>Two examples are provided in the slide. The first shows that the default parameter for </a:t>
            </a:r>
            <a:r>
              <a:rPr lang="en-US" sz="1800" b="0" i="0" u="none" strike="noStrike" cap="none">
                <a:latin typeface="Courier New"/>
                <a:ea typeface="Courier New"/>
                <a:cs typeface="Courier New"/>
                <a:sym typeface="Courier New"/>
              </a:rPr>
              <a:t>forEach</a:t>
            </a:r>
            <a:r>
              <a:rPr lang="en-US" sz="1800" b="0" i="0" u="none" strike="noStrike" cap="none"/>
              <a:t> is </a:t>
            </a:r>
            <a:r>
              <a:rPr lang="en-US" sz="1800" b="0" i="0" u="none" strike="noStrike" cap="none">
                <a:latin typeface="Courier New"/>
                <a:ea typeface="Courier New"/>
                <a:cs typeface="Courier New"/>
                <a:sym typeface="Courier New"/>
              </a:rPr>
              <a:t>Consumer</a:t>
            </a:r>
            <a:r>
              <a:rPr lang="en-US" sz="1800" b="0" i="0" u="none" strike="noStrike" cap="none"/>
              <a:t>. The second shows that once a lambda expression is stored, it can be executed on the specified type by using the </a:t>
            </a:r>
            <a:r>
              <a:rPr lang="en-US" sz="1800" b="0" i="0" u="none" strike="noStrike" cap="none">
                <a:latin typeface="Courier New"/>
                <a:ea typeface="Courier New"/>
                <a:cs typeface="Courier New"/>
                <a:sym typeface="Courier New"/>
              </a:rPr>
              <a:t>accept</a:t>
            </a:r>
            <a:r>
              <a:rPr lang="en-US" sz="1800" b="0" i="0" u="none" strike="noStrike" cap="none"/>
              <a:t> method.</a:t>
            </a:r>
            <a:endParaRPr/>
          </a:p>
        </p:txBody>
      </p:sp>
      <p:sp>
        <p:nvSpPr>
          <p:cNvPr id="2338" name="Google Shape;2338;g40a120c017_0_175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249</a:t>
            </a:fld>
            <a:endParaRPr/>
          </a:p>
        </p:txBody>
      </p:sp>
    </p:spTree>
    <p:extLst>
      <p:ext uri="{BB962C8B-B14F-4D97-AF65-F5344CB8AC3E}">
        <p14:creationId xmlns:p14="http://schemas.microsoft.com/office/powerpoint/2010/main" val="3919305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Example</a:t>
            </a:r>
            <a:endParaRPr/>
          </a:p>
          <a:p>
            <a:pPr marL="0" marR="0" lvl="1" indent="0" algn="l" rtl="0">
              <a:spcBef>
                <a:spcPts val="0"/>
              </a:spcBef>
              <a:spcAft>
                <a:spcPts val="0"/>
              </a:spcAft>
              <a:buSzPts val="1800"/>
              <a:buFont typeface="Arial"/>
              <a:buNone/>
            </a:pPr>
            <a:r>
              <a:rPr lang="en-US" sz="1800" b="0" i="0" u="none" strike="noStrike" cap="none"/>
              <a:t>Consider the following simple class in a file named </a:t>
            </a:r>
            <a:r>
              <a:rPr lang="en-US" sz="1800" b="0" i="0" u="none" strike="noStrike" cap="none">
                <a:latin typeface="Courier New"/>
                <a:ea typeface="Courier New"/>
                <a:cs typeface="Courier New"/>
                <a:sym typeface="Courier New"/>
              </a:rPr>
              <a:t>HelloWorld.java</a:t>
            </a:r>
            <a:r>
              <a:rPr lang="en-US" sz="1800" b="0" i="0" u="none" strike="noStrike" cap="none"/>
              <a:t> in the test directory in the path /home/oracle: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class HelloWorld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static void main (String [] args)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System.out.println(“ Hello World”);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133" name="Google Shape;133;p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25</a:t>
            </a:fld>
            <a:endParaRPr/>
          </a:p>
        </p:txBody>
      </p:sp>
    </p:spTree>
    <p:extLst>
      <p:ext uri="{BB962C8B-B14F-4D97-AF65-F5344CB8AC3E}">
        <p14:creationId xmlns:p14="http://schemas.microsoft.com/office/powerpoint/2010/main" val="92194227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40a120c017_0_17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6" name="Google Shape;2346;g40a120c017_0_17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Function</a:t>
            </a:r>
            <a:r>
              <a:rPr lang="en-US" sz="1800" b="0" i="0" u="none" strike="noStrike" cap="none"/>
              <a:t> takes one generic type and returns another. Notice that the input type comes first in the list and then the return type. So the </a:t>
            </a:r>
            <a:r>
              <a:rPr lang="en-US" sz="1800" b="0" i="0" u="none" strike="noStrike" cap="none">
                <a:latin typeface="Courier New"/>
                <a:ea typeface="Courier New"/>
                <a:cs typeface="Courier New"/>
                <a:sym typeface="Courier New"/>
              </a:rPr>
              <a:t>apply</a:t>
            </a:r>
            <a:r>
              <a:rPr lang="en-US" sz="1800" b="0" i="0" u="none" strike="noStrike" cap="none"/>
              <a:t> method takes a T and returns an R.</a:t>
            </a:r>
            <a:endParaRPr/>
          </a:p>
        </p:txBody>
      </p:sp>
      <p:sp>
        <p:nvSpPr>
          <p:cNvPr id="2347" name="Google Shape;2347;g40a120c017_0_17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250</a:t>
            </a:fld>
            <a:endParaRPr/>
          </a:p>
        </p:txBody>
      </p:sp>
    </p:spTree>
    <p:extLst>
      <p:ext uri="{BB962C8B-B14F-4D97-AF65-F5344CB8AC3E}">
        <p14:creationId xmlns:p14="http://schemas.microsoft.com/office/powerpoint/2010/main" val="142504642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40a120c017_0_17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8" name="Google Shape;2358;g40a120c017_0_17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takes a </a:t>
            </a:r>
            <a:r>
              <a:rPr lang="en-US" sz="1800" b="0" i="0" u="none" strike="noStrike" cap="none">
                <a:latin typeface="Courier New"/>
                <a:ea typeface="Courier New"/>
                <a:cs typeface="Courier New"/>
                <a:sym typeface="Courier New"/>
              </a:rPr>
              <a:t>SalesTxn</a:t>
            </a:r>
            <a:r>
              <a:rPr lang="en-US" sz="1800" b="0" i="0" u="none" strike="noStrike" cap="none"/>
              <a:t> and returns a </a:t>
            </a:r>
            <a:r>
              <a:rPr lang="en-US" sz="1800" b="0" i="0" u="none" strike="noStrike" cap="none">
                <a:latin typeface="Courier New"/>
                <a:ea typeface="Courier New"/>
                <a:cs typeface="Courier New"/>
                <a:sym typeface="Courier New"/>
              </a:rPr>
              <a:t>String</a:t>
            </a:r>
            <a:r>
              <a:rPr lang="en-US" sz="1800" b="0" i="0" u="none" strike="noStrike" cap="none"/>
              <a:t>. The </a:t>
            </a:r>
            <a:r>
              <a:rPr lang="en-US" sz="1800" b="0" i="0" u="none" strike="noStrike" cap="none">
                <a:latin typeface="Courier New"/>
                <a:ea typeface="Courier New"/>
                <a:cs typeface="Courier New"/>
                <a:sym typeface="Courier New"/>
              </a:rPr>
              <a:t>Function</a:t>
            </a:r>
            <a:r>
              <a:rPr lang="en-US" sz="1800" b="0" i="0" u="none" strike="noStrike" cap="none"/>
              <a:t> interface is used frequently in the update </a:t>
            </a:r>
            <a:r>
              <a:rPr lang="en-US" sz="1800" b="0" i="0" u="none" strike="noStrike" cap="none">
                <a:latin typeface="Courier New"/>
                <a:ea typeface="Courier New"/>
                <a:cs typeface="Courier New"/>
                <a:sym typeface="Courier New"/>
              </a:rPr>
              <a:t>Collection</a:t>
            </a:r>
            <a:r>
              <a:rPr lang="en-US" sz="1800" b="0" i="0" u="none" strike="noStrike" cap="none"/>
              <a:t> APIs.</a:t>
            </a:r>
            <a:endParaRPr/>
          </a:p>
        </p:txBody>
      </p:sp>
      <p:sp>
        <p:nvSpPr>
          <p:cNvPr id="2359" name="Google Shape;2359;g40a120c017_0_17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251</a:t>
            </a:fld>
            <a:endParaRPr/>
          </a:p>
        </p:txBody>
      </p:sp>
    </p:spTree>
    <p:extLst>
      <p:ext uri="{BB962C8B-B14F-4D97-AF65-F5344CB8AC3E}">
        <p14:creationId xmlns:p14="http://schemas.microsoft.com/office/powerpoint/2010/main" val="134383733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40a120c017_0_1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7" name="Google Shape;2367;g40a120c017_0_1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Supplier</a:t>
            </a:r>
            <a:r>
              <a:rPr lang="en-US" sz="1800" b="0" i="0" u="none" strike="noStrike" cap="none"/>
              <a:t> returns a generic type and takes no parameters.</a:t>
            </a:r>
            <a:endParaRPr/>
          </a:p>
        </p:txBody>
      </p:sp>
      <p:sp>
        <p:nvSpPr>
          <p:cNvPr id="2368" name="Google Shape;2368;g40a120c017_0_1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252</a:t>
            </a:fld>
            <a:endParaRPr/>
          </a:p>
        </p:txBody>
      </p:sp>
    </p:spTree>
    <p:extLst>
      <p:ext uri="{BB962C8B-B14F-4D97-AF65-F5344CB8AC3E}">
        <p14:creationId xmlns:p14="http://schemas.microsoft.com/office/powerpoint/2010/main" val="163426339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40a120c017_0_17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9" name="Google Shape;2379;g40a120c017_0_17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example, the </a:t>
            </a:r>
            <a:r>
              <a:rPr lang="en-US" sz="1800" b="0" i="0" u="none" strike="noStrike" cap="none">
                <a:latin typeface="Courier New"/>
                <a:ea typeface="Courier New"/>
                <a:cs typeface="Courier New"/>
                <a:sym typeface="Courier New"/>
              </a:rPr>
              <a:t>Supplier</a:t>
            </a:r>
            <a:r>
              <a:rPr lang="en-US" sz="1800" b="0" i="0" u="none" strike="noStrike" cap="none"/>
              <a:t> creates a new </a:t>
            </a:r>
            <a:r>
              <a:rPr lang="en-US" sz="1800" b="0" i="0" u="none" strike="noStrike" cap="none">
                <a:latin typeface="Courier New"/>
                <a:ea typeface="Courier New"/>
                <a:cs typeface="Courier New"/>
                <a:sym typeface="Courier New"/>
              </a:rPr>
              <a:t>SalesTxn</a:t>
            </a:r>
            <a:r>
              <a:rPr lang="en-US" sz="1800" b="0" i="0" u="none" strike="noStrike" cap="none"/>
              <a:t>. On line 31, notice that calling </a:t>
            </a:r>
            <a:r>
              <a:rPr lang="en-US" sz="1800" b="0" i="0" u="none" strike="noStrike" cap="none">
                <a:latin typeface="Courier New"/>
                <a:ea typeface="Courier New"/>
                <a:cs typeface="Courier New"/>
                <a:sym typeface="Courier New"/>
              </a:rPr>
              <a:t>get</a:t>
            </a:r>
            <a:r>
              <a:rPr lang="en-US" sz="1800" b="0" i="0" u="none" strike="noStrike" cap="none"/>
              <a:t> generates a </a:t>
            </a:r>
            <a:r>
              <a:rPr lang="en-US" sz="1800" b="0" i="0" u="none" strike="noStrike" cap="none">
                <a:latin typeface="Courier New"/>
                <a:ea typeface="Courier New"/>
                <a:cs typeface="Courier New"/>
                <a:sym typeface="Courier New"/>
              </a:rPr>
              <a:t>SalesTxn</a:t>
            </a:r>
            <a:r>
              <a:rPr lang="en-US" sz="1800" b="0" i="0" u="none" strike="noStrike" cap="none"/>
              <a:t> from the lambda that was defined earlier.</a:t>
            </a:r>
            <a:endParaRPr/>
          </a:p>
        </p:txBody>
      </p:sp>
      <p:sp>
        <p:nvSpPr>
          <p:cNvPr id="2380" name="Google Shape;2380;g40a120c017_0_17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253</a:t>
            </a:fld>
            <a:endParaRPr/>
          </a:p>
        </p:txBody>
      </p:sp>
    </p:spTree>
    <p:extLst>
      <p:ext uri="{BB962C8B-B14F-4D97-AF65-F5344CB8AC3E}">
        <p14:creationId xmlns:p14="http://schemas.microsoft.com/office/powerpoint/2010/main" val="288188010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40a120c017_0_18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8" name="Google Shape;2388;g40a120c017_0_18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you look at the API docs, there are a number of primitive interfaces that mirror the main types: </a:t>
            </a:r>
            <a:r>
              <a:rPr lang="en-US" sz="1800" b="0" i="0" u="none" strike="noStrike" cap="none">
                <a:latin typeface="Courier New"/>
                <a:ea typeface="Courier New"/>
                <a:cs typeface="Courier New"/>
                <a:sym typeface="Courier New"/>
              </a:rPr>
              <a:t>Predicate</a:t>
            </a:r>
            <a:r>
              <a:rPr lang="en-US" sz="1800" b="0" i="0" u="none" strike="noStrike" cap="none"/>
              <a:t>, </a:t>
            </a:r>
            <a:r>
              <a:rPr lang="en-US" sz="1800" b="0" i="0" u="none" strike="noStrike" cap="none">
                <a:latin typeface="Courier New"/>
                <a:ea typeface="Courier New"/>
                <a:cs typeface="Courier New"/>
                <a:sym typeface="Courier New"/>
              </a:rPr>
              <a:t>Consumer</a:t>
            </a:r>
            <a:r>
              <a:rPr lang="en-US" sz="1800" b="0" i="0" u="none" strike="noStrike" cap="none"/>
              <a:t>, </a:t>
            </a:r>
            <a:r>
              <a:rPr lang="en-US" sz="1800" b="0" i="0" u="none" strike="noStrike" cap="none">
                <a:latin typeface="Courier New"/>
                <a:ea typeface="Courier New"/>
                <a:cs typeface="Courier New"/>
                <a:sym typeface="Courier New"/>
              </a:rPr>
              <a:t>Function</a:t>
            </a:r>
            <a:r>
              <a:rPr lang="en-US" sz="1800" b="0" i="0" u="none" strike="noStrike" cap="none"/>
              <a:t>, </a:t>
            </a:r>
            <a:r>
              <a:rPr lang="en-US" sz="1800" b="0" i="0" u="none" strike="noStrike" cap="none">
                <a:latin typeface="Courier New"/>
                <a:ea typeface="Courier New"/>
                <a:cs typeface="Courier New"/>
                <a:sym typeface="Courier New"/>
              </a:rPr>
              <a:t>Supplier</a:t>
            </a:r>
            <a:r>
              <a:rPr lang="en-US" sz="1800" b="0" i="0" u="none" strike="noStrike" cap="none"/>
              <a:t>. These are provided to avoid the negative performance consequences of auto-boxing and unboxing.</a:t>
            </a:r>
            <a:endParaRPr/>
          </a:p>
        </p:txBody>
      </p:sp>
      <p:sp>
        <p:nvSpPr>
          <p:cNvPr id="2389" name="Google Shape;2389;g40a120c017_0_18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254</a:t>
            </a:fld>
            <a:endParaRPr/>
          </a:p>
        </p:txBody>
      </p:sp>
    </p:spTree>
    <p:extLst>
      <p:ext uri="{BB962C8B-B14F-4D97-AF65-F5344CB8AC3E}">
        <p14:creationId xmlns:p14="http://schemas.microsoft.com/office/powerpoint/2010/main" val="384501649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40a120c017_0_18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6" name="Google Shape;2396;g40a120c017_0_18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ToDoubleFunction</a:t>
            </a:r>
            <a:r>
              <a:rPr lang="en-US" sz="1800" b="0" i="0" u="none" strike="noStrike" cap="none"/>
              <a:t> interface takes a generic type and returns a </a:t>
            </a:r>
            <a:r>
              <a:rPr lang="en-US" sz="1800" b="0" i="0" u="none" strike="noStrike" cap="none">
                <a:latin typeface="Courier New"/>
                <a:ea typeface="Courier New"/>
                <a:cs typeface="Courier New"/>
                <a:sym typeface="Courier New"/>
              </a:rPr>
              <a:t>double</a:t>
            </a:r>
            <a:r>
              <a:rPr lang="en-US" sz="1800" b="0" i="0" u="none" strike="noStrike" cap="none"/>
              <a:t>.</a:t>
            </a:r>
            <a:endParaRPr/>
          </a:p>
        </p:txBody>
      </p:sp>
      <p:sp>
        <p:nvSpPr>
          <p:cNvPr id="2397" name="Google Shape;2397;g40a120c017_0_18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255</a:t>
            </a:fld>
            <a:endParaRPr/>
          </a:p>
        </p:txBody>
      </p:sp>
    </p:spTree>
    <p:extLst>
      <p:ext uri="{BB962C8B-B14F-4D97-AF65-F5344CB8AC3E}">
        <p14:creationId xmlns:p14="http://schemas.microsoft.com/office/powerpoint/2010/main" val="420461501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40a120c017_0_18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8" name="Google Shape;2408;g40a120c017_0_18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calculates a value from a transaction and returns a </a:t>
            </a:r>
            <a:r>
              <a:rPr lang="en-US" sz="1800" b="0" i="0" u="none" strike="noStrike" cap="none">
                <a:latin typeface="Courier New"/>
                <a:ea typeface="Courier New"/>
                <a:cs typeface="Courier New"/>
                <a:sym typeface="Courier New"/>
              </a:rPr>
              <a:t>double</a:t>
            </a:r>
            <a:r>
              <a:rPr lang="en-US" sz="1800" b="0" i="0" u="none" strike="noStrike" cap="none"/>
              <a:t>. Notice that the method name changes a little, but this is still a </a:t>
            </a:r>
            <a:r>
              <a:rPr lang="en-US" sz="1800" b="0" i="0" u="none" strike="noStrike" cap="none">
                <a:latin typeface="Courier New"/>
                <a:ea typeface="Courier New"/>
                <a:cs typeface="Courier New"/>
                <a:sym typeface="Courier New"/>
              </a:rPr>
              <a:t>Function</a:t>
            </a:r>
            <a:r>
              <a:rPr lang="en-US" sz="1800" b="0" i="0" u="none" strike="noStrike" cap="none"/>
              <a:t>. Pass in one type and return something else, in this case a </a:t>
            </a:r>
            <a:r>
              <a:rPr lang="en-US" sz="1800" b="0" i="0" u="none" strike="noStrike" cap="none">
                <a:latin typeface="Courier New"/>
                <a:ea typeface="Courier New"/>
                <a:cs typeface="Courier New"/>
                <a:sym typeface="Courier New"/>
              </a:rPr>
              <a:t>double</a:t>
            </a:r>
            <a:r>
              <a:rPr lang="en-US" sz="1800" b="0" i="0" u="none" strike="noStrike" cap="none"/>
              <a:t>.</a:t>
            </a:r>
            <a:endParaRPr/>
          </a:p>
        </p:txBody>
      </p:sp>
      <p:sp>
        <p:nvSpPr>
          <p:cNvPr id="2409" name="Google Shape;2409;g40a120c017_0_18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256</a:t>
            </a:fld>
            <a:endParaRPr/>
          </a:p>
        </p:txBody>
      </p:sp>
    </p:spTree>
    <p:extLst>
      <p:ext uri="{BB962C8B-B14F-4D97-AF65-F5344CB8AC3E}">
        <p14:creationId xmlns:p14="http://schemas.microsoft.com/office/powerpoint/2010/main" val="56977274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40a120c017_0_18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7" name="Google Shape;2417;g40a120c017_0_18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Notice that a </a:t>
            </a:r>
            <a:r>
              <a:rPr lang="en-US" sz="1800" b="0" i="0" u="none" strike="noStrike" cap="none">
                <a:latin typeface="Courier New"/>
                <a:ea typeface="Courier New"/>
                <a:cs typeface="Courier New"/>
                <a:sym typeface="Courier New"/>
              </a:rPr>
              <a:t>DoubleFunction</a:t>
            </a:r>
            <a:r>
              <a:rPr lang="en-US" sz="1800" b="0" i="0" u="none" strike="noStrike" cap="none"/>
              <a:t> specifies only one generic type, but a </a:t>
            </a:r>
            <a:r>
              <a:rPr lang="en-US" sz="1800" b="0" i="0" u="none" strike="noStrike" cap="none">
                <a:latin typeface="Courier New"/>
                <a:ea typeface="Courier New"/>
                <a:cs typeface="Courier New"/>
                <a:sym typeface="Courier New"/>
              </a:rPr>
              <a:t>Function</a:t>
            </a:r>
            <a:r>
              <a:rPr lang="en-US" sz="1800" b="0" i="0" u="none" strike="noStrike" cap="none"/>
              <a:t> takes two. The </a:t>
            </a:r>
            <a:r>
              <a:rPr lang="en-US" sz="1800" b="0" i="0" u="none" strike="noStrike" cap="none">
                <a:latin typeface="Courier New"/>
                <a:ea typeface="Courier New"/>
                <a:cs typeface="Courier New"/>
                <a:sym typeface="Courier New"/>
              </a:rPr>
              <a:t>apply</a:t>
            </a:r>
            <a:r>
              <a:rPr lang="en-US" sz="1800" b="0" i="0" u="none" strike="noStrike" cap="none"/>
              <a:t> method takes a </a:t>
            </a:r>
            <a:r>
              <a:rPr lang="en-US" sz="1800" b="0" i="0" u="none" strike="noStrike" cap="none">
                <a:latin typeface="Courier New"/>
                <a:ea typeface="Courier New"/>
                <a:cs typeface="Courier New"/>
                <a:sym typeface="Courier New"/>
              </a:rPr>
              <a:t>double</a:t>
            </a:r>
            <a:r>
              <a:rPr lang="en-US" sz="1800" b="0" i="0" u="none" strike="noStrike" cap="none"/>
              <a:t> and returns the generic type. So the </a:t>
            </a:r>
            <a:r>
              <a:rPr lang="en-US" sz="1800" b="0" i="0" u="none" strike="noStrike" cap="none">
                <a:latin typeface="Courier New"/>
                <a:ea typeface="Courier New"/>
                <a:cs typeface="Courier New"/>
                <a:sym typeface="Courier New"/>
              </a:rPr>
              <a:t>double</a:t>
            </a:r>
            <a:r>
              <a:rPr lang="en-US" sz="1800" b="0" i="0" u="none" strike="noStrike" cap="none"/>
              <a:t>, in this case, is the input and the generic type is the output.</a:t>
            </a:r>
            <a:endParaRPr/>
          </a:p>
        </p:txBody>
      </p:sp>
      <p:sp>
        <p:nvSpPr>
          <p:cNvPr id="2418" name="Google Shape;2418;g40a120c017_0_18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257</a:t>
            </a:fld>
            <a:endParaRPr/>
          </a:p>
        </p:txBody>
      </p:sp>
    </p:spTree>
    <p:extLst>
      <p:ext uri="{BB962C8B-B14F-4D97-AF65-F5344CB8AC3E}">
        <p14:creationId xmlns:p14="http://schemas.microsoft.com/office/powerpoint/2010/main" val="238509624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40a120c017_0_18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9" name="Google Shape;2429;g40a120c017_0_18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computes a value and then returns the result as a </a:t>
            </a:r>
            <a:r>
              <a:rPr lang="en-US" sz="1800" b="0" i="0" u="none" strike="noStrike" cap="none">
                <a:latin typeface="Courier New"/>
                <a:ea typeface="Courier New"/>
                <a:cs typeface="Courier New"/>
                <a:sym typeface="Courier New"/>
              </a:rPr>
              <a:t>String</a:t>
            </a:r>
            <a:r>
              <a:rPr lang="en-US" sz="1800" b="0" i="0" u="none" strike="noStrike" cap="none"/>
              <a:t>. The value is passed in on line 14.</a:t>
            </a:r>
            <a:endParaRPr/>
          </a:p>
        </p:txBody>
      </p:sp>
      <p:sp>
        <p:nvSpPr>
          <p:cNvPr id="2430" name="Google Shape;2430;g40a120c017_0_18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258</a:t>
            </a:fld>
            <a:endParaRPr/>
          </a:p>
        </p:txBody>
      </p:sp>
    </p:spTree>
    <p:extLst>
      <p:ext uri="{BB962C8B-B14F-4D97-AF65-F5344CB8AC3E}">
        <p14:creationId xmlns:p14="http://schemas.microsoft.com/office/powerpoint/2010/main" val="6817817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40a120c017_0_18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8" name="Google Shape;2438;g40a120c017_0_18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binary version of the standard interfaces allows two generic types as input. In this example, the </a:t>
            </a:r>
            <a:r>
              <a:rPr lang="en-US" sz="1800" b="0" i="0" u="none" strike="noStrike" cap="none">
                <a:latin typeface="Courier New"/>
                <a:ea typeface="Courier New"/>
                <a:cs typeface="Courier New"/>
                <a:sym typeface="Courier New"/>
              </a:rPr>
              <a:t>BiPredicate</a:t>
            </a:r>
            <a:r>
              <a:rPr lang="en-US" sz="1800" b="0" i="0" u="none" strike="noStrike" cap="none"/>
              <a:t> takes two parameters and returns a </a:t>
            </a:r>
            <a:r>
              <a:rPr lang="en-US" sz="1800" b="0" i="0" u="none" strike="noStrike" cap="none">
                <a:latin typeface="Courier New"/>
                <a:ea typeface="Courier New"/>
                <a:cs typeface="Courier New"/>
                <a:sym typeface="Courier New"/>
              </a:rPr>
              <a:t>boolean</a:t>
            </a:r>
            <a:r>
              <a:rPr lang="en-US" sz="1800" b="0" i="0" u="none" strike="noStrike" cap="none"/>
              <a:t>.</a:t>
            </a:r>
            <a:endParaRPr/>
          </a:p>
        </p:txBody>
      </p:sp>
      <p:sp>
        <p:nvSpPr>
          <p:cNvPr id="2439" name="Google Shape;2439;g40a120c017_0_18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259</a:t>
            </a:fld>
            <a:endParaRPr/>
          </a:p>
        </p:txBody>
      </p:sp>
    </p:spTree>
    <p:extLst>
      <p:ext uri="{BB962C8B-B14F-4D97-AF65-F5344CB8AC3E}">
        <p14:creationId xmlns:p14="http://schemas.microsoft.com/office/powerpoint/2010/main" val="3971067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fields (variables) and methods have a class scope defined by the opening left curly brace and ending at the closing right curly brace.</a:t>
            </a:r>
            <a:endParaRPr/>
          </a:p>
          <a:p>
            <a:pPr marL="0" marR="0" lvl="1" indent="0" algn="l" rtl="0">
              <a:spcBef>
                <a:spcPts val="0"/>
              </a:spcBef>
              <a:spcAft>
                <a:spcPts val="0"/>
              </a:spcAft>
              <a:buSzPts val="1800"/>
              <a:buFont typeface="Arial"/>
              <a:buNone/>
            </a:pPr>
            <a:r>
              <a:rPr lang="en-US" sz="1800" b="0" i="0" u="none" strike="noStrike" cap="none"/>
              <a:t>Class scope allows any method in the class to call or invoke any other method in the class. Class scope also allows any method to access any field in the class.</a:t>
            </a:r>
            <a:endParaRPr/>
          </a:p>
          <a:p>
            <a:pPr marL="0" marR="0" lvl="1" indent="0" algn="l" rtl="0">
              <a:spcBef>
                <a:spcPts val="0"/>
              </a:spcBef>
              <a:spcAft>
                <a:spcPts val="0"/>
              </a:spcAft>
              <a:buSzPts val="1800"/>
              <a:buFont typeface="Arial"/>
              <a:buNone/>
            </a:pPr>
            <a:r>
              <a:rPr lang="en-US" sz="1800" b="0" i="0" u="none" strike="noStrike" cap="none"/>
              <a:t>Code blocks are always defined by using braces </a:t>
            </a:r>
            <a:r>
              <a:rPr lang="en-US" sz="1800" b="0" i="0" u="none" strike="noStrike" cap="none">
                <a:latin typeface="Courier New"/>
                <a:ea typeface="Courier New"/>
                <a:cs typeface="Courier New"/>
                <a:sym typeface="Courier New"/>
              </a:rPr>
              <a:t>{}</a:t>
            </a:r>
            <a:r>
              <a:rPr lang="en-US" sz="1800" b="0" i="0" u="none" strike="noStrike" cap="none"/>
              <a:t>. A block is executed by executing each of the statements defined within the block in order from first to last (left to right). </a:t>
            </a:r>
            <a:endParaRPr/>
          </a:p>
          <a:p>
            <a:pPr marL="0" marR="0" lvl="1" indent="0" algn="l" rtl="0">
              <a:spcBef>
                <a:spcPts val="0"/>
              </a:spcBef>
              <a:spcAft>
                <a:spcPts val="0"/>
              </a:spcAft>
              <a:buSzPts val="1800"/>
              <a:buFont typeface="Arial"/>
              <a:buNone/>
            </a:pPr>
            <a:r>
              <a:rPr lang="en-US" sz="1800" b="0" i="0" u="none" strike="noStrike" cap="none"/>
              <a:t>The Java compiler discards unnecessary white space in a line of code. Line indentation is not required but makes the code much more readable. In this course, the line indentation is four spaces, which is the default line indentation used by the NetBeans IDE.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43" name="Google Shape;143;p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26</a:t>
            </a:fld>
            <a:endParaRPr/>
          </a:p>
        </p:txBody>
      </p:sp>
    </p:spTree>
    <p:extLst>
      <p:ext uri="{BB962C8B-B14F-4D97-AF65-F5344CB8AC3E}">
        <p14:creationId xmlns:p14="http://schemas.microsoft.com/office/powerpoint/2010/main" val="349678523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40a120c017_0_18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0" name="Google Shape;2450;g40a120c017_0_18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takes a </a:t>
            </a:r>
            <a:r>
              <a:rPr lang="en-US" sz="1800" b="0" i="0" u="none" strike="noStrike" cap="none">
                <a:latin typeface="Courier New"/>
                <a:ea typeface="Courier New"/>
                <a:cs typeface="Courier New"/>
                <a:sym typeface="Courier New"/>
              </a:rPr>
              <a:t>SalesTxn</a:t>
            </a:r>
            <a:r>
              <a:rPr lang="en-US" sz="1800" b="0" i="0" u="none" strike="noStrike" cap="none"/>
              <a:t> and a </a:t>
            </a:r>
            <a:r>
              <a:rPr lang="en-US" sz="1800" b="0" i="0" u="none" strike="noStrike" cap="none">
                <a:latin typeface="Courier New"/>
                <a:ea typeface="Courier New"/>
                <a:cs typeface="Courier New"/>
                <a:sym typeface="Courier New"/>
              </a:rPr>
              <a:t>String</a:t>
            </a:r>
            <a:r>
              <a:rPr lang="en-US" sz="1800" b="0" i="0" u="none" strike="noStrike" cap="none"/>
              <a:t> to do a comparison and return a result. The </a:t>
            </a:r>
            <a:r>
              <a:rPr lang="en-US" sz="1800" b="0" i="0" u="none" strike="noStrike" cap="none">
                <a:latin typeface="Courier New"/>
                <a:ea typeface="Courier New"/>
                <a:cs typeface="Courier New"/>
                <a:sym typeface="Courier New"/>
              </a:rPr>
              <a:t>test</a:t>
            </a:r>
            <a:r>
              <a:rPr lang="en-US" sz="1800" b="0" i="0" u="none" strike="noStrike" cap="none"/>
              <a:t> method merely takes two parameters instead of one.</a:t>
            </a:r>
            <a:endParaRPr/>
          </a:p>
        </p:txBody>
      </p:sp>
      <p:sp>
        <p:nvSpPr>
          <p:cNvPr id="2451" name="Google Shape;2451;g40a120c017_0_18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260</a:t>
            </a:fld>
            <a:endParaRPr/>
          </a:p>
        </p:txBody>
      </p:sp>
    </p:spTree>
    <p:extLst>
      <p:ext uri="{BB962C8B-B14F-4D97-AF65-F5344CB8AC3E}">
        <p14:creationId xmlns:p14="http://schemas.microsoft.com/office/powerpoint/2010/main" val="38468400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40a120c017_0_18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9" name="Google Shape;2459;g40a120c017_0_18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UnaryOperator</a:t>
            </a:r>
            <a:r>
              <a:rPr lang="en-US" sz="1800" b="0" i="0" u="none" strike="noStrike" cap="none"/>
              <a:t> takes a class as input and returns an object of the same class.</a:t>
            </a:r>
            <a:endParaRPr/>
          </a:p>
        </p:txBody>
      </p:sp>
      <p:sp>
        <p:nvSpPr>
          <p:cNvPr id="2460" name="Google Shape;2460;g40a120c017_0_18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261</a:t>
            </a:fld>
            <a:endParaRPr/>
          </a:p>
        </p:txBody>
      </p:sp>
    </p:spTree>
    <p:extLst>
      <p:ext uri="{BB962C8B-B14F-4D97-AF65-F5344CB8AC3E}">
        <p14:creationId xmlns:p14="http://schemas.microsoft.com/office/powerpoint/2010/main" val="81255339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40a120c017_0_18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1" name="Google Shape;2471;g40a120c017_0_18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UnaryOperator</a:t>
            </a:r>
            <a:r>
              <a:rPr lang="en-US" sz="1800" b="0" i="0" u="none" strike="noStrike" cap="none"/>
              <a:t> interface takes a generic type and returns that same type. This example takes a </a:t>
            </a:r>
            <a:r>
              <a:rPr lang="en-US" sz="1800" b="0" i="0" u="none" strike="noStrike" cap="none">
                <a:latin typeface="Courier New"/>
                <a:ea typeface="Courier New"/>
                <a:cs typeface="Courier New"/>
                <a:sym typeface="Courier New"/>
              </a:rPr>
              <a:t>String</a:t>
            </a:r>
            <a:r>
              <a:rPr lang="en-US" sz="1800" b="0" i="0" u="none" strike="noStrike" cap="none"/>
              <a:t> and returns the </a:t>
            </a:r>
            <a:r>
              <a:rPr lang="en-US" sz="1800" b="0" i="0" u="none" strike="noStrike" cap="none">
                <a:latin typeface="Courier New"/>
                <a:ea typeface="Courier New"/>
                <a:cs typeface="Courier New"/>
                <a:sym typeface="Courier New"/>
              </a:rPr>
              <a:t>String</a:t>
            </a:r>
            <a:r>
              <a:rPr lang="en-US" sz="1800" b="0" i="0" u="none" strike="noStrike" cap="none"/>
              <a:t> in uppercase.</a:t>
            </a:r>
            <a:endParaRPr/>
          </a:p>
        </p:txBody>
      </p:sp>
      <p:sp>
        <p:nvSpPr>
          <p:cNvPr id="2472" name="Google Shape;2472;g40a120c017_0_18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262</a:t>
            </a:fld>
            <a:endParaRPr/>
          </a:p>
        </p:txBody>
      </p:sp>
    </p:spTree>
    <p:extLst>
      <p:ext uri="{BB962C8B-B14F-4D97-AF65-F5344CB8AC3E}">
        <p14:creationId xmlns:p14="http://schemas.microsoft.com/office/powerpoint/2010/main" val="139792889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40a120c017_0_18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0" name="Google Shape;2480;g40a120c017_0_18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When using the built-in functional interfaces, generic wildcard statements are used frequently. The two most common wildcards you will see are listed in the slide.</a:t>
            </a:r>
            <a:endParaRPr/>
          </a:p>
        </p:txBody>
      </p:sp>
      <p:sp>
        <p:nvSpPr>
          <p:cNvPr id="2481" name="Google Shape;2481;g40a120c017_0_18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263</a:t>
            </a:fld>
            <a:endParaRPr/>
          </a:p>
        </p:txBody>
      </p:sp>
    </p:spTree>
    <p:extLst>
      <p:ext uri="{BB962C8B-B14F-4D97-AF65-F5344CB8AC3E}">
        <p14:creationId xmlns:p14="http://schemas.microsoft.com/office/powerpoint/2010/main" val="387263673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40a120c017_0_18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264</a:t>
            </a:fld>
            <a:endParaRPr/>
          </a:p>
        </p:txBody>
      </p:sp>
      <p:sp>
        <p:nvSpPr>
          <p:cNvPr id="2488" name="Google Shape;2488;g40a120c017_0_18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9" name="Google Shape;2489;g40a120c017_0_18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7649915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40a120c017_0_18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9 - </a:t>
            </a:r>
            <a:fld id="{00000000-1234-1234-1234-123412341234}" type="slidenum">
              <a:rPr lang="en-US" sz="1100" b="1" i="0" u="none">
                <a:solidFill>
                  <a:srgbClr val="000000"/>
                </a:solidFill>
                <a:latin typeface="Arial"/>
                <a:ea typeface="Arial"/>
                <a:cs typeface="Arial"/>
                <a:sym typeface="Arial"/>
              </a:rPr>
              <a:t>265</a:t>
            </a:fld>
            <a:endParaRPr/>
          </a:p>
        </p:txBody>
      </p:sp>
      <p:sp>
        <p:nvSpPr>
          <p:cNvPr id="2497" name="Google Shape;2497;g40a120c017_0_18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8" name="Google Shape;2498;g40a120c017_0_18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5966226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40a120c017_0_1926: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5" name="Google Shape;2505;g40a120c017_0_192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0922504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40a120c017_0_19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267</a:t>
            </a:fld>
            <a:endParaRPr/>
          </a:p>
        </p:txBody>
      </p:sp>
      <p:sp>
        <p:nvSpPr>
          <p:cNvPr id="2510" name="Google Shape;2510;g40a120c017_0_19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40a120c017_0_19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70777619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40a120c017_0_19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stream pipeline consists of a source, zero or more intermediate operations (which transform a stream into another stream), and a terminal operation that ends the use of a stream.</a:t>
            </a:r>
            <a:endParaRPr/>
          </a:p>
          <a:p>
            <a:pPr marL="0" marR="0" lvl="1" indent="0" algn="l" rtl="0">
              <a:spcBef>
                <a:spcPts val="0"/>
              </a:spcBef>
              <a:spcAft>
                <a:spcPts val="0"/>
              </a:spcAft>
              <a:buSzPts val="1800"/>
              <a:buFont typeface="Arial"/>
              <a:buNone/>
            </a:pPr>
            <a:r>
              <a:rPr lang="en-US" sz="1800" b="0" i="0" u="none" strike="noStrike" cap="none"/>
              <a:t>To perform a computation, stream operations are composed into a stream pipeline. </a:t>
            </a:r>
            <a:endParaRPr/>
          </a:p>
          <a:p>
            <a:pPr marL="0" marR="0" lvl="1" indent="0" algn="l" rtl="0">
              <a:spcBef>
                <a:spcPts val="0"/>
              </a:spcBef>
              <a:spcAft>
                <a:spcPts val="0"/>
              </a:spcAft>
              <a:buSzPts val="1800"/>
              <a:buFont typeface="Arial"/>
              <a:buNone/>
            </a:pPr>
            <a:r>
              <a:rPr lang="en-US" sz="1800" b="0" i="0" u="none" strike="noStrike" cap="none"/>
              <a:t>A stream pipeline consists of:</a:t>
            </a:r>
            <a:endParaRPr/>
          </a:p>
          <a:p>
            <a:pPr marL="0" marR="0" lvl="2" indent="0" algn="l" rtl="0">
              <a:spcBef>
                <a:spcPts val="0"/>
              </a:spcBef>
              <a:spcAft>
                <a:spcPts val="0"/>
              </a:spcAft>
              <a:buSzPts val="1800"/>
              <a:buFont typeface="Arial"/>
              <a:buNone/>
            </a:pPr>
            <a:r>
              <a:rPr lang="en-US" sz="1800" b="0" i="0" u="none" strike="noStrike" cap="none"/>
              <a:t>A source: An array, a collection, a generator function, an I/O channel</a:t>
            </a:r>
            <a:endParaRPr/>
          </a:p>
          <a:p>
            <a:pPr marL="0" marR="0" lvl="2" indent="0" algn="l" rtl="0">
              <a:spcBef>
                <a:spcPts val="0"/>
              </a:spcBef>
              <a:spcAft>
                <a:spcPts val="0"/>
              </a:spcAft>
              <a:buSzPts val="1800"/>
              <a:buFont typeface="Arial"/>
              <a:buNone/>
            </a:pPr>
            <a:r>
              <a:rPr lang="en-US" sz="1800" b="0" i="0" u="none" strike="noStrike" cap="none"/>
              <a:t>Zero or more intermediate operations, which transform a stream into another stream</a:t>
            </a:r>
            <a:endParaRPr/>
          </a:p>
          <a:p>
            <a:pPr marL="0" marR="0" lvl="4" indent="0" algn="l" rtl="0">
              <a:spcBef>
                <a:spcPts val="0"/>
              </a:spcBef>
              <a:spcAft>
                <a:spcPts val="0"/>
              </a:spcAft>
              <a:buSzPts val="1800"/>
              <a:buFont typeface="Arial"/>
              <a:buNone/>
            </a:pPr>
            <a:r>
              <a:rPr lang="en-US" sz="1800" b="0" i="0" u="none" strike="noStrike" cap="none"/>
              <a:t>filter(Predicate)</a:t>
            </a:r>
            <a:endParaRPr/>
          </a:p>
          <a:p>
            <a:pPr marL="0" marR="0" lvl="2" indent="0" algn="l" rtl="0">
              <a:spcBef>
                <a:spcPts val="0"/>
              </a:spcBef>
              <a:spcAft>
                <a:spcPts val="0"/>
              </a:spcAft>
              <a:buSzPts val="1800"/>
              <a:buFont typeface="Arial"/>
              <a:buNone/>
            </a:pPr>
            <a:r>
              <a:rPr lang="en-US" sz="1800" b="0" i="0" u="none" strike="noStrike" cap="none"/>
              <a:t>A terminal operation, which produces a result or side effect</a:t>
            </a:r>
            <a:endParaRPr/>
          </a:p>
          <a:p>
            <a:pPr marL="0" marR="0" lvl="4" indent="0" algn="l" rtl="0">
              <a:spcBef>
                <a:spcPts val="0"/>
              </a:spcBef>
              <a:spcAft>
                <a:spcPts val="0"/>
              </a:spcAft>
              <a:buSzPts val="1800"/>
              <a:buFont typeface="Arial"/>
              <a:buNone/>
            </a:pPr>
            <a:r>
              <a:rPr lang="en-US" sz="1800" b="0" i="0" u="none" strike="noStrike" cap="none"/>
              <a:t>count()</a:t>
            </a:r>
            <a:r>
              <a:rPr lang="en-US" sz="1800" b="0" i="0" u="none" strike="noStrike" cap="none">
                <a:latin typeface="Arial"/>
                <a:ea typeface="Arial"/>
                <a:cs typeface="Arial"/>
                <a:sym typeface="Arial"/>
              </a:rPr>
              <a:t> or </a:t>
            </a:r>
            <a:r>
              <a:rPr lang="en-US" sz="1800" b="0" i="0" u="none" strike="noStrike" cap="none"/>
              <a:t>forEach(Consumer)</a:t>
            </a:r>
            <a:endParaRPr sz="1800" b="0" i="0" u="none" strike="noStrike" cap="none">
              <a:latin typeface="Arial"/>
              <a:ea typeface="Arial"/>
              <a:cs typeface="Arial"/>
              <a:sym typeface="Arial"/>
            </a:endParaRPr>
          </a:p>
          <a:p>
            <a:pPr marL="0" marR="0" lvl="1" indent="0" algn="l" rtl="0">
              <a:spcBef>
                <a:spcPts val="0"/>
              </a:spcBef>
              <a:spcAft>
                <a:spcPts val="0"/>
              </a:spcAft>
              <a:buSzPts val="1800"/>
              <a:buFont typeface="Arial"/>
              <a:buNone/>
            </a:pPr>
            <a:r>
              <a:rPr lang="en-US" sz="1800" b="0" i="0" u="none" strike="noStrike" cap="none"/>
              <a:t>Streams may be lazy. Computation on the source data is performed only when the terminal operation is initiated, and source elements are consumed only as needed. </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18" name="Google Shape;2518;g40a120c017_0_19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268</a:t>
            </a:fld>
            <a:endParaRPr/>
          </a:p>
        </p:txBody>
      </p:sp>
      <p:sp>
        <p:nvSpPr>
          <p:cNvPr id="2519" name="Google Shape;2519;g40a120c017_0_19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297177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40a120c017_0_19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7" name="Google Shape;2527;g40a120c017_0_19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above is a list of stream methods by their operation type.</a:t>
            </a:r>
            <a:endParaRPr/>
          </a:p>
        </p:txBody>
      </p:sp>
      <p:sp>
        <p:nvSpPr>
          <p:cNvPr id="2528" name="Google Shape;2528;g40a120c017_0_19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269</a:t>
            </a:fld>
            <a:endParaRPr/>
          </a:p>
        </p:txBody>
      </p:sp>
    </p:spTree>
    <p:extLst>
      <p:ext uri="{BB962C8B-B14F-4D97-AF65-F5344CB8AC3E}">
        <p14:creationId xmlns:p14="http://schemas.microsoft.com/office/powerpoint/2010/main" val="1642222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1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Integer</a:t>
            </a:r>
            <a:endParaRPr/>
          </a:p>
          <a:p>
            <a:pPr marL="0" marR="0" lvl="1" indent="0" algn="l" rtl="0">
              <a:spcBef>
                <a:spcPts val="0"/>
              </a:spcBef>
              <a:spcAft>
                <a:spcPts val="0"/>
              </a:spcAft>
              <a:buSzPts val="1800"/>
              <a:buFont typeface="Arial"/>
              <a:buNone/>
            </a:pPr>
            <a:r>
              <a:rPr lang="en-US" sz="1800" b="0" i="0" u="none" strike="noStrike" cap="none"/>
              <a:t>Java provides four different integer types to accommodate different size numbers. All the numeric types are signed, which means that they can hold positive or negative numbers.</a:t>
            </a:r>
            <a:endParaRPr/>
          </a:p>
          <a:p>
            <a:pPr marL="0" marR="0" lvl="1" indent="0" algn="l" rtl="0">
              <a:spcBef>
                <a:spcPts val="0"/>
              </a:spcBef>
              <a:spcAft>
                <a:spcPts val="0"/>
              </a:spcAft>
              <a:buSzPts val="1800"/>
              <a:buFont typeface="Arial"/>
              <a:buNone/>
            </a:pPr>
            <a:r>
              <a:rPr lang="en-US" sz="1800" b="0" i="0" u="none" strike="noStrike" cap="none"/>
              <a:t>The integer types have the following ranges:</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byte</a:t>
            </a:r>
            <a:r>
              <a:rPr lang="en-US" sz="1800" b="0" i="0" u="none" strike="noStrike" cap="none"/>
              <a:t> range is –128 to +127. Number of bits = 8.</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short</a:t>
            </a:r>
            <a:r>
              <a:rPr lang="en-US" sz="1800" b="0" i="0" u="none" strike="noStrike" cap="none"/>
              <a:t> range is –32,768 to +32,767. Number of bits = 16.</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int</a:t>
            </a:r>
            <a:r>
              <a:rPr lang="en-US" sz="1800" b="0" i="0" u="none" strike="noStrike" cap="none"/>
              <a:t> range is –2,147,483,648 to +2,147,483,647. The most common integer type is </a:t>
            </a:r>
            <a:r>
              <a:rPr lang="en-US" sz="1800" b="0" i="0" u="none" strike="noStrike" cap="none">
                <a:latin typeface="Courier New"/>
                <a:ea typeface="Courier New"/>
                <a:cs typeface="Courier New"/>
                <a:sym typeface="Courier New"/>
              </a:rPr>
              <a:t>int</a:t>
            </a:r>
            <a:r>
              <a:rPr lang="en-US" sz="1800" b="0" i="0" u="none" strike="noStrike" cap="none"/>
              <a:t>. Number of bits = 32.</a:t>
            </a:r>
            <a:endParaRPr/>
          </a:p>
          <a:p>
            <a:pPr marL="0" marR="0" lvl="2" indent="0" algn="l" rtl="0">
              <a:lnSpc>
                <a:spcPct val="95000"/>
              </a:lnSpc>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long</a:t>
            </a:r>
            <a:r>
              <a:rPr lang="en-US" sz="1800" b="0" i="0" u="none" strike="noStrike" cap="none"/>
              <a:t> range is –9,223,372,036,854,775,808 to +9,223,372,036,854,775,807. Number of bits = 64.</a:t>
            </a:r>
            <a:endParaRPr/>
          </a:p>
          <a:p>
            <a:pPr marL="0" marR="0" lvl="1" indent="0" algn="l" rtl="0">
              <a:spcBef>
                <a:spcPts val="0"/>
              </a:spcBef>
              <a:spcAft>
                <a:spcPts val="0"/>
              </a:spcAft>
              <a:buSzPts val="1800"/>
              <a:buFont typeface="Arial"/>
              <a:buNone/>
            </a:pPr>
            <a:r>
              <a:rPr lang="en-US" sz="1800" b="1" i="0" u="none" strike="noStrike" cap="none"/>
              <a:t>Floating Point</a:t>
            </a:r>
            <a:endParaRPr sz="1800" b="1" i="0" u="none" strike="noStrike" cap="none">
              <a:solidFill>
                <a:srgbClr val="CC3300"/>
              </a:solidFill>
            </a:endParaRPr>
          </a:p>
          <a:p>
            <a:pPr marL="0" marR="0" lvl="1" indent="0" algn="l" rtl="0">
              <a:spcBef>
                <a:spcPts val="0"/>
              </a:spcBef>
              <a:spcAft>
                <a:spcPts val="0"/>
              </a:spcAft>
              <a:buSzPts val="1800"/>
              <a:buFont typeface="Arial"/>
              <a:buNone/>
            </a:pPr>
            <a:r>
              <a:rPr lang="en-US" sz="1800" b="0" i="0" u="none" strike="noStrike" cap="none"/>
              <a:t>The floating-point types hold numbers with a fractional part and conform to the IEEE 754 standard. There are two types of floating points: </a:t>
            </a:r>
            <a:r>
              <a:rPr lang="en-US" sz="1800" b="0" i="0" u="none" strike="noStrike" cap="none">
                <a:latin typeface="Courier New"/>
                <a:ea typeface="Courier New"/>
                <a:cs typeface="Courier New"/>
                <a:sym typeface="Courier New"/>
              </a:rPr>
              <a:t>float</a:t>
            </a:r>
            <a:r>
              <a:rPr lang="en-US" sz="1800" b="0" i="0" u="none" strike="noStrike" cap="none"/>
              <a:t> and </a:t>
            </a:r>
            <a:r>
              <a:rPr lang="en-US" sz="1800" b="0" i="0" u="none" strike="noStrike" cap="none">
                <a:latin typeface="Courier New"/>
                <a:ea typeface="Courier New"/>
                <a:cs typeface="Courier New"/>
                <a:sym typeface="Courier New"/>
              </a:rPr>
              <a:t>double</a:t>
            </a:r>
            <a:r>
              <a:rPr lang="en-US" sz="1800" b="0" i="0" u="none" strike="noStrike" cap="none"/>
              <a: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double</a:t>
            </a:r>
            <a:r>
              <a:rPr lang="en-US" sz="1800" b="0" i="0" u="none" strike="noStrike" cap="none"/>
              <a:t> is called so because it provides double the precision of </a:t>
            </a:r>
            <a:r>
              <a:rPr lang="en-US" sz="1800" b="0" i="0" u="none" strike="noStrike" cap="none">
                <a:latin typeface="Courier New"/>
                <a:ea typeface="Courier New"/>
                <a:cs typeface="Courier New"/>
                <a:sym typeface="Courier New"/>
              </a:rPr>
              <a:t>float</a:t>
            </a:r>
            <a:r>
              <a:rPr lang="en-US" sz="1800" b="0" i="0" u="none" strike="noStrike" cap="none"/>
              <a:t>. A </a:t>
            </a:r>
            <a:r>
              <a:rPr lang="en-US" sz="1800" b="0" i="0" u="none" strike="noStrike" cap="none">
                <a:latin typeface="Courier New"/>
                <a:ea typeface="Courier New"/>
                <a:cs typeface="Courier New"/>
                <a:sym typeface="Courier New"/>
              </a:rPr>
              <a:t>float</a:t>
            </a:r>
            <a:r>
              <a:rPr lang="en-US" sz="1800" b="0" i="0" u="none" strike="noStrike" cap="none"/>
              <a:t> uses 32 bits to store data, whereas a </a:t>
            </a:r>
            <a:r>
              <a:rPr lang="en-US" sz="1800" b="0" i="0" u="none" strike="noStrike" cap="none">
                <a:latin typeface="Courier New"/>
                <a:ea typeface="Courier New"/>
                <a:cs typeface="Courier New"/>
                <a:sym typeface="Courier New"/>
              </a:rPr>
              <a:t>double</a:t>
            </a:r>
            <a:r>
              <a:rPr lang="en-US" sz="1800" b="0" i="0" u="none" strike="noStrike" cap="none"/>
              <a:t> uses 64 bits.</a:t>
            </a:r>
            <a:endParaRPr/>
          </a:p>
        </p:txBody>
      </p:sp>
      <p:sp>
        <p:nvSpPr>
          <p:cNvPr id="155" name="Google Shape;155;p1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27</a:t>
            </a:fld>
            <a:endParaRPr/>
          </a:p>
        </p:txBody>
      </p:sp>
    </p:spTree>
    <p:extLst>
      <p:ext uri="{BB962C8B-B14F-4D97-AF65-F5344CB8AC3E}">
        <p14:creationId xmlns:p14="http://schemas.microsoft.com/office/powerpoint/2010/main" val="209423410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40a120c017_0_19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5" name="Google Shape;2535;g40a120c017_0_19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map method is typically used to extract data from a field and perform a calculation or operation. The results of the mapping operation are returned as a stream.</a:t>
            </a:r>
            <a:endParaRPr/>
          </a:p>
        </p:txBody>
      </p:sp>
      <p:sp>
        <p:nvSpPr>
          <p:cNvPr id="2536" name="Google Shape;2536;g40a120c017_0_19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270</a:t>
            </a:fld>
            <a:endParaRPr/>
          </a:p>
        </p:txBody>
      </p:sp>
    </p:spTree>
    <p:extLst>
      <p:ext uri="{BB962C8B-B14F-4D97-AF65-F5344CB8AC3E}">
        <p14:creationId xmlns:p14="http://schemas.microsoft.com/office/powerpoint/2010/main" val="126451549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40a120c017_0_19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3" name="Google Shape;2543;g40a120c017_0_19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peek</a:t>
            </a:r>
            <a:r>
              <a:rPr lang="en-US" sz="1800" b="0" i="0" u="none" strike="noStrike" cap="none"/>
              <a:t> method of the </a:t>
            </a:r>
            <a:r>
              <a:rPr lang="en-US" sz="1800" b="0" i="0" u="none" strike="noStrike" cap="none">
                <a:latin typeface="Courier New"/>
                <a:ea typeface="Courier New"/>
                <a:cs typeface="Courier New"/>
                <a:sym typeface="Courier New"/>
              </a:rPr>
              <a:t>Stream</a:t>
            </a:r>
            <a:r>
              <a:rPr lang="en-US" sz="1800" b="0" i="0" u="none" strike="noStrike" cap="none"/>
              <a:t> class allows you to look at element data in the stream. After </a:t>
            </a:r>
            <a:r>
              <a:rPr lang="en-US" sz="1800" b="0" i="0" u="none" strike="noStrike" cap="none">
                <a:latin typeface="Courier New"/>
                <a:ea typeface="Courier New"/>
                <a:cs typeface="Courier New"/>
                <a:sym typeface="Courier New"/>
              </a:rPr>
              <a:t>peek</a:t>
            </a:r>
            <a:r>
              <a:rPr lang="en-US" sz="1800" b="0" i="0" u="none" strike="noStrike" cap="none"/>
              <a:t> is called, all elements in the current stream are returned to the stream and are available to the next stream in the pipeline. </a:t>
            </a:r>
            <a:endParaRPr/>
          </a:p>
          <a:p>
            <a:pPr marL="0" marR="0" lvl="1" indent="0" algn="l" rtl="0">
              <a:spcBef>
                <a:spcPts val="0"/>
              </a:spcBef>
              <a:spcAft>
                <a:spcPts val="0"/>
              </a:spcAft>
              <a:buSzPts val="1800"/>
              <a:buFont typeface="Arial"/>
              <a:buNone/>
            </a:pPr>
            <a:r>
              <a:rPr lang="en-US" sz="1800" b="1" i="0" u="none" strike="noStrike" cap="none"/>
              <a:t>Caution:</a:t>
            </a:r>
            <a:r>
              <a:rPr lang="en-US" sz="1800" b="0" i="0" u="none" strike="noStrike" cap="none"/>
              <a:t> With the </a:t>
            </a:r>
            <a:r>
              <a:rPr lang="en-US" sz="1800" b="0" i="0" u="none" strike="noStrike" cap="none">
                <a:latin typeface="Courier New"/>
                <a:ea typeface="Courier New"/>
                <a:cs typeface="Courier New"/>
                <a:sym typeface="Courier New"/>
              </a:rPr>
              <a:t>peek</a:t>
            </a:r>
            <a:r>
              <a:rPr lang="en-US" sz="1800" b="0" i="0" u="none" strike="noStrike" cap="none"/>
              <a:t> method, you can change element data in the stream. Any changes will be made to the underlying collection. However, this would not be a best </a:t>
            </a:r>
            <a:r>
              <a:rPr lang="en-US"/>
              <a:t>Lab </a:t>
            </a:r>
            <a:r>
              <a:rPr lang="en-US" sz="1800" b="0" i="0" u="none" strike="noStrike" cap="none"/>
              <a:t>as the data would not be accessed in a thread-safe manner. Manipulating the data in this way is strongly discouraged.</a:t>
            </a:r>
            <a:endParaRPr/>
          </a:p>
          <a:p>
            <a:pPr marL="0" marR="0" lvl="0" indent="0" algn="l" rtl="0">
              <a:spcBef>
                <a:spcPts val="0"/>
              </a:spcBef>
              <a:spcAft>
                <a:spcPts val="0"/>
              </a:spcAft>
              <a:buNone/>
            </a:pPr>
            <a:endParaRPr sz="1800" b="0" i="0" u="none" strike="noStrike" cap="none"/>
          </a:p>
        </p:txBody>
      </p:sp>
      <p:sp>
        <p:nvSpPr>
          <p:cNvPr id="2544" name="Google Shape;2544;g40a120c017_0_19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271</a:t>
            </a:fld>
            <a:endParaRPr/>
          </a:p>
        </p:txBody>
      </p:sp>
    </p:spTree>
    <p:extLst>
      <p:ext uri="{BB962C8B-B14F-4D97-AF65-F5344CB8AC3E}">
        <p14:creationId xmlns:p14="http://schemas.microsoft.com/office/powerpoint/2010/main" val="206077086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40a120c017_0_19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1" name="Google Shape;2551;g40a120c017_0_19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findFirst</a:t>
            </a:r>
            <a:r>
              <a:rPr lang="en-US" sz="1800" b="0" i="0" u="none" strike="noStrike" cap="none"/>
              <a:t> method of the </a:t>
            </a:r>
            <a:r>
              <a:rPr lang="en-US" sz="1800" b="0" i="0" u="none" strike="noStrike" cap="none">
                <a:latin typeface="Courier New"/>
                <a:ea typeface="Courier New"/>
                <a:cs typeface="Courier New"/>
                <a:sym typeface="Courier New"/>
              </a:rPr>
              <a:t>Stream</a:t>
            </a:r>
            <a:r>
              <a:rPr lang="en-US" sz="1800" b="0" i="0" u="none" strike="noStrike" cap="none"/>
              <a:t> class finds the first element in the stream specified by the filters in the pipeline. The </a:t>
            </a:r>
            <a:r>
              <a:rPr lang="en-US" sz="1800" b="0" i="0" u="none" strike="noStrike" cap="none">
                <a:latin typeface="Courier New"/>
                <a:ea typeface="Courier New"/>
                <a:cs typeface="Courier New"/>
                <a:sym typeface="Courier New"/>
              </a:rPr>
              <a:t>findFirst</a:t>
            </a:r>
            <a:r>
              <a:rPr lang="en-US" sz="1800" b="0" i="0" u="none" strike="noStrike" cap="none"/>
              <a:t> method is a terminal short-circuit operation. This means intermediate operations are performed in a lazy manner, resulting in more efficient processing of the data in the stream. A terminal operation ends the processing of a pipeline.</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allMatch</a:t>
            </a:r>
            <a:r>
              <a:rPr lang="en-US" sz="1800" b="0" i="0" u="none" strike="noStrike" cap="none"/>
              <a:t> method returns whether all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The method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not necessary for determining the result. If the stream is empty, </a:t>
            </a:r>
            <a:r>
              <a:rPr lang="en-US" sz="1800" b="0" i="0" u="none" strike="noStrike" cap="none">
                <a:latin typeface="Courier New"/>
                <a:ea typeface="Courier New"/>
                <a:cs typeface="Courier New"/>
                <a:sym typeface="Courier New"/>
              </a:rPr>
              <a:t>true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noneMatch</a:t>
            </a:r>
            <a:r>
              <a:rPr lang="en-US" sz="1800" b="0" i="0" u="none" strike="noStrike" cap="none"/>
              <a:t> method returns whether no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not necessary for determining the result. If the stream is empty, </a:t>
            </a:r>
            <a:r>
              <a:rPr lang="en-US" sz="1800" b="0" i="0" u="none" strike="noStrike" cap="none">
                <a:latin typeface="Courier New"/>
                <a:ea typeface="Courier New"/>
                <a:cs typeface="Courier New"/>
                <a:sym typeface="Courier New"/>
              </a:rPr>
              <a:t>true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a:t>
            </a:r>
            <a:endParaRPr/>
          </a:p>
        </p:txBody>
      </p:sp>
      <p:sp>
        <p:nvSpPr>
          <p:cNvPr id="2552" name="Google Shape;2552;g40a120c017_0_19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272</a:t>
            </a:fld>
            <a:endParaRPr/>
          </a:p>
        </p:txBody>
      </p:sp>
    </p:spTree>
    <p:extLst>
      <p:ext uri="{BB962C8B-B14F-4D97-AF65-F5344CB8AC3E}">
        <p14:creationId xmlns:p14="http://schemas.microsoft.com/office/powerpoint/2010/main" val="402939272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40a120c017_0_19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9" name="Google Shape;2559;g40a120c017_0_19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findAny</a:t>
            </a:r>
            <a:r>
              <a:rPr lang="en-US" sz="1800" b="0" i="0" u="none" strike="noStrike" cap="none"/>
              <a:t> method returns an </a:t>
            </a:r>
            <a:r>
              <a:rPr lang="en-US" sz="1800" b="0" i="0" u="none" strike="noStrike" cap="none">
                <a:latin typeface="Courier New"/>
                <a:ea typeface="Courier New"/>
                <a:cs typeface="Courier New"/>
                <a:sym typeface="Courier New"/>
              </a:rPr>
              <a:t>Optional&lt;T&gt;</a:t>
            </a:r>
            <a:r>
              <a:rPr lang="en-US" sz="1800" b="0" i="0" u="none" strike="noStrike" cap="none"/>
              <a:t> describing some element of the stream, or an empty </a:t>
            </a:r>
            <a:r>
              <a:rPr lang="en-US" sz="1800" b="0" i="0" u="none" strike="noStrike" cap="none">
                <a:latin typeface="Courier New"/>
                <a:ea typeface="Courier New"/>
                <a:cs typeface="Courier New"/>
                <a:sym typeface="Courier New"/>
              </a:rPr>
              <a:t>Optional&lt;T&gt;</a:t>
            </a:r>
            <a:r>
              <a:rPr lang="en-US" sz="1800" b="0" i="0" u="none" strike="noStrike" cap="none"/>
              <a:t> if the stream is empty. The behavior of this operation is explicitly nondeterministic; it is free to select any element in the stream. This is to allow for maximal performance in parallel operations; the cost is that multiple invocations on the same source may not return the same result. (If a stable result is desired, use </a:t>
            </a:r>
            <a:r>
              <a:rPr lang="en-US" sz="1800" b="0" i="0" u="none" strike="noStrike" cap="none">
                <a:latin typeface="Courier New"/>
                <a:ea typeface="Courier New"/>
                <a:cs typeface="Courier New"/>
                <a:sym typeface="Courier New"/>
              </a:rPr>
              <a:t>findFirst()</a:t>
            </a:r>
            <a:r>
              <a:rPr lang="en-US" sz="1800" b="0" i="0" u="none" strike="noStrike" cap="none"/>
              <a:t> instead.) This is a short-circuiting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anyMatch</a:t>
            </a:r>
            <a:r>
              <a:rPr lang="en-US" sz="1800" b="0" i="0" u="none" strike="noStrike" cap="none"/>
              <a:t> method returns whether any elements of this stream match the provided </a:t>
            </a:r>
            <a:r>
              <a:rPr lang="en-US" sz="1800" b="0" i="0" u="none" strike="noStrike" cap="none">
                <a:latin typeface="Courier New"/>
                <a:ea typeface="Courier New"/>
                <a:cs typeface="Courier New"/>
                <a:sym typeface="Courier New"/>
              </a:rPr>
              <a:t>predicate</a:t>
            </a:r>
            <a:r>
              <a:rPr lang="en-US" sz="1800" b="0" i="0" u="none" strike="noStrike" cap="none"/>
              <a:t>. The method may not evaluate the </a:t>
            </a:r>
            <a:r>
              <a:rPr lang="en-US" sz="1800" b="0" i="0" u="none" strike="noStrike" cap="none">
                <a:latin typeface="Courier New"/>
                <a:ea typeface="Courier New"/>
                <a:cs typeface="Courier New"/>
                <a:sym typeface="Courier New"/>
              </a:rPr>
              <a:t>predicate</a:t>
            </a:r>
            <a:r>
              <a:rPr lang="en-US" sz="1800" b="0" i="0" u="none" strike="noStrike" cap="none"/>
              <a:t> on all elements if it is not necessary for determining the result. If the stream is empty, </a:t>
            </a:r>
            <a:r>
              <a:rPr lang="en-US" sz="1800" b="0" i="0" u="none" strike="noStrike" cap="none">
                <a:latin typeface="Courier New"/>
                <a:ea typeface="Courier New"/>
                <a:cs typeface="Courier New"/>
                <a:sym typeface="Courier New"/>
              </a:rPr>
              <a:t>false</a:t>
            </a:r>
            <a:r>
              <a:rPr lang="en-US" sz="1800" b="0" i="0" u="none" strike="noStrike" cap="none"/>
              <a:t> is returned and the </a:t>
            </a:r>
            <a:r>
              <a:rPr lang="en-US" sz="1800" b="0" i="0" u="none" strike="noStrike" cap="none">
                <a:latin typeface="Courier New"/>
                <a:ea typeface="Courier New"/>
                <a:cs typeface="Courier New"/>
                <a:sym typeface="Courier New"/>
              </a:rPr>
              <a:t>predicate</a:t>
            </a:r>
            <a:r>
              <a:rPr lang="en-US" sz="1800" b="0" i="0" u="none" strike="noStrike" cap="none"/>
              <a:t> is not evaluated. This is a short-circuiting terminal operation.</a:t>
            </a:r>
            <a:endParaRPr/>
          </a:p>
          <a:p>
            <a:pPr marL="0" marR="0" lvl="0" indent="0" algn="l" rtl="0">
              <a:spcBef>
                <a:spcPts val="0"/>
              </a:spcBef>
              <a:spcAft>
                <a:spcPts val="0"/>
              </a:spcAft>
              <a:buNone/>
            </a:pPr>
            <a:endParaRPr sz="1800" b="0" i="0" u="none" strike="noStrike" cap="none"/>
          </a:p>
        </p:txBody>
      </p:sp>
      <p:sp>
        <p:nvSpPr>
          <p:cNvPr id="2560" name="Google Shape;2560;g40a120c017_0_19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273</a:t>
            </a:fld>
            <a:endParaRPr/>
          </a:p>
        </p:txBody>
      </p:sp>
    </p:spTree>
    <p:extLst>
      <p:ext uri="{BB962C8B-B14F-4D97-AF65-F5344CB8AC3E}">
        <p14:creationId xmlns:p14="http://schemas.microsoft.com/office/powerpoint/2010/main" val="13108701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40a120c017_0_19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7" name="Google Shape;2567;g40a120c017_0_19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t>
            </a:r>
            <a:r>
              <a:rPr lang="en-US" sz="1800" b="0" i="0" u="none" strike="noStrike" cap="none">
                <a:latin typeface="Courier New"/>
                <a:ea typeface="Courier New"/>
                <a:cs typeface="Courier New"/>
                <a:sym typeface="Courier New"/>
              </a:rPr>
              <a:t>Optional&lt;T&gt;</a:t>
            </a:r>
            <a:r>
              <a:rPr lang="en-US" sz="1800" b="0" i="0" u="none" strike="noStrike" cap="none"/>
              <a:t> is a container object that may or may not contain a non-null value. If a value is present, </a:t>
            </a:r>
            <a:r>
              <a:rPr lang="en-US" sz="1800" b="0" i="0" u="none" strike="noStrike" cap="none">
                <a:latin typeface="Courier New"/>
                <a:ea typeface="Courier New"/>
                <a:cs typeface="Courier New"/>
                <a:sym typeface="Courier New"/>
              </a:rPr>
              <a:t>isPresent()</a:t>
            </a:r>
            <a:r>
              <a:rPr lang="en-US" sz="1800" b="0" i="0" u="none" strike="noStrike" cap="none"/>
              <a:t> returns </a:t>
            </a:r>
            <a:r>
              <a:rPr lang="en-US" sz="1800" b="0" i="0" u="none" strike="noStrike" cap="none">
                <a:latin typeface="Courier New"/>
                <a:ea typeface="Courier New"/>
                <a:cs typeface="Courier New"/>
                <a:sym typeface="Courier New"/>
              </a:rPr>
              <a:t>true</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returns the value. There are a number of additional methods that can be with this class. See the API documentation for more details.</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68" name="Google Shape;2568;g40a120c017_0_19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274</a:t>
            </a:fld>
            <a:endParaRPr/>
          </a:p>
        </p:txBody>
      </p:sp>
    </p:spTree>
    <p:extLst>
      <p:ext uri="{BB962C8B-B14F-4D97-AF65-F5344CB8AC3E}">
        <p14:creationId xmlns:p14="http://schemas.microsoft.com/office/powerpoint/2010/main" val="130015723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40a120c017_0_19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5" name="Google Shape;2575;g40a120c017_0_19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two lists of operations on a list of Employees. The list on the right must go through all the employee elements as it uses the </a:t>
            </a:r>
            <a:r>
              <a:rPr lang="en-US" sz="1800" b="0" i="0" u="none" strike="noStrike" cap="none">
                <a:latin typeface="Courier New"/>
                <a:ea typeface="Courier New"/>
                <a:cs typeface="Courier New"/>
                <a:sym typeface="Courier New"/>
              </a:rPr>
              <a:t>forEach</a:t>
            </a:r>
            <a:r>
              <a:rPr lang="en-US" sz="1800" b="0" i="0" u="none" strike="noStrike" cap="none"/>
              <a:t> terminal operation. The list on the left uses the </a:t>
            </a:r>
            <a:r>
              <a:rPr lang="en-US" sz="1800" b="0" i="0" u="none" strike="noStrike" cap="none">
                <a:latin typeface="Courier New"/>
                <a:ea typeface="Courier New"/>
                <a:cs typeface="Courier New"/>
                <a:sym typeface="Courier New"/>
              </a:rPr>
              <a:t>findFirst</a:t>
            </a:r>
            <a:r>
              <a:rPr lang="en-US" sz="1800" b="0" i="0" u="none" strike="noStrike" cap="none"/>
              <a:t> method and thus can use lazy operations. As soon as the first element is found, the iteration stops.</a:t>
            </a:r>
            <a:endParaRPr/>
          </a:p>
        </p:txBody>
      </p:sp>
      <p:sp>
        <p:nvSpPr>
          <p:cNvPr id="2576" name="Google Shape;2576;g40a120c017_0_19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275</a:t>
            </a:fld>
            <a:endParaRPr/>
          </a:p>
        </p:txBody>
      </p:sp>
    </p:spTree>
    <p:extLst>
      <p:ext uri="{BB962C8B-B14F-4D97-AF65-F5344CB8AC3E}">
        <p14:creationId xmlns:p14="http://schemas.microsoft.com/office/powerpoint/2010/main" val="41689301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40a120c017_0_19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5" name="Google Shape;2585;g40a120c017_0_19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count</a:t>
            </a:r>
            <a:r>
              <a:rPr lang="en-US" sz="1800" b="0" i="0" u="none" strike="noStrike" cap="none"/>
              <a:t> method returns the number of elements in the current stream. This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max</a:t>
            </a:r>
            <a:r>
              <a:rPr lang="en-US" sz="1800" b="0" i="0" u="none" strike="noStrike" cap="none"/>
              <a:t> method returns the highest matching value given a </a:t>
            </a:r>
            <a:r>
              <a:rPr lang="en-US" sz="1800" b="0" i="0" u="none" strike="noStrike" cap="none">
                <a:latin typeface="Courier New"/>
                <a:ea typeface="Courier New"/>
                <a:cs typeface="Courier New"/>
                <a:sym typeface="Courier New"/>
              </a:rPr>
              <a:t>Comparator</a:t>
            </a:r>
            <a:r>
              <a:rPr lang="en-US" sz="1800" b="0" i="0" u="none" strike="noStrike" cap="none"/>
              <a:t> to rank elements. The </a:t>
            </a:r>
            <a:r>
              <a:rPr lang="en-US" sz="1800" b="0" i="0" u="none" strike="noStrike" cap="none">
                <a:latin typeface="Courier New"/>
                <a:ea typeface="Courier New"/>
                <a:cs typeface="Courier New"/>
                <a:sym typeface="Courier New"/>
              </a:rPr>
              <a:t>max</a:t>
            </a:r>
            <a:r>
              <a:rPr lang="en-US" sz="1800" b="0" i="0" u="none" strike="noStrike" cap="none"/>
              <a:t> method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min</a:t>
            </a:r>
            <a:r>
              <a:rPr lang="en-US" sz="1800" b="0" i="0" u="none" strike="noStrike" cap="none"/>
              <a:t> method returns the lowest matching value given a </a:t>
            </a:r>
            <a:r>
              <a:rPr lang="en-US" sz="1800" b="0" i="0" u="none" strike="noStrike" cap="none">
                <a:latin typeface="Courier New"/>
                <a:ea typeface="Courier New"/>
                <a:cs typeface="Courier New"/>
                <a:sym typeface="Courier New"/>
              </a:rPr>
              <a:t>Comparator</a:t>
            </a:r>
            <a:r>
              <a:rPr lang="en-US" sz="1800" b="0" i="0" u="none" strike="noStrike" cap="none"/>
              <a:t> to rank elements. The </a:t>
            </a:r>
            <a:r>
              <a:rPr lang="en-US" sz="1800" b="0" i="0" u="none" strike="noStrike" cap="none">
                <a:latin typeface="Courier New"/>
                <a:ea typeface="Courier New"/>
                <a:cs typeface="Courier New"/>
                <a:sym typeface="Courier New"/>
              </a:rPr>
              <a:t>min</a:t>
            </a:r>
            <a:r>
              <a:rPr lang="en-US" sz="1800" b="0" i="0" u="none" strike="noStrike" cap="none"/>
              <a:t> method is a terminal operation.</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586" name="Google Shape;2586;g40a120c017_0_19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276</a:t>
            </a:fld>
            <a:endParaRPr/>
          </a:p>
        </p:txBody>
      </p:sp>
    </p:spTree>
    <p:extLst>
      <p:ext uri="{BB962C8B-B14F-4D97-AF65-F5344CB8AC3E}">
        <p14:creationId xmlns:p14="http://schemas.microsoft.com/office/powerpoint/2010/main" val="24104512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40a120c017_0_19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3" name="Google Shape;2593;g40a120c017_0_19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average</a:t>
            </a:r>
            <a:r>
              <a:rPr lang="en-US" sz="1800" b="0" i="0" u="none" strike="noStrike" cap="none"/>
              <a:t> method returns the average of a list of values passed from a stream. The </a:t>
            </a:r>
            <a:r>
              <a:rPr lang="en-US" sz="1800" b="0" i="0" u="none" strike="noStrike" cap="none">
                <a:latin typeface="Courier New"/>
                <a:ea typeface="Courier New"/>
                <a:cs typeface="Courier New"/>
                <a:sym typeface="Courier New"/>
              </a:rPr>
              <a:t>average</a:t>
            </a:r>
            <a:r>
              <a:rPr lang="en-US" sz="1800" b="0" i="0" u="none" strike="noStrike" cap="none"/>
              <a:t> method is a terminal operation.</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sum</a:t>
            </a:r>
            <a:r>
              <a:rPr lang="en-US" sz="1800" b="0" i="0" u="none" strike="noStrike" cap="none"/>
              <a:t> method calculates a sum based on the stream passed to it. Notice that the </a:t>
            </a:r>
            <a:r>
              <a:rPr lang="en-US" sz="1800" b="0" i="0" u="none" strike="noStrike" cap="none">
                <a:latin typeface="Courier New"/>
                <a:ea typeface="Courier New"/>
                <a:cs typeface="Courier New"/>
                <a:sym typeface="Courier New"/>
              </a:rPr>
              <a:t>mapToDouble</a:t>
            </a:r>
            <a:r>
              <a:rPr lang="en-US" sz="1800" b="0" i="0" u="none" strike="noStrike" cap="none"/>
              <a:t> method is called before the stream is passed to sum. If you look at the </a:t>
            </a:r>
            <a:r>
              <a:rPr lang="en-US" sz="1800" b="0" i="0" u="none" strike="noStrike" cap="none">
                <a:latin typeface="Courier New"/>
                <a:ea typeface="Courier New"/>
                <a:cs typeface="Courier New"/>
                <a:sym typeface="Courier New"/>
              </a:rPr>
              <a:t>Stream</a:t>
            </a:r>
            <a:r>
              <a:rPr lang="en-US" sz="1800" b="0" i="0" u="none" strike="noStrike" cap="none"/>
              <a:t> class, no </a:t>
            </a:r>
            <a:r>
              <a:rPr lang="en-US" sz="1800" b="0" i="0" u="none" strike="noStrike" cap="none">
                <a:latin typeface="Courier New"/>
                <a:ea typeface="Courier New"/>
                <a:cs typeface="Courier New"/>
                <a:sym typeface="Courier New"/>
              </a:rPr>
              <a:t>sum</a:t>
            </a:r>
            <a:r>
              <a:rPr lang="en-US" sz="1800" b="0" i="0" u="none" strike="noStrike" cap="none"/>
              <a:t> method is included. Instead, a </a:t>
            </a:r>
            <a:r>
              <a:rPr lang="en-US" sz="1800" b="0" i="0" u="none" strike="noStrike" cap="none">
                <a:latin typeface="Courier New"/>
                <a:ea typeface="Courier New"/>
                <a:cs typeface="Courier New"/>
                <a:sym typeface="Courier New"/>
              </a:rPr>
              <a:t>sum</a:t>
            </a:r>
            <a:r>
              <a:rPr lang="en-US" sz="1800" b="0" i="0" u="none" strike="noStrike" cap="none"/>
              <a:t> method is included in the primitive version of the </a:t>
            </a:r>
            <a:r>
              <a:rPr lang="en-US" sz="1800" b="0" i="0" u="none" strike="noStrike" cap="none">
                <a:latin typeface="Courier New"/>
                <a:ea typeface="Courier New"/>
                <a:cs typeface="Courier New"/>
                <a:sym typeface="Courier New"/>
              </a:rPr>
              <a:t>Stream</a:t>
            </a:r>
            <a:r>
              <a:rPr lang="en-US" sz="1800" b="0" i="0" u="none" strike="noStrike" cap="none"/>
              <a:t> class, </a:t>
            </a:r>
            <a:r>
              <a:rPr lang="en-US" sz="1800" b="0" i="0" u="none" strike="noStrike" cap="none">
                <a:latin typeface="Courier New"/>
                <a:ea typeface="Courier New"/>
                <a:cs typeface="Courier New"/>
                <a:sym typeface="Courier New"/>
              </a:rPr>
              <a:t>IntStream</a:t>
            </a:r>
            <a:r>
              <a:rPr lang="en-US" sz="1800" b="0" i="0" u="none" strike="noStrike" cap="none"/>
              <a:t>, </a:t>
            </a:r>
            <a:r>
              <a:rPr lang="en-US" sz="1800" b="0" i="0" u="none" strike="noStrike" cap="none">
                <a:latin typeface="Courier New"/>
                <a:ea typeface="Courier New"/>
                <a:cs typeface="Courier New"/>
                <a:sym typeface="Courier New"/>
              </a:rPr>
              <a:t>DoubleStream</a:t>
            </a:r>
            <a:r>
              <a:rPr lang="en-US" sz="1800" b="0" i="0" u="none" strike="noStrike" cap="none"/>
              <a:t>, and </a:t>
            </a:r>
            <a:r>
              <a:rPr lang="en-US" sz="1800" b="0" i="0" u="none" strike="noStrike" cap="none">
                <a:latin typeface="Courier New"/>
                <a:ea typeface="Courier New"/>
                <a:cs typeface="Courier New"/>
                <a:sym typeface="Courier New"/>
              </a:rPr>
              <a:t>LongStream</a:t>
            </a:r>
            <a:r>
              <a:rPr lang="en-US" sz="1800" b="0" i="0" u="none" strike="noStrike" cap="none"/>
              <a:t>. The </a:t>
            </a:r>
            <a:r>
              <a:rPr lang="en-US" sz="1800" b="0" i="0" u="none" strike="noStrike" cap="none">
                <a:latin typeface="Courier New"/>
                <a:ea typeface="Courier New"/>
                <a:cs typeface="Courier New"/>
                <a:sym typeface="Courier New"/>
              </a:rPr>
              <a:t>sum</a:t>
            </a:r>
            <a:r>
              <a:rPr lang="en-US" sz="1800" b="0" i="0" u="none" strike="noStrike" cap="none"/>
              <a:t> method is a terminal operation.</a:t>
            </a:r>
            <a:endParaRPr/>
          </a:p>
          <a:p>
            <a:pPr marL="0" marR="0" lvl="0" indent="0" algn="l" rtl="0">
              <a:spcBef>
                <a:spcPts val="0"/>
              </a:spcBef>
              <a:spcAft>
                <a:spcPts val="0"/>
              </a:spcAft>
              <a:buNone/>
            </a:pPr>
            <a:endParaRPr sz="1800" b="0" i="0" u="none" strike="noStrike" cap="none"/>
          </a:p>
        </p:txBody>
      </p:sp>
      <p:sp>
        <p:nvSpPr>
          <p:cNvPr id="2594" name="Google Shape;2594;g40a120c017_0_19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277</a:t>
            </a:fld>
            <a:endParaRPr/>
          </a:p>
        </p:txBody>
      </p:sp>
    </p:spTree>
    <p:extLst>
      <p:ext uri="{BB962C8B-B14F-4D97-AF65-F5344CB8AC3E}">
        <p14:creationId xmlns:p14="http://schemas.microsoft.com/office/powerpoint/2010/main" val="188348487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40a120c017_0_19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1" name="Google Shape;2601;g40a120c017_0_19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sorted</a:t>
            </a:r>
            <a:r>
              <a:rPr lang="en-US" sz="1800" b="0" i="0" u="none" strike="noStrike" cap="none"/>
              <a:t> method can be used to sort stream elements based on their natural order. This is an intermediate operation.</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02" name="Google Shape;2602;g40a120c017_0_19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278</a:t>
            </a:fld>
            <a:endParaRPr/>
          </a:p>
        </p:txBody>
      </p:sp>
    </p:spTree>
    <p:extLst>
      <p:ext uri="{BB962C8B-B14F-4D97-AF65-F5344CB8AC3E}">
        <p14:creationId xmlns:p14="http://schemas.microsoft.com/office/powerpoint/2010/main" val="83125703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40a120c017_0_200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9" name="Google Shape;2609;g40a120c017_0_200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sorted</a:t>
            </a:r>
            <a:r>
              <a:rPr lang="en-US" sz="1800" b="0" i="0" u="none" strike="noStrike" cap="none"/>
              <a:t> method can also take a </a:t>
            </a:r>
            <a:r>
              <a:rPr lang="en-US" sz="1800" b="0" i="0" u="none" strike="noStrike" cap="none">
                <a:latin typeface="Courier New"/>
                <a:ea typeface="Courier New"/>
                <a:cs typeface="Courier New"/>
                <a:sym typeface="Courier New"/>
              </a:rPr>
              <a:t>Comparator</a:t>
            </a:r>
            <a:r>
              <a:rPr lang="en-US" sz="1800" b="0" i="0" u="none" strike="noStrike" cap="none"/>
              <a:t> as a parameter. Combined with the </a:t>
            </a:r>
            <a:r>
              <a:rPr lang="en-US" sz="1800" b="0" i="0" u="none" strike="noStrike" cap="none">
                <a:latin typeface="Courier New"/>
                <a:ea typeface="Courier New"/>
                <a:cs typeface="Courier New"/>
                <a:sym typeface="Courier New"/>
              </a:rPr>
              <a:t>comparing</a:t>
            </a:r>
            <a:r>
              <a:rPr lang="en-US" sz="1800" b="0" i="0" u="none" strike="noStrike" cap="none"/>
              <a:t> method, the </a:t>
            </a:r>
            <a:r>
              <a:rPr lang="en-US" sz="1800" b="0" i="0" u="none" strike="noStrike" cap="none">
                <a:latin typeface="Courier New"/>
                <a:ea typeface="Courier New"/>
                <a:cs typeface="Courier New"/>
                <a:sym typeface="Courier New"/>
              </a:rPr>
              <a:t>Comparator</a:t>
            </a:r>
            <a:r>
              <a:rPr lang="en-US" sz="1800" b="0" i="0" u="none" strike="noStrike" cap="none"/>
              <a:t> class provides a great deal of flexibility when sorting a stream.</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thenComparing</a:t>
            </a:r>
            <a:r>
              <a:rPr lang="en-US" sz="1800" b="0" i="0" u="none" strike="noStrike" cap="none"/>
              <a:t> method can be added to the </a:t>
            </a:r>
            <a:r>
              <a:rPr lang="en-US" sz="1800" b="0" i="0" u="none" strike="noStrike" cap="none">
                <a:latin typeface="Courier New"/>
                <a:ea typeface="Courier New"/>
                <a:cs typeface="Courier New"/>
                <a:sym typeface="Courier New"/>
              </a:rPr>
              <a:t>comparing</a:t>
            </a:r>
            <a:r>
              <a:rPr lang="en-US" sz="1800" b="0" i="0" u="none" strike="noStrike" cap="none"/>
              <a:t> method to do a multilevel sort on the elements in the stream. The </a:t>
            </a:r>
            <a:r>
              <a:rPr lang="en-US" sz="1800" b="0" i="0" u="none" strike="noStrike" cap="none">
                <a:latin typeface="Courier New"/>
                <a:ea typeface="Courier New"/>
                <a:cs typeface="Courier New"/>
                <a:sym typeface="Courier New"/>
              </a:rPr>
              <a:t>thenComparing</a:t>
            </a:r>
            <a:r>
              <a:rPr lang="en-US" sz="1800" b="0" i="0" u="none" strike="noStrike" cap="none"/>
              <a:t> method takes a </a:t>
            </a:r>
            <a:r>
              <a:rPr lang="en-US" sz="1800" b="0" i="0" u="none" strike="noStrike" cap="none">
                <a:latin typeface="Courier New"/>
                <a:ea typeface="Courier New"/>
                <a:cs typeface="Courier New"/>
                <a:sym typeface="Courier New"/>
              </a:rPr>
              <a:t>Comparator</a:t>
            </a:r>
            <a:r>
              <a:rPr lang="en-US" sz="1800" b="0" i="0" u="none" strike="noStrike" cap="none"/>
              <a:t> as a parameter just like the </a:t>
            </a:r>
            <a:r>
              <a:rPr lang="en-US" sz="1800" b="0" i="0" u="none" strike="noStrike" cap="none">
                <a:latin typeface="Courier New"/>
                <a:ea typeface="Courier New"/>
                <a:cs typeface="Courier New"/>
                <a:sym typeface="Courier New"/>
              </a:rPr>
              <a:t>comparing</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reversed</a:t>
            </a:r>
            <a:r>
              <a:rPr lang="en-US" sz="1800" b="0" i="0" u="none" strike="noStrike" cap="none"/>
              <a:t> method can be appended to a pipeline, thus reversing the sort order of the elements in the stream. </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10" name="Google Shape;2610;g40a120c017_0_200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279</a:t>
            </a:fld>
            <a:endParaRPr/>
          </a:p>
        </p:txBody>
      </p:sp>
    </p:spTree>
    <p:extLst>
      <p:ext uri="{BB962C8B-B14F-4D97-AF65-F5344CB8AC3E}">
        <p14:creationId xmlns:p14="http://schemas.microsoft.com/office/powerpoint/2010/main" val="3718745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1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Rules for Literals</a:t>
            </a:r>
            <a:endParaRPr/>
          </a:p>
          <a:p>
            <a:pPr marL="0" marR="0" lvl="1" indent="0" algn="l" rtl="0">
              <a:spcBef>
                <a:spcPts val="0"/>
              </a:spcBef>
              <a:spcAft>
                <a:spcPts val="0"/>
              </a:spcAft>
              <a:buSzPts val="1800"/>
              <a:buFont typeface="Arial"/>
              <a:buNone/>
            </a:pPr>
            <a:r>
              <a:rPr lang="en-US" sz="1800" b="0" i="0" u="none" strike="noStrike" cap="none"/>
              <a:t>You can place underscores only between digits; you cannot place underscores in the following places:</a:t>
            </a:r>
            <a:endParaRPr/>
          </a:p>
          <a:p>
            <a:pPr marL="0" marR="0" lvl="2" indent="0" algn="l" rtl="0">
              <a:spcBef>
                <a:spcPts val="0"/>
              </a:spcBef>
              <a:spcAft>
                <a:spcPts val="0"/>
              </a:spcAft>
              <a:buSzPts val="1800"/>
              <a:buFont typeface="Arial"/>
              <a:buNone/>
            </a:pPr>
            <a:r>
              <a:rPr lang="en-US" sz="1800" b="0" i="0" u="none" strike="noStrike" cap="none"/>
              <a:t> At the beginning or end of a number</a:t>
            </a:r>
            <a:endParaRPr/>
          </a:p>
          <a:p>
            <a:pPr marL="0" marR="0" lvl="2" indent="0" algn="l" rtl="0">
              <a:spcBef>
                <a:spcPts val="0"/>
              </a:spcBef>
              <a:spcAft>
                <a:spcPts val="0"/>
              </a:spcAft>
              <a:buSzPts val="1800"/>
              <a:buFont typeface="Arial"/>
              <a:buNone/>
            </a:pPr>
            <a:r>
              <a:rPr lang="en-US" sz="1800" b="0" i="0" u="none" strike="noStrike" cap="none"/>
              <a:t> Adjacent to a decimal point in a floating point literal</a:t>
            </a:r>
            <a:endParaRPr/>
          </a:p>
          <a:p>
            <a:pPr marL="0" marR="0" lvl="2" indent="0" algn="l" rtl="0">
              <a:spcBef>
                <a:spcPts val="0"/>
              </a:spcBef>
              <a:spcAft>
                <a:spcPts val="0"/>
              </a:spcAft>
              <a:buSzPts val="1800"/>
              <a:buFont typeface="Arial"/>
              <a:buNone/>
            </a:pPr>
            <a:r>
              <a:rPr lang="en-US" sz="1800" b="0" i="0" u="none" strike="noStrike" cap="none"/>
              <a:t> Prior to an </a:t>
            </a:r>
            <a:r>
              <a:rPr lang="en-US" sz="1800" b="0" i="0" u="none" strike="noStrike" cap="none">
                <a:latin typeface="Courier New"/>
                <a:ea typeface="Courier New"/>
                <a:cs typeface="Courier New"/>
                <a:sym typeface="Courier New"/>
              </a:rPr>
              <a:t>F</a:t>
            </a:r>
            <a:r>
              <a:rPr lang="en-US" sz="1800" b="0" i="0" u="none" strike="noStrike" cap="none"/>
              <a:t> or </a:t>
            </a:r>
            <a:r>
              <a:rPr lang="en-US" sz="1800" b="0" i="0" u="none" strike="noStrike" cap="none">
                <a:latin typeface="Courier New"/>
                <a:ea typeface="Courier New"/>
                <a:cs typeface="Courier New"/>
                <a:sym typeface="Courier New"/>
              </a:rPr>
              <a:t>L</a:t>
            </a:r>
            <a:r>
              <a:rPr lang="en-US" sz="1800" b="0" i="0" u="none" strike="noStrike" cap="none"/>
              <a:t> suffix</a:t>
            </a:r>
            <a:endParaRPr/>
          </a:p>
          <a:p>
            <a:pPr marL="0" marR="0" lvl="2" indent="0" algn="l" rtl="0">
              <a:spcBef>
                <a:spcPts val="0"/>
              </a:spcBef>
              <a:spcAft>
                <a:spcPts val="0"/>
              </a:spcAft>
              <a:buSzPts val="1800"/>
              <a:buFont typeface="Arial"/>
              <a:buNone/>
            </a:pPr>
            <a:r>
              <a:rPr lang="en-US" sz="1800" b="0" i="0" u="none" strike="noStrike" cap="none"/>
              <a:t> In positions where a string of digits is expected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Java language is case-sensitive. In Java, the variable </a:t>
            </a:r>
            <a:r>
              <a:rPr lang="en-US" sz="1800" b="0" i="0" u="none" strike="noStrike" cap="none">
                <a:latin typeface="Courier New"/>
                <a:ea typeface="Courier New"/>
                <a:cs typeface="Courier New"/>
                <a:sym typeface="Courier New"/>
              </a:rPr>
              <a:t>creditCardNumber</a:t>
            </a:r>
            <a:r>
              <a:rPr lang="en-US" sz="1800" b="0" i="0" u="none" strike="noStrike" cap="none"/>
              <a:t> is different from </a:t>
            </a:r>
            <a:r>
              <a:rPr lang="en-US" sz="1800" b="0" i="0" u="none" strike="noStrike" cap="none">
                <a:latin typeface="Courier New"/>
                <a:ea typeface="Courier New"/>
                <a:cs typeface="Courier New"/>
                <a:sym typeface="Courier New"/>
              </a:rPr>
              <a:t>CREDITCARDNUMBER</a:t>
            </a:r>
            <a:r>
              <a:rPr lang="en-US" sz="1800" b="0" i="0" u="none" strike="noStrike" cap="none"/>
              <a:t>. Convention indicates that Java variables and method names use “lower camel case”―lowercase for the first letter of the first element of a variable name and uppercase for the first letter of subsequent elements.</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64" name="Google Shape;164;p1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28</a:t>
            </a:fld>
            <a:endParaRPr/>
          </a:p>
        </p:txBody>
      </p:sp>
    </p:spTree>
    <p:extLst>
      <p:ext uri="{BB962C8B-B14F-4D97-AF65-F5344CB8AC3E}">
        <p14:creationId xmlns:p14="http://schemas.microsoft.com/office/powerpoint/2010/main" val="265225440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40a120c017_0_20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7" name="Google Shape;2617;g40a120c017_0_20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collect</a:t>
            </a:r>
            <a:r>
              <a:rPr lang="en-US" sz="1800" b="0" i="0" u="none" strike="noStrike" cap="none"/>
              <a:t> method allows you to save the results of all the filtering, mapping, and sorting that takes place in a pipeline. Notice how the </a:t>
            </a:r>
            <a:r>
              <a:rPr lang="en-US" sz="1800" b="0" i="0" u="none" strike="noStrike" cap="none">
                <a:latin typeface="Courier New"/>
                <a:ea typeface="Courier New"/>
                <a:cs typeface="Courier New"/>
                <a:sym typeface="Courier New"/>
              </a:rPr>
              <a:t>collect</a:t>
            </a:r>
            <a:r>
              <a:rPr lang="en-US" sz="1800" b="0" i="0" u="none" strike="noStrike" cap="none"/>
              <a:t> method is called. It takes a </a:t>
            </a:r>
            <a:r>
              <a:rPr lang="en-US" sz="1800" b="0" i="0" u="none" strike="noStrike" cap="none">
                <a:latin typeface="Courier New"/>
                <a:ea typeface="Courier New"/>
                <a:cs typeface="Courier New"/>
                <a:sym typeface="Courier New"/>
              </a:rPr>
              <a:t>Collectors</a:t>
            </a:r>
            <a:r>
              <a:rPr lang="en-US" sz="1800" b="0" i="0" u="none" strike="noStrike" cap="none"/>
              <a:t> class as a parameter. The </a:t>
            </a:r>
            <a:r>
              <a:rPr lang="en-US" sz="1800" b="0" i="0" u="none" strike="noStrike" cap="none">
                <a:latin typeface="Courier New"/>
                <a:ea typeface="Courier New"/>
                <a:cs typeface="Courier New"/>
                <a:sym typeface="Courier New"/>
              </a:rPr>
              <a:t>Collectors</a:t>
            </a:r>
            <a:r>
              <a:rPr lang="en-US" sz="1800" b="0" i="0" u="none" strike="noStrike" cap="none"/>
              <a:t> class provides a number of ways to return the elements left in a pipeline.</a:t>
            </a:r>
            <a:endParaRPr/>
          </a:p>
          <a:p>
            <a:pPr marL="0" marR="0" lvl="0" indent="0" algn="l" rtl="0">
              <a:spcBef>
                <a:spcPts val="0"/>
              </a:spcBef>
              <a:spcAft>
                <a:spcPts val="0"/>
              </a:spcAft>
              <a:buNone/>
            </a:pPr>
            <a:endParaRPr sz="1800" b="0" i="0" u="none" strike="noStrike" cap="none"/>
          </a:p>
        </p:txBody>
      </p:sp>
      <p:sp>
        <p:nvSpPr>
          <p:cNvPr id="2618" name="Google Shape;2618;g40a120c017_0_20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280</a:t>
            </a:fld>
            <a:endParaRPr/>
          </a:p>
        </p:txBody>
      </p:sp>
    </p:spTree>
    <p:extLst>
      <p:ext uri="{BB962C8B-B14F-4D97-AF65-F5344CB8AC3E}">
        <p14:creationId xmlns:p14="http://schemas.microsoft.com/office/powerpoint/2010/main" val="336262960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40a120c017_0_20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5" name="Google Shape;2625;g40a120c017_0_20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groupingBy</a:t>
            </a:r>
            <a:r>
              <a:rPr lang="en-US" sz="1800" b="0" i="0" u="none" strike="noStrike" cap="none"/>
              <a:t> method of the </a:t>
            </a:r>
            <a:r>
              <a:rPr lang="en-US" sz="1800" b="0" i="0" u="none" strike="noStrike" cap="none">
                <a:latin typeface="Courier New"/>
                <a:ea typeface="Courier New"/>
                <a:cs typeface="Courier New"/>
                <a:sym typeface="Courier New"/>
              </a:rPr>
              <a:t>Collectors</a:t>
            </a:r>
            <a:r>
              <a:rPr lang="en-US" sz="1800" b="0" i="0" u="none" strike="noStrike" cap="none"/>
              <a:t> class allows you to generate a </a:t>
            </a:r>
            <a:r>
              <a:rPr lang="en-US" sz="1800" b="0" i="0" u="none" strike="noStrike" cap="none">
                <a:latin typeface="Courier New"/>
                <a:ea typeface="Courier New"/>
                <a:cs typeface="Courier New"/>
                <a:sym typeface="Courier New"/>
              </a:rPr>
              <a:t>Map</a:t>
            </a:r>
            <a:r>
              <a:rPr lang="en-US" sz="1800" b="0" i="0" u="none" strike="noStrike" cap="none"/>
              <a:t> based on the elements contained in a stream. The keys are based off of a selected field in a class. Matching objects are placed into an </a:t>
            </a:r>
            <a:r>
              <a:rPr lang="en-US" sz="1800" b="0" i="0" u="none" strike="noStrike" cap="none">
                <a:latin typeface="Courier New"/>
                <a:ea typeface="Courier New"/>
                <a:cs typeface="Courier New"/>
                <a:sym typeface="Courier New"/>
              </a:rPr>
              <a:t>ArrayList</a:t>
            </a:r>
            <a:r>
              <a:rPr lang="en-US" sz="1800" b="0" i="0" u="none" strike="noStrike" cap="none"/>
              <a:t> that becomes the value for the key.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joining</a:t>
            </a:r>
            <a:r>
              <a:rPr lang="en-US" sz="1800" b="0" i="0" u="none" strike="noStrike" cap="none"/>
              <a:t> method of the </a:t>
            </a:r>
            <a:r>
              <a:rPr lang="en-US" sz="1800" b="0" i="0" u="none" strike="noStrike" cap="none">
                <a:latin typeface="Courier New"/>
                <a:ea typeface="Courier New"/>
                <a:cs typeface="Courier New"/>
                <a:sym typeface="Courier New"/>
              </a:rPr>
              <a:t>Collectors</a:t>
            </a:r>
            <a:r>
              <a:rPr lang="en-US" sz="1800" b="0" i="0" u="none" strike="noStrike" cap="none"/>
              <a:t> class allows you to join together elements returned from a stream.</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partitioningBy</a:t>
            </a:r>
            <a:r>
              <a:rPr lang="en-US" sz="1800" b="0" i="0" u="none" strike="noStrike" cap="none"/>
              <a:t> method offers an interesting way to create a </a:t>
            </a:r>
            <a:r>
              <a:rPr lang="en-US" sz="1800" b="0" i="0" u="none" strike="noStrike" cap="none">
                <a:latin typeface="Courier New"/>
                <a:ea typeface="Courier New"/>
                <a:cs typeface="Courier New"/>
                <a:sym typeface="Courier New"/>
              </a:rPr>
              <a:t>Map</a:t>
            </a:r>
            <a:r>
              <a:rPr lang="en-US" sz="1800" b="0" i="0" u="none" strike="noStrike" cap="none"/>
              <a:t>. The method takes a </a:t>
            </a:r>
            <a:r>
              <a:rPr lang="en-US" sz="1800" b="0" i="0" u="none" strike="noStrike" cap="none">
                <a:latin typeface="Courier New"/>
                <a:ea typeface="Courier New"/>
                <a:cs typeface="Courier New"/>
                <a:sym typeface="Courier New"/>
              </a:rPr>
              <a:t>Predicate</a:t>
            </a:r>
            <a:r>
              <a:rPr lang="en-US" sz="1800" b="0" i="0" u="none" strike="noStrike" cap="none"/>
              <a:t> as an argument and creates a </a:t>
            </a:r>
            <a:r>
              <a:rPr lang="en-US" sz="1800" b="0" i="0" u="none" strike="noStrike" cap="none">
                <a:latin typeface="Courier New"/>
                <a:ea typeface="Courier New"/>
                <a:cs typeface="Courier New"/>
                <a:sym typeface="Courier New"/>
              </a:rPr>
              <a:t>Map</a:t>
            </a:r>
            <a:r>
              <a:rPr lang="en-US" sz="1800" b="0" i="0" u="none" strike="noStrike" cap="none"/>
              <a:t> with two </a:t>
            </a:r>
            <a:r>
              <a:rPr lang="en-US" sz="1800" b="0" i="0" u="none" strike="noStrike" cap="none">
                <a:latin typeface="Courier New"/>
                <a:ea typeface="Courier New"/>
                <a:cs typeface="Courier New"/>
                <a:sym typeface="Courier New"/>
              </a:rPr>
              <a:t>boolean</a:t>
            </a:r>
            <a:r>
              <a:rPr lang="en-US" sz="1800" b="0" i="0" u="none" strike="noStrike" cap="none"/>
              <a:t> keys. One key is </a:t>
            </a:r>
            <a:r>
              <a:rPr lang="en-US" sz="1800" b="0" i="0" u="none" strike="noStrike" cap="none">
                <a:latin typeface="Courier New"/>
                <a:ea typeface="Courier New"/>
                <a:cs typeface="Courier New"/>
                <a:sym typeface="Courier New"/>
              </a:rPr>
              <a:t>true</a:t>
            </a:r>
            <a:r>
              <a:rPr lang="en-US" sz="1800" b="0" i="0" u="none" strike="noStrike" cap="none"/>
              <a:t> and includes all the elements that met the true criteria of the </a:t>
            </a:r>
            <a:r>
              <a:rPr lang="en-US" sz="1800" b="0" i="0" u="none" strike="noStrike" cap="none">
                <a:latin typeface="Courier New"/>
                <a:ea typeface="Courier New"/>
                <a:cs typeface="Courier New"/>
                <a:sym typeface="Courier New"/>
              </a:rPr>
              <a:t>Predicate</a:t>
            </a:r>
            <a:r>
              <a:rPr lang="en-US" sz="1800" b="0" i="0" u="none" strike="noStrike" cap="none"/>
              <a:t>. The other key, </a:t>
            </a:r>
            <a:r>
              <a:rPr lang="en-US" sz="1800" b="0" i="0" u="none" strike="noStrike" cap="none">
                <a:latin typeface="Courier New"/>
                <a:ea typeface="Courier New"/>
                <a:cs typeface="Courier New"/>
                <a:sym typeface="Courier New"/>
              </a:rPr>
              <a:t>false</a:t>
            </a:r>
            <a:r>
              <a:rPr lang="en-US" sz="1800" b="0" i="0" u="none" strike="noStrike" cap="none"/>
              <a:t>, contains all the elements that resulted in </a:t>
            </a:r>
            <a:r>
              <a:rPr lang="en-US" sz="1800" b="0" i="0" u="none" strike="noStrike" cap="none">
                <a:latin typeface="Courier New"/>
                <a:ea typeface="Courier New"/>
                <a:cs typeface="Courier New"/>
                <a:sym typeface="Courier New"/>
              </a:rPr>
              <a:t>false</a:t>
            </a:r>
            <a:r>
              <a:rPr lang="en-US" sz="1800" b="0" i="0" u="none" strike="noStrike" cap="none"/>
              <a:t> values as determined by the </a:t>
            </a:r>
            <a:r>
              <a:rPr lang="en-US" sz="1800" b="0" i="0" u="none" strike="noStrike" cap="none">
                <a:latin typeface="Courier New"/>
                <a:ea typeface="Courier New"/>
                <a:cs typeface="Courier New"/>
                <a:sym typeface="Courier New"/>
              </a:rPr>
              <a:t>Predicate</a:t>
            </a:r>
            <a:r>
              <a:rPr lang="en-US" sz="1800" b="0" i="0" u="none" strike="noStrike" cap="none"/>
              <a:t>.</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26" name="Google Shape;2626;g40a120c017_0_20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10 - </a:t>
            </a:r>
            <a:fld id="{00000000-1234-1234-1234-123412341234}" type="slidenum">
              <a:rPr lang="en-US" sz="1100" b="1" i="0" u="none" strike="noStrike" cap="none">
                <a:solidFill>
                  <a:srgbClr val="000000"/>
                </a:solidFill>
                <a:latin typeface="Arial"/>
                <a:ea typeface="Arial"/>
                <a:cs typeface="Arial"/>
                <a:sym typeface="Arial"/>
              </a:rPr>
              <a:t>281</a:t>
            </a:fld>
            <a:endParaRPr/>
          </a:p>
        </p:txBody>
      </p:sp>
    </p:spTree>
    <p:extLst>
      <p:ext uri="{BB962C8B-B14F-4D97-AF65-F5344CB8AC3E}">
        <p14:creationId xmlns:p14="http://schemas.microsoft.com/office/powerpoint/2010/main" val="43805780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40a120c017_0_20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282</a:t>
            </a:fld>
            <a:endParaRPr/>
          </a:p>
        </p:txBody>
      </p:sp>
      <p:sp>
        <p:nvSpPr>
          <p:cNvPr id="2633" name="Google Shape;2633;g40a120c017_0_20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4" name="Google Shape;2634;g40a120c017_0_20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Stream.of</a:t>
            </a:r>
            <a:r>
              <a:rPr lang="en-US" sz="1800" b="0" i="0" u="none" strike="noStrike" cap="none"/>
              <a:t> method can be used to create a stream out of an array of elements. The elements can be listed as shown in the slide or from the results of method calls.</a:t>
            </a:r>
            <a:endParaRPr/>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43880597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40a120c017_0_20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2" name="Google Shape;2642;g40a120c017_0_20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flatMap</a:t>
            </a:r>
            <a:r>
              <a:rPr lang="en-US" sz="1800" b="0" i="0" u="none" strike="noStrike" cap="none"/>
              <a:t> method can be used to convert data into a stream. The example splits line data into words.</a:t>
            </a:r>
            <a:endParaRPr/>
          </a:p>
        </p:txBody>
      </p:sp>
      <p:sp>
        <p:nvSpPr>
          <p:cNvPr id="2643" name="Google Shape;2643;g40a120c017_0_20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283</a:t>
            </a:fld>
            <a:endParaRPr/>
          </a:p>
        </p:txBody>
      </p:sp>
    </p:spTree>
    <p:extLst>
      <p:ext uri="{BB962C8B-B14F-4D97-AF65-F5344CB8AC3E}">
        <p14:creationId xmlns:p14="http://schemas.microsoft.com/office/powerpoint/2010/main" val="405587918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40a120c017_0_20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284</a:t>
            </a:fld>
            <a:endParaRPr/>
          </a:p>
        </p:txBody>
      </p:sp>
      <p:sp>
        <p:nvSpPr>
          <p:cNvPr id="2651" name="Google Shape;2651;g40a120c017_0_20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2" name="Google Shape;2652;g40a120c017_0_20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93674526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40a120c017_0_20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10 - </a:t>
            </a:r>
            <a:fld id="{00000000-1234-1234-1234-123412341234}" type="slidenum">
              <a:rPr lang="en-US" sz="1100" b="1" i="0" u="none">
                <a:solidFill>
                  <a:srgbClr val="000000"/>
                </a:solidFill>
                <a:latin typeface="Arial"/>
                <a:ea typeface="Arial"/>
                <a:cs typeface="Arial"/>
                <a:sym typeface="Arial"/>
              </a:rPr>
              <a:t>285</a:t>
            </a:fld>
            <a:endParaRPr/>
          </a:p>
        </p:txBody>
      </p:sp>
      <p:sp>
        <p:nvSpPr>
          <p:cNvPr id="2659" name="Google Shape;2659;g40a120c017_0_20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0" name="Google Shape;2660;g40a120c017_0_20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31090292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40a120c017_0_2082: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7" name="Google Shape;2667;g40a120c017_0_208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80878506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40a120c017_0_20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3" name="Google Shape;2673;g40a120c017_0_20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674" name="Google Shape;2674;g40a120c017_0_20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287</a:t>
            </a:fld>
            <a:endParaRPr/>
          </a:p>
        </p:txBody>
      </p:sp>
    </p:spTree>
    <p:extLst>
      <p:ext uri="{BB962C8B-B14F-4D97-AF65-F5344CB8AC3E}">
        <p14:creationId xmlns:p14="http://schemas.microsoft.com/office/powerpoint/2010/main" val="429362405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40a120c017_0_20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2" name="Google Shape;2682;g40a120c017_0_209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Returning a Failure Result</a:t>
            </a:r>
            <a:endParaRPr/>
          </a:p>
          <a:p>
            <a:pPr marL="0" marR="0" lvl="1" indent="0" algn="l" rtl="0">
              <a:spcBef>
                <a:spcPts val="0"/>
              </a:spcBef>
              <a:spcAft>
                <a:spcPts val="0"/>
              </a:spcAft>
              <a:buSzPts val="1800"/>
              <a:buFont typeface="Arial"/>
              <a:buNone/>
            </a:pPr>
            <a:r>
              <a:rPr lang="en-US" sz="1800" b="0" i="0" u="none" strike="noStrike" cap="none"/>
              <a:t>Some programming languages use the return value of a method to indicate whether or not a method completed successfully. For instance, in the C example </a:t>
            </a:r>
            <a:r>
              <a:rPr lang="en-US" sz="1800" b="0" i="0" u="none" strike="noStrike" cap="none">
                <a:latin typeface="Courier New"/>
                <a:ea typeface="Courier New"/>
                <a:cs typeface="Courier New"/>
                <a:sym typeface="Courier New"/>
              </a:rPr>
              <a:t>int x = printf("hi");</a:t>
            </a:r>
            <a:r>
              <a:rPr lang="en-US" sz="1800" b="0" i="0" u="none" strike="noStrike" cap="none"/>
              <a:t>, a negative value for </a:t>
            </a:r>
            <a:r>
              <a:rPr lang="en-US" sz="1800" b="0" i="0" u="none" strike="noStrike" cap="none">
                <a:latin typeface="Courier New"/>
                <a:ea typeface="Courier New"/>
                <a:cs typeface="Courier New"/>
                <a:sym typeface="Courier New"/>
              </a:rPr>
              <a:t>x</a:t>
            </a:r>
            <a:r>
              <a:rPr lang="en-US" sz="1800" b="0" i="0" u="none" strike="noStrike" cap="none"/>
              <a:t> would indicate a failure. Many of C’s standard library functions return a negative value upon failure. The problem is that this example could also be written as </a:t>
            </a:r>
            <a:r>
              <a:rPr lang="en-US" sz="1800" b="0" i="0" u="none" strike="noStrike" cap="none">
                <a:latin typeface="Courier New"/>
                <a:ea typeface="Courier New"/>
                <a:cs typeface="Courier New"/>
                <a:sym typeface="Courier New"/>
              </a:rPr>
              <a:t>printf("hi");</a:t>
            </a:r>
            <a:r>
              <a:rPr lang="en-US" sz="1800" b="0" i="0" u="none" strike="noStrike" cap="none"/>
              <a:t> where the return value is ignored. In Java, you also have the same concern; any return value can be ignored.</a:t>
            </a:r>
            <a:endParaRPr/>
          </a:p>
          <a:p>
            <a:pPr marL="0" marR="0" lvl="1" indent="0" algn="l" rtl="0">
              <a:spcBef>
                <a:spcPts val="0"/>
              </a:spcBef>
              <a:spcAft>
                <a:spcPts val="0"/>
              </a:spcAft>
              <a:buSzPts val="1800"/>
              <a:buFont typeface="Arial"/>
              <a:buNone/>
            </a:pPr>
            <a:r>
              <a:rPr lang="en-US" sz="1800" b="0" i="0" u="none" strike="noStrike" cap="none"/>
              <a:t>When a method you write in the Java language fails to execute successfully, consider using the exception-generating and handling features available in the language instead of using return values.</a:t>
            </a:r>
            <a:endParaRPr/>
          </a:p>
        </p:txBody>
      </p:sp>
      <p:sp>
        <p:nvSpPr>
          <p:cNvPr id="2683" name="Google Shape;2683;g40a120c017_0_20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288</a:t>
            </a:fld>
            <a:endParaRPr/>
          </a:p>
        </p:txBody>
      </p:sp>
    </p:spTree>
    <p:extLst>
      <p:ext uri="{BB962C8B-B14F-4D97-AF65-F5344CB8AC3E}">
        <p14:creationId xmlns:p14="http://schemas.microsoft.com/office/powerpoint/2010/main" val="354423747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40a120c017_0_21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1" name="Google Shape;2691;g40a120c017_0_210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Handle or Declare Rule</a:t>
            </a:r>
            <a:endParaRPr/>
          </a:p>
          <a:p>
            <a:pPr marL="0" marR="0" lvl="1" indent="0" algn="l" rtl="0">
              <a:spcBef>
                <a:spcPts val="0"/>
              </a:spcBef>
              <a:spcAft>
                <a:spcPts val="0"/>
              </a:spcAft>
              <a:buSzPts val="1800"/>
              <a:buFont typeface="Arial"/>
              <a:buNone/>
            </a:pPr>
            <a:r>
              <a:rPr lang="en-US" sz="1800" b="0" i="0" u="none" strike="noStrike" cap="none"/>
              <a:t>To use many libraries, you require knowledge of exception handling. They include:</a:t>
            </a:r>
            <a:endParaRPr/>
          </a:p>
          <a:p>
            <a:pPr marL="0" marR="0" lvl="2" indent="0" algn="l" rtl="0">
              <a:spcBef>
                <a:spcPts val="0"/>
              </a:spcBef>
              <a:spcAft>
                <a:spcPts val="0"/>
              </a:spcAft>
              <a:buSzPts val="1800"/>
              <a:buFont typeface="Arial"/>
              <a:buNone/>
            </a:pPr>
            <a:r>
              <a:rPr lang="en-US" sz="1800" b="0" i="0" u="none" strike="noStrike" cap="none"/>
              <a:t>File IO (NIO: </a:t>
            </a:r>
            <a:r>
              <a:rPr lang="en-US" sz="1800" b="0" i="0" u="none" strike="noStrike" cap="none">
                <a:latin typeface="Courier New"/>
                <a:ea typeface="Courier New"/>
                <a:cs typeface="Courier New"/>
                <a:sym typeface="Courier New"/>
              </a:rPr>
              <a:t>java.nio</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Database access (JDBC: </a:t>
            </a:r>
            <a:r>
              <a:rPr lang="en-US" sz="1800" b="0" i="0" u="none" strike="noStrike" cap="none">
                <a:latin typeface="Courier New"/>
                <a:ea typeface="Courier New"/>
                <a:cs typeface="Courier New"/>
                <a:sym typeface="Courier New"/>
              </a:rPr>
              <a:t>java.sql</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Handling an exception means that you use a </a:t>
            </a:r>
            <a:r>
              <a:rPr lang="en-US" sz="1800" b="0" i="0" u="none" strike="noStrike" cap="none">
                <a:latin typeface="Courier New"/>
                <a:ea typeface="Courier New"/>
                <a:cs typeface="Courier New"/>
                <a:sym typeface="Courier New"/>
              </a:rPr>
              <a:t>try-catch</a:t>
            </a:r>
            <a:r>
              <a:rPr lang="en-US" sz="1800" b="0" i="0" u="none" strike="noStrike" cap="none"/>
              <a:t> statement to transfer control to an exception-handling block when an exception occurs. Declaring an exception means to add a </a:t>
            </a:r>
            <a:r>
              <a:rPr lang="en-US" sz="1800" b="0" i="0" u="none" strike="noStrike" cap="none">
                <a:latin typeface="Courier New"/>
                <a:ea typeface="Courier New"/>
                <a:cs typeface="Courier New"/>
                <a:sym typeface="Courier New"/>
              </a:rPr>
              <a:t>throws</a:t>
            </a:r>
            <a:r>
              <a:rPr lang="en-US" sz="1800" b="0" i="0" u="none" strike="noStrike" cap="none"/>
              <a:t> clause to a method declaration, indicating that the method may fail to execute in a specific way. In other words, handling means it is your problem to deal with and declaring means that it is someone else’s problem to deal with.</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692" name="Google Shape;2692;g40a120c017_0_210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11 - </a:t>
            </a:r>
            <a:fld id="{00000000-1234-1234-1234-123412341234}" type="slidenum">
              <a:rPr lang="en-US" sz="1100" b="1" i="0" u="none" strike="noStrike" cap="none">
                <a:solidFill>
                  <a:srgbClr val="000000"/>
                </a:solidFill>
                <a:latin typeface="Arial"/>
                <a:ea typeface="Arial"/>
                <a:cs typeface="Arial"/>
                <a:sym typeface="Arial"/>
              </a:rPr>
              <a:t>289</a:t>
            </a:fld>
            <a:endParaRPr/>
          </a:p>
        </p:txBody>
      </p:sp>
    </p:spTree>
    <p:extLst>
      <p:ext uri="{BB962C8B-B14F-4D97-AF65-F5344CB8AC3E}">
        <p14:creationId xmlns:p14="http://schemas.microsoft.com/office/powerpoint/2010/main" val="291105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Because numbers have been introduced, the slide shows a list of common operators. Most are common to any programming language, and a description of each is provided in the slide.</a:t>
            </a:r>
            <a:endParaRPr/>
          </a:p>
          <a:p>
            <a:pPr marL="0" marR="0" lvl="1" indent="0" algn="l" rtl="0">
              <a:spcBef>
                <a:spcPts val="0"/>
              </a:spcBef>
              <a:spcAft>
                <a:spcPts val="0"/>
              </a:spcAft>
              <a:buSzPts val="1800"/>
              <a:buFont typeface="Arial"/>
              <a:buNone/>
            </a:pPr>
            <a:r>
              <a:rPr lang="en-US" sz="1800" b="0" i="0" u="none" strike="noStrike" cap="none"/>
              <a:t>The binary and bitwise operators have been omitted for brevity. For details about those operators, refer to the Java Tutorial:</a:t>
            </a:r>
            <a:endParaRPr/>
          </a:p>
          <a:p>
            <a:pPr marL="0" marR="0" lvl="1" indent="0" algn="l" rtl="0">
              <a:spcBef>
                <a:spcPts val="0"/>
              </a:spcBef>
              <a:spcAft>
                <a:spcPts val="0"/>
              </a:spcAft>
              <a:buSzPts val="1800"/>
              <a:buFont typeface="Arial"/>
              <a:buNone/>
            </a:pPr>
            <a:r>
              <a:rPr lang="en-US" sz="1800" b="0" i="0" u="none" strike="noStrike" cap="none"/>
              <a:t>http://download.oracle.com/javase/tutorial/java/nutsandbolts/operators.html</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Operators have definitive precedence. For the complete list, see the Java Tutorial link mentioned above. </a:t>
            </a:r>
            <a:endParaRPr/>
          </a:p>
          <a:p>
            <a:pPr marL="0" marR="0" lvl="1" indent="0" algn="l" rtl="0">
              <a:spcBef>
                <a:spcPts val="0"/>
              </a:spcBef>
              <a:spcAft>
                <a:spcPts val="0"/>
              </a:spcAft>
              <a:buSzPts val="1800"/>
              <a:buFont typeface="Arial"/>
              <a:buNone/>
            </a:pPr>
            <a:r>
              <a:rPr lang="en-US" sz="1800" b="0" i="0" u="none" strike="noStrike" cap="none"/>
              <a:t>Precedence can be overridden using parentheses.</a:t>
            </a:r>
            <a:endParaRPr/>
          </a:p>
        </p:txBody>
      </p:sp>
      <p:sp>
        <p:nvSpPr>
          <p:cNvPr id="173" name="Google Shape;173;p1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29</a:t>
            </a:fld>
            <a:endParaRPr/>
          </a:p>
        </p:txBody>
      </p:sp>
    </p:spTree>
    <p:extLst>
      <p:ext uri="{BB962C8B-B14F-4D97-AF65-F5344CB8AC3E}">
        <p14:creationId xmlns:p14="http://schemas.microsoft.com/office/powerpoint/2010/main" val="136804266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40a120c017_0_21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9" name="Google Shape;2699;g40a120c017_0_210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catch</a:t>
            </a:r>
            <a:r>
              <a:rPr lang="en-US" sz="1800" b="0" i="0" u="none" strike="noStrike" cap="none"/>
              <a:t> Clause</a:t>
            </a:r>
            <a:endParaRPr/>
          </a:p>
          <a:p>
            <a:pPr marL="0" marR="0" lvl="1" indent="0" algn="l" rtl="0">
              <a:spcBef>
                <a:spcPts val="0"/>
              </a:spcBef>
              <a:spcAft>
                <a:spcPts val="0"/>
              </a:spcAft>
              <a:buSzPts val="1800"/>
              <a:buFont typeface="Arial"/>
              <a:buNone/>
            </a:pPr>
            <a:r>
              <a:rPr lang="en-US" sz="1800" b="0" i="0" u="none" strike="noStrike" cap="none"/>
              <a:t>When an exception occurs inside of a </a:t>
            </a:r>
            <a:r>
              <a:rPr lang="en-US" sz="1800" b="0" i="0" u="none" strike="noStrike" cap="none">
                <a:latin typeface="Courier New"/>
                <a:ea typeface="Courier New"/>
                <a:cs typeface="Courier New"/>
                <a:sym typeface="Courier New"/>
              </a:rPr>
              <a:t>try</a:t>
            </a:r>
            <a:r>
              <a:rPr lang="en-US" sz="1800" b="0" i="0" u="none" strike="noStrike" cap="none"/>
              <a:t> block, execution will transfer to the attached </a:t>
            </a:r>
            <a:r>
              <a:rPr lang="en-US" sz="1800" b="0" i="0" u="none" strike="noStrike" cap="none">
                <a:latin typeface="Courier New"/>
                <a:ea typeface="Courier New"/>
                <a:cs typeface="Courier New"/>
                <a:sym typeface="Courier New"/>
              </a:rPr>
              <a:t>catch</a:t>
            </a:r>
            <a:r>
              <a:rPr lang="en-US" sz="1800" b="0" i="0" u="none" strike="noStrike" cap="none"/>
              <a:t> block. Any lines inside the </a:t>
            </a:r>
            <a:r>
              <a:rPr lang="en-US" sz="1800" b="0" i="0" u="none" strike="noStrike" cap="none">
                <a:latin typeface="Courier New"/>
                <a:ea typeface="Courier New"/>
                <a:cs typeface="Courier New"/>
                <a:sym typeface="Courier New"/>
              </a:rPr>
              <a:t>try</a:t>
            </a:r>
            <a:r>
              <a:rPr lang="en-US" sz="1800" b="0" i="0" u="none" strike="noStrike" cap="none"/>
              <a:t> block that appear after the exception are skipped and are not executed. The </a:t>
            </a:r>
            <a:r>
              <a:rPr lang="en-US" sz="1800" b="0" i="0" u="none" strike="noStrike" cap="none">
                <a:latin typeface="Courier New"/>
                <a:ea typeface="Courier New"/>
                <a:cs typeface="Courier New"/>
                <a:sym typeface="Courier New"/>
              </a:rPr>
              <a:t>catch</a:t>
            </a:r>
            <a:r>
              <a:rPr lang="en-US" sz="1800" b="0" i="0" u="none" strike="noStrike" cap="none"/>
              <a:t> clause should be used to:</a:t>
            </a:r>
            <a:endParaRPr/>
          </a:p>
          <a:p>
            <a:pPr marL="0" marR="0" lvl="2" indent="0" algn="l" rtl="0">
              <a:spcBef>
                <a:spcPts val="0"/>
              </a:spcBef>
              <a:spcAft>
                <a:spcPts val="0"/>
              </a:spcAft>
              <a:buSzPts val="1800"/>
              <a:buFont typeface="Arial"/>
              <a:buNone/>
            </a:pPr>
            <a:r>
              <a:rPr lang="en-US" sz="1800" b="0" i="0" u="none" strike="noStrike" cap="none"/>
              <a:t>Retry the operation</a:t>
            </a:r>
            <a:endParaRPr/>
          </a:p>
          <a:p>
            <a:pPr marL="0" marR="0" lvl="2" indent="0" algn="l" rtl="0">
              <a:spcBef>
                <a:spcPts val="0"/>
              </a:spcBef>
              <a:spcAft>
                <a:spcPts val="0"/>
              </a:spcAft>
              <a:buSzPts val="1800"/>
              <a:buFont typeface="Arial"/>
              <a:buNone/>
            </a:pPr>
            <a:r>
              <a:rPr lang="en-US" sz="1800" b="0" i="0" u="none" strike="noStrike" cap="none"/>
              <a:t>Try an alternate operation</a:t>
            </a:r>
            <a:endParaRPr/>
          </a:p>
          <a:p>
            <a:pPr marL="0" marR="0" lvl="2" indent="0" algn="l" rtl="0">
              <a:spcBef>
                <a:spcPts val="0"/>
              </a:spcBef>
              <a:spcAft>
                <a:spcPts val="0"/>
              </a:spcAft>
              <a:buSzPts val="1800"/>
              <a:buFont typeface="Arial"/>
              <a:buNone/>
            </a:pPr>
            <a:r>
              <a:rPr lang="en-US" sz="1800" b="0" i="0" u="none" strike="noStrike" cap="none"/>
              <a:t>Gracefully exit or return</a:t>
            </a:r>
            <a:endParaRPr/>
          </a:p>
          <a:p>
            <a:pPr marL="0" marR="0" lvl="1" indent="0" algn="l" rtl="0">
              <a:spcBef>
                <a:spcPts val="0"/>
              </a:spcBef>
              <a:spcAft>
                <a:spcPts val="0"/>
              </a:spcAft>
              <a:buSzPts val="1800"/>
              <a:buFont typeface="Arial"/>
              <a:buNone/>
            </a:pPr>
            <a:r>
              <a:rPr lang="en-US" sz="1800" b="0" i="0" u="none" strike="noStrike" cap="none"/>
              <a:t>Avoid having an empty </a:t>
            </a:r>
            <a:r>
              <a:rPr lang="en-US" sz="1800" b="0" i="0" u="none" strike="noStrike" cap="none">
                <a:latin typeface="Courier New"/>
                <a:ea typeface="Courier New"/>
                <a:cs typeface="Courier New"/>
                <a:sym typeface="Courier New"/>
              </a:rPr>
              <a:t>catch</a:t>
            </a:r>
            <a:r>
              <a:rPr lang="en-US" sz="1800" b="0" i="0" u="none" strike="noStrike" cap="none"/>
              <a:t> block. Silently swallowing an exception is a bad practice.</a:t>
            </a:r>
            <a:endParaRPr/>
          </a:p>
        </p:txBody>
      </p:sp>
      <p:sp>
        <p:nvSpPr>
          <p:cNvPr id="2700" name="Google Shape;2700;g40a120c017_0_21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290</a:t>
            </a:fld>
            <a:endParaRPr/>
          </a:p>
        </p:txBody>
      </p:sp>
    </p:spTree>
    <p:extLst>
      <p:ext uri="{BB962C8B-B14F-4D97-AF65-F5344CB8AC3E}">
        <p14:creationId xmlns:p14="http://schemas.microsoft.com/office/powerpoint/2010/main" val="100520315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40a120c017_0_2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0" name="Google Shape;2710;g40a120c017_0_2116:notes"/>
          <p:cNvSpPr txBox="1">
            <a:spLocks noGrp="1"/>
          </p:cNvSpPr>
          <p:nvPr>
            <p:ph type="body" idx="1"/>
          </p:nvPr>
        </p:nvSpPr>
        <p:spPr>
          <a:xfrm>
            <a:off x="547687" y="5278437"/>
            <a:ext cx="5996100" cy="33243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100"/>
              <a:buFont typeface="Arial"/>
              <a:buNone/>
            </a:pPr>
            <a:r>
              <a:rPr lang="en-US" sz="1100" b="0" i="0" u="none" strike="noStrike" cap="none"/>
              <a:t>Logging Exceptions</a:t>
            </a:r>
            <a:endParaRPr/>
          </a:p>
          <a:p>
            <a:pPr marL="0" marR="0" lvl="1" indent="0" algn="l" rtl="0">
              <a:spcBef>
                <a:spcPts val="0"/>
              </a:spcBef>
              <a:spcAft>
                <a:spcPts val="0"/>
              </a:spcAft>
              <a:buSzPts val="1800"/>
              <a:buFont typeface="Arial"/>
              <a:buNone/>
            </a:pPr>
            <a:r>
              <a:rPr lang="en-US" sz="1800" b="0" i="0" u="none" strike="noStrike" cap="none"/>
              <a:t>When things go wrong in your application, you will often want to record what happened. Java developers have a choice of several logging libraries including Apache's Log4j and the built-in </a:t>
            </a:r>
            <a:r>
              <a:rPr lang="en-US" sz="1800" b="0" i="0" u="none" strike="noStrike" cap="none">
                <a:latin typeface="Courier New"/>
                <a:ea typeface="Courier New"/>
                <a:cs typeface="Courier New"/>
                <a:sym typeface="Courier New"/>
              </a:rPr>
              <a:t>java.util</a:t>
            </a:r>
            <a:r>
              <a:rPr lang="en-US" sz="1800" b="0" i="0" u="none" strike="noStrike" cap="none"/>
              <a:t> logging framework. Although these logging libraries are beyond the scope of this course, you may notice that IDEs such as NetBeans recommend that you should remove any calls to </a:t>
            </a:r>
            <a:r>
              <a:rPr lang="en-US" sz="1800" b="0" i="0" u="none" strike="noStrike" cap="none">
                <a:latin typeface="Courier New"/>
                <a:ea typeface="Courier New"/>
                <a:cs typeface="Courier New"/>
                <a:sym typeface="Courier New"/>
              </a:rPr>
              <a:t>printStackTrace()</a:t>
            </a:r>
            <a:r>
              <a:rPr lang="en-US" sz="1800" b="0" i="0" u="none" strike="noStrike" cap="none"/>
              <a:t>. This is because production-quality applications should use a logging library instead of printing debug messages to the screen.</a:t>
            </a:r>
            <a:endParaRPr/>
          </a:p>
          <a:p>
            <a:pPr marL="0" marR="0" lvl="1" indent="0" algn="l" rtl="0">
              <a:spcBef>
                <a:spcPts val="0"/>
              </a:spcBef>
              <a:spcAft>
                <a:spcPts val="0"/>
              </a:spcAft>
              <a:buSzPts val="1800"/>
              <a:buFont typeface="Arial"/>
              <a:buNone/>
            </a:pPr>
            <a:r>
              <a:rPr lang="en-US" sz="1800" b="1" i="0" u="none" strike="noStrike" cap="none"/>
              <a:t>Using </a:t>
            </a:r>
            <a:r>
              <a:rPr lang="en-US" sz="1800" b="1" i="0" u="none" strike="noStrike" cap="none">
                <a:latin typeface="Courier New"/>
                <a:ea typeface="Courier New"/>
                <a:cs typeface="Courier New"/>
                <a:sym typeface="Courier New"/>
              </a:rPr>
              <a:t>getMessage()</a:t>
            </a:r>
            <a:r>
              <a:rPr lang="en-US" sz="1800" b="1" i="0" u="none" strike="noStrike" cap="none"/>
              <a:t> and </a:t>
            </a:r>
            <a:r>
              <a:rPr lang="en-US" sz="1800" b="1" i="0" u="none" strike="noStrike" cap="none">
                <a:latin typeface="Courier New"/>
                <a:ea typeface="Courier New"/>
                <a:cs typeface="Courier New"/>
                <a:sym typeface="Courier New"/>
              </a:rPr>
              <a:t>printStackTrace()</a:t>
            </a:r>
            <a:r>
              <a:rPr lang="en-US" sz="1800" b="0" i="0" u="none" strike="noStrike" cap="none"/>
              <a:t> </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printStackTrace()</a:t>
            </a:r>
            <a:r>
              <a:rPr lang="en-US" sz="1800" b="0" i="0" u="none" strike="noStrike" cap="none"/>
              <a:t>: When debugging, stack traces are very useful, because they tell you exactly where the exception happened and what the sequence of method calls is up to the point where the exception was thrown. So a stack trace helps to track down the cause of the exception. </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getMessage()</a:t>
            </a:r>
            <a:r>
              <a:rPr lang="en-US" sz="1800" b="0" i="0" u="none" strike="noStrike" cap="none"/>
              <a:t>: When you only want to know what the error message is and do not want the full stack trace, you can get the message of the exception. </a:t>
            </a:r>
            <a:endParaRPr/>
          </a:p>
          <a:p>
            <a:pPr marL="0" marR="0" lvl="2" indent="0" algn="l" rtl="0">
              <a:spcBef>
                <a:spcPts val="0"/>
              </a:spcBef>
              <a:spcAft>
                <a:spcPts val="0"/>
              </a:spcAft>
              <a:buSzPts val="1800"/>
              <a:buFont typeface="Arial"/>
              <a:buNone/>
            </a:pPr>
            <a:r>
              <a:rPr lang="en-US" sz="1800" b="0" i="0" u="none" strike="noStrike" cap="none"/>
              <a:t>	Users of your application should not deal with a stack trace full of technical information, instead they should just with an error message. Therefore, it is preferable to use </a:t>
            </a:r>
            <a:r>
              <a:rPr lang="en-US" sz="1800" b="0" i="0" u="none" strike="noStrike" cap="none">
                <a:latin typeface="Courier New"/>
                <a:ea typeface="Courier New"/>
                <a:cs typeface="Courier New"/>
                <a:sym typeface="Courier New"/>
              </a:rPr>
              <a:t>getMessage()</a:t>
            </a:r>
            <a:r>
              <a:rPr lang="en-US" sz="1800" b="0" i="0" u="none" strike="noStrike" cap="none"/>
              <a:t> rather than </a:t>
            </a:r>
            <a:r>
              <a:rPr lang="en-US" sz="1800" b="0" i="0" u="none" strike="noStrike" cap="none">
                <a:latin typeface="Courier New"/>
                <a:ea typeface="Courier New"/>
                <a:cs typeface="Courier New"/>
                <a:sym typeface="Courier New"/>
              </a:rPr>
              <a:t>printStackTrace(</a:t>
            </a:r>
            <a:r>
              <a:rPr lang="en-US" sz="1800" b="0" i="0" u="none" strike="noStrike" cap="none"/>
              <a:t>).</a:t>
            </a:r>
            <a:endParaRPr/>
          </a:p>
        </p:txBody>
      </p:sp>
      <p:sp>
        <p:nvSpPr>
          <p:cNvPr id="2711" name="Google Shape;2711;g40a120c017_0_2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291</a:t>
            </a:fld>
            <a:endParaRPr/>
          </a:p>
        </p:txBody>
      </p:sp>
    </p:spTree>
    <p:extLst>
      <p:ext uri="{BB962C8B-B14F-4D97-AF65-F5344CB8AC3E}">
        <p14:creationId xmlns:p14="http://schemas.microsoft.com/office/powerpoint/2010/main" val="61821025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40a120c017_0_21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9" name="Google Shape;2719;g40a120c017_0_212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Dealing with Exceptions</a:t>
            </a:r>
            <a:endParaRPr/>
          </a:p>
          <a:p>
            <a:pPr marL="0" marR="0" lvl="1" indent="0" algn="l" rtl="0">
              <a:spcBef>
                <a:spcPts val="0"/>
              </a:spcBef>
              <a:spcAft>
                <a:spcPts val="0"/>
              </a:spcAft>
              <a:buSzPts val="1800"/>
              <a:buFont typeface="Arial"/>
              <a:buNone/>
            </a:pPr>
            <a:r>
              <a:rPr lang="en-US" sz="1800" b="0" i="0" u="none" strike="noStrike" cap="none"/>
              <a:t>When an </a:t>
            </a:r>
            <a:r>
              <a:rPr lang="en-US" sz="1800" b="0" i="0" u="none" strike="noStrike" cap="none">
                <a:latin typeface="Courier New"/>
                <a:ea typeface="Courier New"/>
                <a:cs typeface="Courier New"/>
                <a:sym typeface="Courier New"/>
              </a:rPr>
              <a:t>Exception</a:t>
            </a:r>
            <a:r>
              <a:rPr lang="en-US" sz="1800" b="0" i="0" u="none" strike="noStrike" cap="none"/>
              <a:t> object is generated and passed to a </a:t>
            </a:r>
            <a:r>
              <a:rPr lang="en-US" sz="1800" b="0" i="0" u="none" strike="noStrike" cap="none">
                <a:latin typeface="Courier New"/>
                <a:ea typeface="Courier New"/>
                <a:cs typeface="Courier New"/>
                <a:sym typeface="Courier New"/>
              </a:rPr>
              <a:t>catch</a:t>
            </a:r>
            <a:r>
              <a:rPr lang="en-US" sz="1800" b="0" i="0" u="none" strike="noStrike" cap="none"/>
              <a:t> clause, it is instantiated from a class that represents the specific type of problem that occurred. These exception-related classes can be divided into two categories: checked and unchecked.</a:t>
            </a:r>
            <a:endParaRPr/>
          </a:p>
          <a:p>
            <a:pPr marL="0" marR="0" lvl="1" indent="0" algn="l" rtl="0">
              <a:spcBef>
                <a:spcPts val="0"/>
              </a:spcBef>
              <a:spcAft>
                <a:spcPts val="0"/>
              </a:spcAft>
              <a:buSzPts val="1800"/>
              <a:buFont typeface="Arial"/>
              <a:buNone/>
            </a:pPr>
            <a:r>
              <a:rPr lang="en-US" sz="1800" b="1" i="0" u="none" strike="noStrike" cap="none"/>
              <a:t>Unchecked Exceptions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java.lang.RuntimeException</a:t>
            </a:r>
            <a:r>
              <a:rPr lang="en-US" sz="1800" b="0" i="0" u="none" strike="noStrike" cap="none"/>
              <a:t> and </a:t>
            </a:r>
            <a:r>
              <a:rPr lang="en-US" sz="1800" b="0" i="0" u="none" strike="noStrike" cap="none">
                <a:latin typeface="Courier New"/>
                <a:ea typeface="Courier New"/>
                <a:cs typeface="Courier New"/>
                <a:sym typeface="Courier New"/>
              </a:rPr>
              <a:t>java.lang.Error</a:t>
            </a:r>
            <a:r>
              <a:rPr lang="en-US" sz="1800" b="0" i="0" u="none" strike="noStrike" cap="none"/>
              <a:t> and their subclasses are categorized as unchecked exceptions. These types of exceptions should not normally occur during the execution of your application. You can use a </a:t>
            </a:r>
            <a:r>
              <a:rPr lang="en-US" sz="1800" b="0" i="0" u="none" strike="noStrike" cap="none">
                <a:latin typeface="Courier New"/>
                <a:ea typeface="Courier New"/>
                <a:cs typeface="Courier New"/>
                <a:sym typeface="Courier New"/>
              </a:rPr>
              <a:t>try-catch</a:t>
            </a:r>
            <a:r>
              <a:rPr lang="en-US" sz="1800" b="0" i="0" u="none" strike="noStrike" cap="none"/>
              <a:t> statement to help discover the source of these exceptions. However, when an application is ready for production use, there should be a little code remaining that deals with </a:t>
            </a:r>
            <a:r>
              <a:rPr lang="en-US" sz="1800" b="0" i="0" u="none" strike="noStrike" cap="none">
                <a:latin typeface="Courier New"/>
                <a:ea typeface="Courier New"/>
                <a:cs typeface="Courier New"/>
                <a:sym typeface="Courier New"/>
              </a:rPr>
              <a:t>RuntimeException</a:t>
            </a:r>
            <a:r>
              <a:rPr lang="en-US" sz="1800" b="0" i="0" u="none" strike="noStrike" cap="none"/>
              <a:t> and its subclasses. The Error subclasses represent errors that are beyond your ability to correct, such as the JVM running out of memory. Common </a:t>
            </a:r>
            <a:r>
              <a:rPr lang="en-US" sz="1800" b="0" i="0" u="none" strike="noStrike" cap="none">
                <a:latin typeface="Courier New"/>
                <a:ea typeface="Courier New"/>
                <a:cs typeface="Courier New"/>
                <a:sym typeface="Courier New"/>
              </a:rPr>
              <a:t>RuntimeException</a:t>
            </a:r>
            <a:r>
              <a:rPr lang="en-US" sz="1800" b="0" i="0" u="none" strike="noStrike" cap="none"/>
              <a:t>s that you may have to troubleshoot include: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ArrayIndexOutOfBoundsException</a:t>
            </a:r>
            <a:r>
              <a:rPr lang="en-US" sz="1800" b="0" i="0" u="none" strike="noStrike" cap="none"/>
              <a:t>: Accessing an array element that does not exist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NullPointerException</a:t>
            </a:r>
            <a:r>
              <a:rPr lang="en-US" sz="1800" b="0" i="0" u="none" strike="noStrike" cap="none"/>
              <a:t>: Using a reference that does not point to an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ArithmeticException</a:t>
            </a:r>
            <a:r>
              <a:rPr lang="en-US" sz="1800" b="0" i="0" u="none" strike="noStrike" cap="none"/>
              <a:t>: Dividing by zero</a:t>
            </a:r>
            <a:endParaRPr/>
          </a:p>
        </p:txBody>
      </p:sp>
      <p:sp>
        <p:nvSpPr>
          <p:cNvPr id="2720" name="Google Shape;2720;g40a120c017_0_21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292</a:t>
            </a:fld>
            <a:endParaRPr/>
          </a:p>
        </p:txBody>
      </p:sp>
    </p:spTree>
    <p:extLst>
      <p:ext uri="{BB962C8B-B14F-4D97-AF65-F5344CB8AC3E}">
        <p14:creationId xmlns:p14="http://schemas.microsoft.com/office/powerpoint/2010/main" val="124996737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40a120c017_0_21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3" name="Google Shape;2743;g40a120c017_0_214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Checked Exceptions</a:t>
            </a:r>
            <a:endParaRPr/>
          </a:p>
          <a:p>
            <a:pPr marL="0" marR="0" lvl="1" indent="0" algn="l" rtl="0">
              <a:spcBef>
                <a:spcPts val="0"/>
              </a:spcBef>
              <a:spcAft>
                <a:spcPts val="0"/>
              </a:spcAft>
              <a:buSzPts val="1800"/>
              <a:buFont typeface="Arial"/>
              <a:buNone/>
            </a:pPr>
            <a:r>
              <a:rPr lang="en-US" sz="1800" b="0" i="0" u="none" strike="noStrike" cap="none"/>
              <a:t>Every class that is a subclass of </a:t>
            </a:r>
            <a:r>
              <a:rPr lang="en-US" sz="1800" b="0" i="0" u="none" strike="noStrike" cap="none">
                <a:latin typeface="Courier New"/>
                <a:ea typeface="Courier New"/>
                <a:cs typeface="Courier New"/>
                <a:sym typeface="Courier New"/>
              </a:rPr>
              <a:t>Exception</a:t>
            </a:r>
            <a:r>
              <a:rPr lang="en-US" sz="1800" b="0" i="0" u="none" strike="noStrike" cap="none"/>
              <a:t> except </a:t>
            </a:r>
            <a:r>
              <a:rPr lang="en-US" sz="1800" b="0" i="0" u="none" strike="noStrike" cap="none">
                <a:latin typeface="Courier New"/>
                <a:ea typeface="Courier New"/>
                <a:cs typeface="Courier New"/>
                <a:sym typeface="Courier New"/>
              </a:rPr>
              <a:t>RuntimeException</a:t>
            </a:r>
            <a:r>
              <a:rPr lang="en-US" sz="1800" b="0" i="0" u="none" strike="noStrike" cap="none"/>
              <a:t> and its subclasses falls into the category of checked exceptions. You must “handle or declare” these exceptions with a </a:t>
            </a:r>
            <a:r>
              <a:rPr lang="en-US" sz="1800" b="0" i="0" u="none" strike="noStrike" cap="none">
                <a:latin typeface="Courier New"/>
                <a:ea typeface="Courier New"/>
                <a:cs typeface="Courier New"/>
                <a:sym typeface="Courier New"/>
              </a:rPr>
              <a:t>try</a:t>
            </a:r>
            <a:r>
              <a:rPr lang="en-US" sz="1800" b="0" i="0" u="none" strike="noStrike" cap="none"/>
              <a:t> or </a:t>
            </a:r>
            <a:r>
              <a:rPr lang="en-US" sz="1800" b="0" i="0" u="none" strike="noStrike" cap="none">
                <a:latin typeface="Courier New"/>
                <a:ea typeface="Courier New"/>
                <a:cs typeface="Courier New"/>
                <a:sym typeface="Courier New"/>
              </a:rPr>
              <a:t>throws</a:t>
            </a:r>
            <a:r>
              <a:rPr lang="en-US" sz="1800" b="0" i="0" u="none" strike="noStrike" cap="none"/>
              <a:t> statement. The HTML documentation for the Java API (Javadoc) will describe which checked exceptions can be generated by a method or constructor and why.</a:t>
            </a:r>
            <a:endParaRPr/>
          </a:p>
          <a:p>
            <a:pPr marL="0" marR="0" lvl="1" indent="0" algn="l" rtl="0">
              <a:spcBef>
                <a:spcPts val="0"/>
              </a:spcBef>
              <a:spcAft>
                <a:spcPts val="0"/>
              </a:spcAft>
              <a:buSzPts val="1800"/>
              <a:buFont typeface="Arial"/>
              <a:buNone/>
            </a:pPr>
            <a:r>
              <a:rPr lang="en-US" sz="1800" b="0" i="0" u="none" strike="noStrike" cap="none"/>
              <a:t>Catching the most specific type of exception enables you to write </a:t>
            </a:r>
            <a:r>
              <a:rPr lang="en-US" sz="1800" b="0" i="0" u="none" strike="noStrike" cap="none">
                <a:latin typeface="Courier New"/>
                <a:ea typeface="Courier New"/>
                <a:cs typeface="Courier New"/>
                <a:sym typeface="Courier New"/>
              </a:rPr>
              <a:t>catch</a:t>
            </a:r>
            <a:r>
              <a:rPr lang="en-US" sz="1800" b="0" i="0" u="none" strike="noStrike" cap="none"/>
              <a:t> blocks that are targeted at handling very specific types of errors. You should avoid catching the base type of </a:t>
            </a:r>
            <a:r>
              <a:rPr lang="en-US" sz="1800" b="0" i="0" u="none" strike="noStrike" cap="none">
                <a:latin typeface="Courier New"/>
                <a:ea typeface="Courier New"/>
                <a:cs typeface="Courier New"/>
                <a:sym typeface="Courier New"/>
              </a:rPr>
              <a:t>Exception</a:t>
            </a:r>
            <a:r>
              <a:rPr lang="en-US" sz="1800" b="0" i="0" u="none" strike="noStrike" cap="none"/>
              <a:t>, because it is difficult to create a general purpose </a:t>
            </a:r>
            <a:r>
              <a:rPr lang="en-US" sz="1800" b="0" i="0" u="none" strike="noStrike" cap="none">
                <a:latin typeface="Courier New"/>
                <a:ea typeface="Courier New"/>
                <a:cs typeface="Courier New"/>
                <a:sym typeface="Courier New"/>
              </a:rPr>
              <a:t>catch</a:t>
            </a:r>
            <a:r>
              <a:rPr lang="en-US" sz="1800" b="0" i="0" u="none" strike="noStrike" cap="none"/>
              <a:t> block that can deal with every possible error.</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Exceptions thrown by the Java Persistence API (JPA) extend </a:t>
            </a:r>
            <a:r>
              <a:rPr lang="en-US" sz="1800" b="0" i="0" u="none" strike="noStrike" cap="none">
                <a:latin typeface="Courier New"/>
                <a:ea typeface="Courier New"/>
                <a:cs typeface="Courier New"/>
                <a:sym typeface="Courier New"/>
              </a:rPr>
              <a:t>RuntimeException</a:t>
            </a:r>
            <a:r>
              <a:rPr lang="en-US" sz="1800" b="0" i="0" u="none" strike="noStrike" cap="none"/>
              <a:t>, and as such they are categorized as unchecked exceptions. These exceptions may need to be “handled or declared” in production-ready code, even though you are not required to do so by the compiler.</a:t>
            </a:r>
            <a:endParaRPr/>
          </a:p>
        </p:txBody>
      </p:sp>
      <p:sp>
        <p:nvSpPr>
          <p:cNvPr id="2744" name="Google Shape;2744;g40a120c017_0_21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293</a:t>
            </a:fld>
            <a:endParaRPr/>
          </a:p>
        </p:txBody>
      </p:sp>
    </p:spTree>
    <p:extLst>
      <p:ext uri="{BB962C8B-B14F-4D97-AF65-F5344CB8AC3E}">
        <p14:creationId xmlns:p14="http://schemas.microsoft.com/office/powerpoint/2010/main" val="26749354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40a120c017_0_215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3" name="Google Shape;2753;g40a120c017_0_2153: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Closing Resources</a:t>
            </a:r>
            <a:endParaRPr/>
          </a:p>
          <a:p>
            <a:pPr marL="0" marR="0" lvl="1" indent="0" algn="l" rtl="0">
              <a:spcBef>
                <a:spcPts val="0"/>
              </a:spcBef>
              <a:spcAft>
                <a:spcPts val="0"/>
              </a:spcAft>
              <a:buSzPts val="1800"/>
              <a:buFont typeface="Arial"/>
              <a:buNone/>
            </a:pPr>
            <a:r>
              <a:rPr lang="en-US" sz="1800" b="0" i="0" u="none" strike="noStrike" cap="none"/>
              <a:t>When you open resources, such as files or database connections, you should always close them when they are no longer needed. Attempting to close resources inside the </a:t>
            </a:r>
            <a:r>
              <a:rPr lang="en-US" sz="1800" b="0" i="0" u="none" strike="noStrike" cap="none">
                <a:latin typeface="Courier New"/>
                <a:ea typeface="Courier New"/>
                <a:cs typeface="Courier New"/>
                <a:sym typeface="Courier New"/>
              </a:rPr>
              <a:t>try</a:t>
            </a:r>
            <a:r>
              <a:rPr lang="en-US" sz="1800" b="0" i="0" u="none" strike="noStrike" cap="none"/>
              <a:t> block can be problematic because you can end up skipping the close operation. A </a:t>
            </a:r>
            <a:r>
              <a:rPr lang="en-US" sz="1800" b="0" i="0" u="none" strike="noStrike" cap="none">
                <a:latin typeface="Courier New"/>
                <a:ea typeface="Courier New"/>
                <a:cs typeface="Courier New"/>
                <a:sym typeface="Courier New"/>
              </a:rPr>
              <a:t>finally</a:t>
            </a:r>
            <a:r>
              <a:rPr lang="en-US" sz="1800" b="0" i="0" u="none" strike="noStrike" cap="none"/>
              <a:t> block always runs regardless of whether or not an error occurred during the execution of the </a:t>
            </a:r>
            <a:r>
              <a:rPr lang="en-US" sz="1800" b="0" i="0" u="none" strike="noStrike" cap="none">
                <a:latin typeface="Courier New"/>
                <a:ea typeface="Courier New"/>
                <a:cs typeface="Courier New"/>
                <a:sym typeface="Courier New"/>
              </a:rPr>
              <a:t>try</a:t>
            </a:r>
            <a:r>
              <a:rPr lang="en-US" sz="1800" b="0" i="0" u="none" strike="noStrike" cap="none"/>
              <a:t> block. If control jumps to a </a:t>
            </a:r>
            <a:r>
              <a:rPr lang="en-US" sz="1800" b="0" i="0" u="none" strike="noStrike" cap="none">
                <a:latin typeface="Courier New"/>
                <a:ea typeface="Courier New"/>
                <a:cs typeface="Courier New"/>
                <a:sym typeface="Courier New"/>
              </a:rPr>
              <a:t>catch</a:t>
            </a:r>
            <a:r>
              <a:rPr lang="en-US" sz="1800" b="0" i="0" u="none" strike="noStrike" cap="none"/>
              <a:t> block, the </a:t>
            </a:r>
            <a:r>
              <a:rPr lang="en-US" sz="1800" b="0" i="0" u="none" strike="noStrike" cap="none">
                <a:latin typeface="Courier New"/>
                <a:ea typeface="Courier New"/>
                <a:cs typeface="Courier New"/>
                <a:sym typeface="Courier New"/>
              </a:rPr>
              <a:t>finally</a:t>
            </a:r>
            <a:r>
              <a:rPr lang="en-US" sz="1800" b="0" i="0" u="none" strike="noStrike" cap="none"/>
              <a:t> block executes after the </a:t>
            </a:r>
            <a:r>
              <a:rPr lang="en-US" sz="1800" b="0" i="0" u="none" strike="noStrike" cap="none">
                <a:latin typeface="Courier New"/>
                <a:ea typeface="Courier New"/>
                <a:cs typeface="Courier New"/>
                <a:sym typeface="Courier New"/>
              </a:rPr>
              <a:t>catch</a:t>
            </a:r>
            <a:r>
              <a:rPr lang="en-US" sz="1800" b="0" i="0" u="none" strike="noStrike" cap="none"/>
              <a:t> block.</a:t>
            </a:r>
            <a:endParaRPr/>
          </a:p>
          <a:p>
            <a:pPr marL="0" marR="0" lvl="1" indent="0" algn="l" rtl="0">
              <a:spcBef>
                <a:spcPts val="0"/>
              </a:spcBef>
              <a:spcAft>
                <a:spcPts val="0"/>
              </a:spcAft>
              <a:buSzPts val="1800"/>
              <a:buFont typeface="Arial"/>
              <a:buNone/>
            </a:pPr>
            <a:r>
              <a:rPr lang="en-US" sz="1800" b="0" i="0" u="none" strike="noStrike" cap="none"/>
              <a:t>Sometimes the operation that you want to perform in your </a:t>
            </a:r>
            <a:r>
              <a:rPr lang="en-US" sz="1800" b="0" i="0" u="none" strike="noStrike" cap="none">
                <a:latin typeface="Courier New"/>
                <a:ea typeface="Courier New"/>
                <a:cs typeface="Courier New"/>
                <a:sym typeface="Courier New"/>
              </a:rPr>
              <a:t>finally</a:t>
            </a:r>
            <a:r>
              <a:rPr lang="en-US" sz="1800" b="0" i="0" u="none" strike="noStrike" cap="none"/>
              <a:t> block may itself cause an </a:t>
            </a:r>
            <a:r>
              <a:rPr lang="en-US" sz="1800" b="0" i="0" u="none" strike="noStrike" cap="none">
                <a:latin typeface="Courier New"/>
                <a:ea typeface="Courier New"/>
                <a:cs typeface="Courier New"/>
                <a:sym typeface="Courier New"/>
              </a:rPr>
              <a:t>Exception</a:t>
            </a:r>
            <a:r>
              <a:rPr lang="en-US" sz="1800" b="0" i="0" u="none" strike="noStrike" cap="none"/>
              <a:t> to be generated. In that case, you may be required to nest a </a:t>
            </a:r>
            <a:r>
              <a:rPr lang="en-US" sz="1800" b="0" i="0" u="none" strike="noStrike" cap="none">
                <a:latin typeface="Courier New"/>
                <a:ea typeface="Courier New"/>
                <a:cs typeface="Courier New"/>
                <a:sym typeface="Courier New"/>
              </a:rPr>
              <a:t>try-catch</a:t>
            </a:r>
            <a:r>
              <a:rPr lang="en-US" sz="1800" b="0" i="0" u="none" strike="noStrike" cap="none"/>
              <a:t> inside of a </a:t>
            </a:r>
            <a:r>
              <a:rPr lang="en-US" sz="1800" b="0" i="0" u="none" strike="noStrike" cap="none">
                <a:latin typeface="Courier New"/>
                <a:ea typeface="Courier New"/>
                <a:cs typeface="Courier New"/>
                <a:sym typeface="Courier New"/>
              </a:rPr>
              <a:t>finally</a:t>
            </a:r>
            <a:r>
              <a:rPr lang="en-US" sz="1800" b="0" i="0" u="none" strike="noStrike" cap="none"/>
              <a:t> block. You may also nest a </a:t>
            </a:r>
            <a:r>
              <a:rPr lang="en-US" sz="1800" b="0" i="0" u="none" strike="noStrike" cap="none">
                <a:latin typeface="Courier New"/>
                <a:ea typeface="Courier New"/>
                <a:cs typeface="Courier New"/>
                <a:sym typeface="Courier New"/>
              </a:rPr>
              <a:t>try-catch</a:t>
            </a:r>
            <a:r>
              <a:rPr lang="en-US" sz="1800" b="0" i="0" u="none" strike="noStrike" cap="none"/>
              <a:t> inside of </a:t>
            </a:r>
            <a:r>
              <a:rPr lang="en-US" sz="1800" b="0" i="0" u="none" strike="noStrike" cap="none">
                <a:latin typeface="Courier New"/>
                <a:ea typeface="Courier New"/>
                <a:cs typeface="Courier New"/>
                <a:sym typeface="Courier New"/>
              </a:rPr>
              <a:t>try</a:t>
            </a:r>
            <a:r>
              <a:rPr lang="en-US" sz="1800" b="0" i="0" u="none" strike="noStrike" cap="none"/>
              <a:t> and </a:t>
            </a:r>
            <a:r>
              <a:rPr lang="en-US" sz="1800" b="0" i="0" u="none" strike="noStrike" cap="none">
                <a:latin typeface="Courier New"/>
                <a:ea typeface="Courier New"/>
                <a:cs typeface="Courier New"/>
                <a:sym typeface="Courier New"/>
              </a:rPr>
              <a:t>catch</a:t>
            </a:r>
            <a:r>
              <a:rPr lang="en-US" sz="1800" b="0" i="0" u="none" strike="noStrike" cap="none"/>
              <a:t> blocks.</a:t>
            </a:r>
            <a:endParaRPr/>
          </a:p>
        </p:txBody>
      </p:sp>
      <p:sp>
        <p:nvSpPr>
          <p:cNvPr id="2754" name="Google Shape;2754;g40a120c017_0_215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294</a:t>
            </a:fld>
            <a:endParaRPr/>
          </a:p>
        </p:txBody>
      </p:sp>
    </p:spTree>
    <p:extLst>
      <p:ext uri="{BB962C8B-B14F-4D97-AF65-F5344CB8AC3E}">
        <p14:creationId xmlns:p14="http://schemas.microsoft.com/office/powerpoint/2010/main" val="336764703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40a120c017_0_2163:notes"/>
          <p:cNvSpPr txBox="1">
            <a:spLocks noGrp="1"/>
          </p:cNvSpPr>
          <p:nvPr>
            <p:ph type="body" idx="1"/>
          </p:nvPr>
        </p:nvSpPr>
        <p:spPr>
          <a:xfrm>
            <a:off x="547687" y="5278437"/>
            <a:ext cx="5942100" cy="3198900"/>
          </a:xfrm>
          <a:prstGeom prst="rect">
            <a:avLst/>
          </a:prstGeom>
        </p:spPr>
        <p:txBody>
          <a:bodyPr spcFirstLastPara="1" wrap="square" lIns="12900" tIns="12900" rIns="12900" bIns="12900" anchor="t" anchorCtr="0">
            <a:noAutofit/>
          </a:bodyPr>
          <a:lstStyle/>
          <a:p>
            <a:pPr marL="0" lvl="0" indent="0" algn="l" rtl="0">
              <a:spcBef>
                <a:spcPts val="0"/>
              </a:spcBef>
              <a:spcAft>
                <a:spcPts val="0"/>
              </a:spcAft>
              <a:buNone/>
            </a:pPr>
            <a:endParaRPr/>
          </a:p>
        </p:txBody>
      </p:sp>
      <p:sp>
        <p:nvSpPr>
          <p:cNvPr id="2765" name="Google Shape;2765;g40a120c017_0_21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82800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40a120c017_0_21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4" name="Google Shape;2774;g40a120c017_0_217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Closeable Resources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try</a:t>
            </a:r>
            <a:r>
              <a:rPr lang="en-US" sz="1800" b="0" i="0" u="none" strike="noStrike" cap="none"/>
              <a:t>-with-resources statement can eliminate the need for a lengthy </a:t>
            </a:r>
            <a:r>
              <a:rPr lang="en-US" sz="1800" b="0" i="0" u="none" strike="noStrike" cap="none">
                <a:latin typeface="Courier New"/>
                <a:ea typeface="Courier New"/>
                <a:cs typeface="Courier New"/>
                <a:sym typeface="Courier New"/>
              </a:rPr>
              <a:t>finally</a:t>
            </a:r>
            <a:r>
              <a:rPr lang="en-US" sz="1800" b="0" i="0" u="none" strike="noStrike" cap="none"/>
              <a:t> block. Resources opened by using the </a:t>
            </a:r>
            <a:r>
              <a:rPr lang="en-US" sz="1800" b="0" i="0" u="none" strike="noStrike" cap="none">
                <a:latin typeface="Courier New"/>
                <a:ea typeface="Courier New"/>
                <a:cs typeface="Courier New"/>
                <a:sym typeface="Courier New"/>
              </a:rPr>
              <a:t>try</a:t>
            </a:r>
            <a:r>
              <a:rPr lang="en-US" sz="1800" b="0" i="0" u="none" strike="noStrike" cap="none"/>
              <a:t>-with-resources statement are always closed. If a resource should be autoclosed, its reference must be declared within the </a:t>
            </a:r>
            <a:r>
              <a:rPr lang="en-US" sz="1800" b="0" i="0" u="none" strike="noStrike" cap="none">
                <a:latin typeface="Courier New"/>
                <a:ea typeface="Courier New"/>
                <a:cs typeface="Courier New"/>
                <a:sym typeface="Courier New"/>
              </a:rPr>
              <a:t>try</a:t>
            </a:r>
            <a:r>
              <a:rPr lang="en-US" sz="1800" b="0" i="0" u="none" strike="noStrike" cap="none"/>
              <a:t> statement’s parenthesis.</a:t>
            </a:r>
            <a:endParaRPr/>
          </a:p>
          <a:p>
            <a:pPr marL="0" marR="0" lvl="1" indent="0" algn="l" rtl="0">
              <a:spcBef>
                <a:spcPts val="0"/>
              </a:spcBef>
              <a:spcAft>
                <a:spcPts val="0"/>
              </a:spcAft>
              <a:buSzPts val="1800"/>
              <a:buFont typeface="Arial"/>
              <a:buNone/>
            </a:pPr>
            <a:r>
              <a:rPr lang="en-US" sz="1800" b="0" i="0" u="none" strike="noStrike" cap="none"/>
              <a:t>Multiple resources can be opened if they are separated by semicolons. If you open multiple resources, they should be closed in the opposite order in which you opened them.</a:t>
            </a:r>
            <a:endParaRPr/>
          </a:p>
        </p:txBody>
      </p:sp>
      <p:sp>
        <p:nvSpPr>
          <p:cNvPr id="2775" name="Google Shape;2775;g40a120c017_0_21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296</a:t>
            </a:fld>
            <a:endParaRPr/>
          </a:p>
        </p:txBody>
      </p:sp>
    </p:spTree>
    <p:extLst>
      <p:ext uri="{BB962C8B-B14F-4D97-AF65-F5344CB8AC3E}">
        <p14:creationId xmlns:p14="http://schemas.microsoft.com/office/powerpoint/2010/main" val="3528028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40a120c017_0_21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4" name="Google Shape;2784;g40a120c017_0_2178: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Benefits of Multi-</a:t>
            </a:r>
            <a:r>
              <a:rPr lang="en-US" sz="1800" b="0" i="0" u="none" strike="noStrike" cap="none">
                <a:latin typeface="Courier New"/>
                <a:ea typeface="Courier New"/>
                <a:cs typeface="Courier New"/>
                <a:sym typeface="Courier New"/>
              </a:rPr>
              <a:t>catch</a:t>
            </a:r>
            <a:endParaRPr/>
          </a:p>
          <a:p>
            <a:pPr marL="0" marR="0" lvl="1" indent="0" algn="l" rtl="0">
              <a:spcBef>
                <a:spcPts val="0"/>
              </a:spcBef>
              <a:spcAft>
                <a:spcPts val="0"/>
              </a:spcAft>
              <a:buSzPts val="1800"/>
              <a:buFont typeface="Arial"/>
              <a:buNone/>
            </a:pPr>
            <a:r>
              <a:rPr lang="en-US" sz="1800" b="0" i="0" u="none" strike="noStrike" cap="none"/>
              <a:t>Sometimes you want to perform the same action regardless of the exception being generated. The new multi-</a:t>
            </a:r>
            <a:r>
              <a:rPr lang="en-US" sz="1800" b="0" i="0" u="none" strike="noStrike" cap="none">
                <a:latin typeface="Courier New"/>
                <a:ea typeface="Courier New"/>
                <a:cs typeface="Courier New"/>
                <a:sym typeface="Courier New"/>
              </a:rPr>
              <a:t>catch</a:t>
            </a:r>
            <a:r>
              <a:rPr lang="en-US" sz="1800" b="0" i="0" u="none" strike="noStrike" cap="none"/>
              <a:t> clause reduces the amount of code you must write by eliminating the need for multiple </a:t>
            </a:r>
            <a:r>
              <a:rPr lang="en-US" sz="1800" b="0" i="0" u="none" strike="noStrike" cap="none">
                <a:latin typeface="Courier New"/>
                <a:ea typeface="Courier New"/>
                <a:cs typeface="Courier New"/>
                <a:sym typeface="Courier New"/>
              </a:rPr>
              <a:t>catch</a:t>
            </a:r>
            <a:r>
              <a:rPr lang="en-US" sz="1800" b="0" i="0" u="none" strike="noStrike" cap="none"/>
              <a:t> clauses with the same behaviors.</a:t>
            </a:r>
            <a:endParaRPr/>
          </a:p>
          <a:p>
            <a:pPr marL="0" marR="0" lvl="1" indent="0" algn="l" rtl="0">
              <a:spcBef>
                <a:spcPts val="0"/>
              </a:spcBef>
              <a:spcAft>
                <a:spcPts val="0"/>
              </a:spcAft>
              <a:buSzPts val="1800"/>
              <a:buFont typeface="Arial"/>
              <a:buNone/>
            </a:pPr>
            <a:r>
              <a:rPr lang="en-US" sz="1800" b="0" i="0" u="none" strike="noStrike" cap="none"/>
              <a:t>Another benefit of the multi-</a:t>
            </a:r>
            <a:r>
              <a:rPr lang="en-US" sz="1800" b="0" i="0" u="none" strike="noStrike" cap="none">
                <a:latin typeface="Courier New"/>
                <a:ea typeface="Courier New"/>
                <a:cs typeface="Courier New"/>
                <a:sym typeface="Courier New"/>
              </a:rPr>
              <a:t>catch</a:t>
            </a:r>
            <a:r>
              <a:rPr lang="en-US" sz="1800" b="0" i="0" u="none" strike="noStrike" cap="none"/>
              <a:t> clause is that it makes it less likely that you will attempt to catch a generic exception. Catching </a:t>
            </a:r>
            <a:r>
              <a:rPr lang="en-US" sz="1800" b="0" i="0" u="none" strike="noStrike" cap="none">
                <a:latin typeface="Courier New"/>
                <a:ea typeface="Courier New"/>
                <a:cs typeface="Courier New"/>
                <a:sym typeface="Courier New"/>
              </a:rPr>
              <a:t>Exception</a:t>
            </a:r>
            <a:r>
              <a:rPr lang="en-US" sz="1800" b="0" i="0" u="none" strike="noStrike" cap="none"/>
              <a:t> prevents you from noticing other types of exceptions that might be generated by code that you add later to a </a:t>
            </a:r>
            <a:r>
              <a:rPr lang="en-US" sz="1800" b="0" i="0" u="none" strike="noStrike" cap="none">
                <a:latin typeface="Courier New"/>
                <a:ea typeface="Courier New"/>
                <a:cs typeface="Courier New"/>
                <a:sym typeface="Courier New"/>
              </a:rPr>
              <a:t>try</a:t>
            </a:r>
            <a:r>
              <a:rPr lang="en-US" sz="1800" b="0" i="0" u="none" strike="noStrike" cap="none"/>
              <a:t> block.</a:t>
            </a:r>
            <a:endParaRPr/>
          </a:p>
          <a:p>
            <a:pPr marL="0" marR="0" lvl="1" indent="0" algn="l" rtl="0">
              <a:spcBef>
                <a:spcPts val="0"/>
              </a:spcBef>
              <a:spcAft>
                <a:spcPts val="0"/>
              </a:spcAft>
              <a:buSzPts val="1800"/>
              <a:buFont typeface="Arial"/>
              <a:buNone/>
            </a:pPr>
            <a:r>
              <a:rPr lang="en-US" sz="1800" b="0" i="0" u="none" strike="noStrike" cap="none"/>
              <a:t>The type alternatives that are separated with vertical bars cannot have an inheritance relationship. You may not list both </a:t>
            </a:r>
            <a:r>
              <a:rPr lang="en-US" sz="1800" b="0" i="0" u="none" strike="noStrike" cap="none">
                <a:latin typeface="Courier New"/>
                <a:ea typeface="Courier New"/>
                <a:cs typeface="Courier New"/>
                <a:sym typeface="Courier New"/>
              </a:rPr>
              <a:t>FileNotFoundException</a:t>
            </a:r>
            <a:r>
              <a:rPr lang="en-US" sz="1800" b="0" i="0" u="none" strike="noStrike" cap="none"/>
              <a:t> and </a:t>
            </a:r>
            <a:r>
              <a:rPr lang="en-US" sz="1800" b="0" i="0" u="none" strike="noStrike" cap="none">
                <a:latin typeface="Courier New"/>
                <a:ea typeface="Courier New"/>
                <a:cs typeface="Courier New"/>
                <a:sym typeface="Courier New"/>
              </a:rPr>
              <a:t>IOException</a:t>
            </a:r>
            <a:r>
              <a:rPr lang="en-US" sz="1800" b="0" i="0" u="none" strike="noStrike" cap="none"/>
              <a:t> in a </a:t>
            </a:r>
            <a:br>
              <a:rPr lang="en-US" sz="1800" b="0" i="0" u="none" strike="noStrike" cap="none"/>
            </a:br>
            <a:r>
              <a:rPr lang="en-US" sz="1800" b="0" i="0" u="none" strike="noStrike" cap="none"/>
              <a:t>multi-</a:t>
            </a:r>
            <a:r>
              <a:rPr lang="en-US" sz="1800" b="0" i="0" u="none" strike="noStrike" cap="none">
                <a:latin typeface="Courier New"/>
                <a:ea typeface="Courier New"/>
                <a:cs typeface="Courier New"/>
                <a:sym typeface="Courier New"/>
              </a:rPr>
              <a:t>catch</a:t>
            </a:r>
            <a:r>
              <a:rPr lang="en-US" sz="1800" b="0" i="0" u="none" strike="noStrike" cap="none"/>
              <a:t> clause.</a:t>
            </a:r>
            <a:endParaRPr/>
          </a:p>
          <a:p>
            <a:pPr marL="0" marR="0" lvl="1" indent="0" algn="l" rtl="0">
              <a:spcBef>
                <a:spcPts val="0"/>
              </a:spcBef>
              <a:spcAft>
                <a:spcPts val="0"/>
              </a:spcAft>
              <a:buSzPts val="1800"/>
              <a:buFont typeface="Arial"/>
              <a:buNone/>
            </a:pPr>
            <a:r>
              <a:rPr lang="en-US" sz="1800" b="0" i="0" u="none" strike="noStrike" cap="none"/>
              <a:t>File I/O and object serialization are covered in the lesson titled “Java I/O Fundamentals.”</a:t>
            </a:r>
            <a:endParaRPr/>
          </a:p>
        </p:txBody>
      </p:sp>
      <p:sp>
        <p:nvSpPr>
          <p:cNvPr id="2785" name="Google Shape;2785;g40a120c017_0_21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297</a:t>
            </a:fld>
            <a:endParaRPr/>
          </a:p>
        </p:txBody>
      </p:sp>
    </p:spTree>
    <p:extLst>
      <p:ext uri="{BB962C8B-B14F-4D97-AF65-F5344CB8AC3E}">
        <p14:creationId xmlns:p14="http://schemas.microsoft.com/office/powerpoint/2010/main" val="135130592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40a120c017_0_21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5" name="Google Shape;2795;g40a120c017_0_218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Using the </a:t>
            </a:r>
            <a:r>
              <a:rPr lang="en-US" sz="1800" b="0" i="0" u="none" strike="noStrike" cap="none">
                <a:latin typeface="Courier New"/>
                <a:ea typeface="Courier New"/>
                <a:cs typeface="Courier New"/>
                <a:sym typeface="Courier New"/>
              </a:rPr>
              <a:t>throws</a:t>
            </a:r>
            <a:r>
              <a:rPr lang="en-US" sz="1800" b="0" i="0" u="none" strike="noStrike" cap="none"/>
              <a:t> clause, a method may declare that it throws one or more exceptions during execution. </a:t>
            </a:r>
            <a:endParaRPr/>
          </a:p>
          <a:p>
            <a:pPr marL="0" marR="0" lvl="1" indent="0" algn="l" rtl="0">
              <a:spcBef>
                <a:spcPts val="0"/>
              </a:spcBef>
              <a:spcAft>
                <a:spcPts val="0"/>
              </a:spcAft>
              <a:buSzPts val="1800"/>
              <a:buFont typeface="Arial"/>
              <a:buNone/>
            </a:pPr>
            <a:r>
              <a:rPr lang="en-US" sz="1800" b="0" i="0" u="none" strike="noStrike" cap="none"/>
              <a:t>If an exception is generated while executing the method, the method stops executing and the exception is thrown to the caller. </a:t>
            </a:r>
            <a:endParaRPr/>
          </a:p>
          <a:p>
            <a:pPr marL="0" marR="0" lvl="1" indent="0" algn="l" rtl="0">
              <a:spcBef>
                <a:spcPts val="0"/>
              </a:spcBef>
              <a:spcAft>
                <a:spcPts val="0"/>
              </a:spcAft>
              <a:buSzPts val="1800"/>
              <a:buFont typeface="Arial"/>
              <a:buNone/>
            </a:pPr>
            <a:r>
              <a:rPr lang="en-US" sz="1800" b="0" i="0" u="none" strike="noStrike" cap="none"/>
              <a:t>Overridden methods may declare the same exceptions, fewer exceptions, or more specific exceptions, but not additional or more generic exceptions.</a:t>
            </a:r>
            <a:endParaRPr/>
          </a:p>
          <a:p>
            <a:pPr marL="0" marR="0" lvl="1" indent="0" algn="l" rtl="0">
              <a:spcBef>
                <a:spcPts val="0"/>
              </a:spcBef>
              <a:spcAft>
                <a:spcPts val="0"/>
              </a:spcAft>
              <a:buSzPts val="1800"/>
              <a:buFont typeface="Arial"/>
              <a:buNone/>
            </a:pPr>
            <a:r>
              <a:rPr lang="en-US" sz="1800" b="0" i="0" u="none" strike="noStrike" cap="none"/>
              <a:t>A method may declare multiple exceptions with a comma-separated list.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public static int readByteFromFile() throws FileNotFoundException, IOException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try (InputStream in = new FileInputStream("a.txt"))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System.out.println("File open");</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return in.read();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Technically, you do not need to declare </a:t>
            </a:r>
            <a:r>
              <a:rPr lang="en-US" sz="1800" b="0" i="0" u="none" strike="noStrike" cap="none">
                <a:latin typeface="Courier New"/>
                <a:ea typeface="Courier New"/>
                <a:cs typeface="Courier New"/>
                <a:sym typeface="Courier New"/>
              </a:rPr>
              <a:t>FileNotFoundException</a:t>
            </a:r>
            <a:r>
              <a:rPr lang="en-US" sz="1800" b="0" i="0" u="none" strike="noStrike" cap="none"/>
              <a:t> because it is a subclass of </a:t>
            </a:r>
            <a:r>
              <a:rPr lang="en-US" sz="1800" b="0" i="0" u="none" strike="noStrike" cap="none">
                <a:latin typeface="Courier New"/>
                <a:ea typeface="Courier New"/>
                <a:cs typeface="Courier New"/>
                <a:sym typeface="Courier New"/>
              </a:rPr>
              <a:t>IOException</a:t>
            </a:r>
            <a:r>
              <a:rPr lang="en-US" sz="1800" b="0" i="0" u="none" strike="noStrike" cap="none"/>
              <a:t>, but it is a good </a:t>
            </a:r>
            <a:r>
              <a:rPr lang="en-US"/>
              <a:t>Lab </a:t>
            </a:r>
            <a:r>
              <a:rPr lang="en-US" sz="1800" b="0" i="0" u="none" strike="noStrike" cap="none"/>
              <a:t>to do so.</a:t>
            </a:r>
            <a:endParaRPr/>
          </a:p>
        </p:txBody>
      </p:sp>
      <p:sp>
        <p:nvSpPr>
          <p:cNvPr id="2796" name="Google Shape;2796;g40a120c017_0_21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298</a:t>
            </a:fld>
            <a:endParaRPr/>
          </a:p>
        </p:txBody>
      </p:sp>
    </p:spTree>
    <p:extLst>
      <p:ext uri="{BB962C8B-B14F-4D97-AF65-F5344CB8AC3E}">
        <p14:creationId xmlns:p14="http://schemas.microsoft.com/office/powerpoint/2010/main" val="139926953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40a120c017_0_21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5" name="Google Shape;2805;g40a120c017_0_2195: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Handling Exceptions</a:t>
            </a:r>
            <a:endParaRPr/>
          </a:p>
          <a:p>
            <a:pPr marL="0" marR="0" lvl="1" indent="0" algn="l" rtl="0">
              <a:spcBef>
                <a:spcPts val="0"/>
              </a:spcBef>
              <a:spcAft>
                <a:spcPts val="0"/>
              </a:spcAft>
              <a:buSzPts val="1800"/>
              <a:buFont typeface="Arial"/>
              <a:buNone/>
            </a:pPr>
            <a:r>
              <a:rPr lang="en-US" sz="1800" b="0" i="0" u="none" strike="noStrike" cap="none"/>
              <a:t>Your application should always handle its exceptions. Adding a </a:t>
            </a:r>
            <a:r>
              <a:rPr lang="en-US" sz="1800" b="0" i="0" u="none" strike="noStrike" cap="none">
                <a:latin typeface="Courier New"/>
                <a:ea typeface="Courier New"/>
                <a:cs typeface="Courier New"/>
                <a:sym typeface="Courier New"/>
              </a:rPr>
              <a:t>throws</a:t>
            </a:r>
            <a:r>
              <a:rPr lang="en-US" sz="1800" b="0" i="0" u="none" strike="noStrike" cap="none"/>
              <a:t> clause to a method only delays the handling of the exception. In fact, an exception can be thrown repeatedly up the call stack. A standard Java SE application must handle any exceptions before they are thrown out of the </a:t>
            </a:r>
            <a:r>
              <a:rPr lang="en-US" sz="1800" b="0" i="0" u="none" strike="noStrike" cap="none">
                <a:latin typeface="Courier New"/>
                <a:ea typeface="Courier New"/>
                <a:cs typeface="Courier New"/>
                <a:sym typeface="Courier New"/>
              </a:rPr>
              <a:t>main</a:t>
            </a:r>
            <a:r>
              <a:rPr lang="en-US" sz="1800" b="0" i="0" u="none" strike="noStrike" cap="none"/>
              <a:t> method; otherwise, you risk having your program terminate abnormally. It is possible to declare that </a:t>
            </a:r>
            <a:r>
              <a:rPr lang="en-US" sz="1800" b="0" i="0" u="none" strike="noStrike" cap="none">
                <a:latin typeface="Courier New"/>
                <a:ea typeface="Courier New"/>
                <a:cs typeface="Courier New"/>
                <a:sym typeface="Courier New"/>
              </a:rPr>
              <a:t>main</a:t>
            </a:r>
            <a:r>
              <a:rPr lang="en-US" sz="1800" b="0" i="0" u="none" strike="noStrike" cap="none"/>
              <a:t> throws an exception, but unless you are designing programs to terminate in a nongraceful fashion, you should avoid doing so.</a:t>
            </a:r>
            <a:endParaRPr/>
          </a:p>
        </p:txBody>
      </p:sp>
      <p:sp>
        <p:nvSpPr>
          <p:cNvPr id="2806" name="Google Shape;2806;g40a120c017_0_21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299</a:t>
            </a:fld>
            <a:endParaRPr/>
          </a:p>
        </p:txBody>
      </p:sp>
    </p:spTree>
    <p:extLst>
      <p:ext uri="{BB962C8B-B14F-4D97-AF65-F5344CB8AC3E}">
        <p14:creationId xmlns:p14="http://schemas.microsoft.com/office/powerpoint/2010/main" val="33816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6"/>
          <p:cNvSpPr>
            <a:spLocks noGrp="1" noRot="1" noChangeAspect="1" noTextEdit="1"/>
          </p:cNvSpPr>
          <p:nvPr>
            <p:ph type="sldImg"/>
          </p:nvPr>
        </p:nvSpPr>
        <p:spPr>
          <a:ln/>
        </p:spPr>
      </p:sp>
      <p:sp>
        <p:nvSpPr>
          <p:cNvPr id="25603"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smtClean="0"/>
          </a:p>
        </p:txBody>
      </p:sp>
      <p:sp>
        <p:nvSpPr>
          <p:cNvPr id="25604"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7DA1CAC9-5107-413F-898C-B6801E009A71}" type="slidenum">
              <a:rPr lang="en-US" altLang="" smtClean="0"/>
              <a:pPr eaLnBrk="1" hangingPunct="1"/>
              <a:t>3</a:t>
            </a:fld>
            <a:endParaRPr lang="en-US" altLang="" smtClean="0"/>
          </a:p>
        </p:txBody>
      </p:sp>
    </p:spTree>
    <p:extLst>
      <p:ext uri="{BB962C8B-B14F-4D97-AF65-F5344CB8AC3E}">
        <p14:creationId xmlns:p14="http://schemas.microsoft.com/office/powerpoint/2010/main" val="3432971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1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a summary of the logic and conditional operators in Java.</a:t>
            </a:r>
            <a:endParaRPr/>
          </a:p>
        </p:txBody>
      </p:sp>
      <p:sp>
        <p:nvSpPr>
          <p:cNvPr id="181" name="Google Shape;181;p1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30</a:t>
            </a:fld>
            <a:endParaRPr/>
          </a:p>
        </p:txBody>
      </p:sp>
    </p:spTree>
    <p:extLst>
      <p:ext uri="{BB962C8B-B14F-4D97-AF65-F5344CB8AC3E}">
        <p14:creationId xmlns:p14="http://schemas.microsoft.com/office/powerpoint/2010/main" val="225914753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40a120c017_0_2204:notes"/>
          <p:cNvSpPr txBox="1">
            <a:spLocks noGrp="1"/>
          </p:cNvSpPr>
          <p:nvPr>
            <p:ph type="body" idx="1"/>
          </p:nvPr>
        </p:nvSpPr>
        <p:spPr>
          <a:xfrm>
            <a:off x="523875" y="5249862"/>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snippet in the slide demonstrates creating a method that throws a checked exception</a:t>
            </a:r>
            <a:endParaRPr/>
          </a:p>
          <a:p>
            <a:pPr marL="0" marR="0" lvl="1" indent="0" algn="l" rtl="0">
              <a:spcBef>
                <a:spcPts val="0"/>
              </a:spcBef>
              <a:spcAft>
                <a:spcPts val="0"/>
              </a:spcAft>
              <a:buSzPts val="1800"/>
              <a:buFont typeface="Arial"/>
              <a:buNone/>
            </a:pPr>
            <a:r>
              <a:rPr lang="en-US" sz="1800" b="0" i="0" u="none" strike="noStrike" cap="none"/>
              <a:t/>
            </a:r>
            <a:br>
              <a:rPr lang="en-US" sz="1800" b="0" i="0" u="none" strike="noStrike" cap="none"/>
            </a:br>
            <a:r>
              <a:rPr lang="en-US" sz="1800" b="0" i="0" u="none" strike="noStrike" cap="none"/>
              <a:t>Line 3:  The </a:t>
            </a:r>
            <a:r>
              <a:rPr lang="en-US" sz="1800" b="0" i="0" u="none" strike="noStrike" cap="none">
                <a:latin typeface="Courier New"/>
                <a:ea typeface="Courier New"/>
                <a:cs typeface="Courier New"/>
                <a:sym typeface="Courier New"/>
              </a:rPr>
              <a:t>throws</a:t>
            </a:r>
            <a:r>
              <a:rPr lang="en-US" sz="1800" b="0" i="0" u="none" strike="noStrike" cap="none"/>
              <a:t> statement indicates that this method can throw </a:t>
            </a:r>
            <a:r>
              <a:rPr lang="en-US" sz="1800" b="0" i="0" u="none" strike="noStrike" cap="none">
                <a:latin typeface="Courier New"/>
                <a:ea typeface="Courier New"/>
                <a:cs typeface="Courier New"/>
                <a:sym typeface="Courier New"/>
              </a:rPr>
              <a:t>FileNotFoundException</a:t>
            </a:r>
            <a:r>
              <a:rPr lang="en-US" sz="1800" b="0" i="0" u="none" strike="noStrike" cap="none"/>
              <a:t>.</a:t>
            </a:r>
            <a:br>
              <a:rPr lang="en-US" sz="1800" b="0" i="0" u="none" strike="noStrike" cap="none"/>
            </a:br>
            <a:r>
              <a:rPr lang="en-US" sz="1800" b="0" i="0" u="none" strike="noStrike" cap="none"/>
              <a:t>Line 7: If the file cannot be found, the code creates and throws an object of </a:t>
            </a:r>
            <a:r>
              <a:rPr lang="en-US" sz="1800" b="0" i="0" u="none" strike="noStrike" cap="none">
                <a:latin typeface="Courier New"/>
                <a:ea typeface="Courier New"/>
                <a:cs typeface="Courier New"/>
                <a:sym typeface="Courier New"/>
              </a:rPr>
              <a:t>FileNotFoundException</a:t>
            </a:r>
            <a:r>
              <a:rPr lang="en-US" sz="1800" b="0" i="0" u="none" strike="noStrike" cap="none"/>
              <a:t> by using the </a:t>
            </a:r>
            <a:r>
              <a:rPr lang="en-US" sz="1800" b="0" i="0" u="none" strike="noStrike" cap="none">
                <a:latin typeface="Courier New"/>
                <a:ea typeface="Courier New"/>
                <a:cs typeface="Courier New"/>
                <a:sym typeface="Courier New"/>
              </a:rPr>
              <a:t>throw</a:t>
            </a:r>
            <a:r>
              <a:rPr lang="en-US" sz="1800" b="0" i="0" u="none" strike="noStrike" cap="none"/>
              <a:t> statement.</a:t>
            </a:r>
            <a:endParaRPr/>
          </a:p>
          <a:p>
            <a:pPr marL="0" marR="0" lvl="1" indent="0" algn="l" rtl="0">
              <a:spcBef>
                <a:spcPts val="0"/>
              </a:spcBef>
              <a:spcAft>
                <a:spcPts val="0"/>
              </a:spcAft>
              <a:buSzPts val="1800"/>
              <a:buFont typeface="Arial"/>
              <a:buNone/>
            </a:pPr>
            <a:r>
              <a:rPr lang="en-US" sz="1800" b="0" i="0" u="none" strike="noStrike" cap="none"/>
              <a:t>A method chooses to throw an exception as opposed to handling it itself. It is a contract between the calling method and the called method. </a:t>
            </a:r>
            <a:endParaRPr/>
          </a:p>
          <a:p>
            <a:pPr marL="0" marR="0" lvl="1" indent="0" algn="l" rtl="0">
              <a:spcBef>
                <a:spcPts val="0"/>
              </a:spcBef>
              <a:spcAft>
                <a:spcPts val="0"/>
              </a:spcAft>
              <a:buSzPts val="1800"/>
              <a:buFont typeface="Arial"/>
              <a:buNone/>
            </a:pPr>
            <a:r>
              <a:rPr lang="en-US" sz="1800" b="0" i="0" u="none" strike="noStrike" cap="none"/>
              <a:t>In this example, the method </a:t>
            </a:r>
            <a:r>
              <a:rPr lang="en-US" sz="1800" b="0" i="0" u="none" strike="noStrike" cap="none">
                <a:latin typeface="Courier New"/>
                <a:ea typeface="Courier New"/>
                <a:cs typeface="Courier New"/>
                <a:sym typeface="Courier New"/>
              </a:rPr>
              <a:t>readFile</a:t>
            </a:r>
            <a:r>
              <a:rPr lang="en-US" sz="1800" b="0" i="0" u="none" strike="noStrike" cap="none"/>
              <a:t> does not handle </a:t>
            </a:r>
            <a:r>
              <a:rPr lang="en-US" sz="1800" b="0" i="0" u="none" strike="noStrike" cap="none">
                <a:latin typeface="Courier New"/>
                <a:ea typeface="Courier New"/>
                <a:cs typeface="Courier New"/>
                <a:sym typeface="Courier New"/>
              </a:rPr>
              <a:t>FileNotFoundException</a:t>
            </a:r>
            <a:r>
              <a:rPr lang="en-US" sz="1800" b="0" i="0" u="none" strike="noStrike" cap="none"/>
              <a:t> itself because its responsibilities do not include how to locate a file.</a:t>
            </a:r>
            <a:endParaRPr/>
          </a:p>
        </p:txBody>
      </p:sp>
      <p:sp>
        <p:nvSpPr>
          <p:cNvPr id="2816" name="Google Shape;2816;g40a120c017_0_22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300</a:t>
            </a:fld>
            <a:endParaRPr/>
          </a:p>
        </p:txBody>
      </p:sp>
      <p:sp>
        <p:nvSpPr>
          <p:cNvPr id="2817" name="Google Shape;2817;g40a120c017_0_22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1610875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40a120c017_0_22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5" name="Google Shape;2825;g40a120c017_0_22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Custom exceptions are never thrown by standard Java class libraries. To take advantage of a custom exception class, you must throw it yourself. For example:</a:t>
            </a:r>
            <a:endParaRPr/>
          </a:p>
          <a:p>
            <a:pPr marL="0" marR="0" lvl="4" indent="0" algn="l" rtl="0">
              <a:spcBef>
                <a:spcPts val="0"/>
              </a:spcBef>
              <a:spcAft>
                <a:spcPts val="0"/>
              </a:spcAft>
              <a:buSzPts val="1800"/>
              <a:buFont typeface="Arial"/>
              <a:buNone/>
            </a:pPr>
            <a:r>
              <a:rPr lang="en-US" sz="1800" b="0" i="0" u="none" strike="noStrike" cap="none"/>
              <a:t>throw new InvalidPasswordException();</a:t>
            </a:r>
            <a:endParaRPr/>
          </a:p>
          <a:p>
            <a:pPr marL="0" marR="0" lvl="1" indent="0" algn="l" rtl="0">
              <a:spcBef>
                <a:spcPts val="0"/>
              </a:spcBef>
              <a:spcAft>
                <a:spcPts val="0"/>
              </a:spcAft>
              <a:buSzPts val="1800"/>
              <a:buFont typeface="Arial"/>
              <a:buNone/>
            </a:pPr>
            <a:r>
              <a:rPr lang="en-US" sz="1800" b="0" i="0" u="none" strike="noStrike" cap="none"/>
              <a:t>A custom exception class may override methods or add new functionality. The rules of inheritance are the same, even though the parent class type is an exception.</a:t>
            </a:r>
            <a:endParaRPr/>
          </a:p>
          <a:p>
            <a:pPr marL="0" marR="0" lvl="1" indent="0" algn="l" rtl="0">
              <a:spcBef>
                <a:spcPts val="0"/>
              </a:spcBef>
              <a:spcAft>
                <a:spcPts val="0"/>
              </a:spcAft>
              <a:buSzPts val="1800"/>
              <a:buFont typeface="Arial"/>
              <a:buNone/>
            </a:pPr>
            <a:r>
              <a:rPr lang="en-US" sz="1800" b="0" i="0" u="none" strike="noStrike" cap="none"/>
              <a:t>Because exceptions capture information about a problem that has occurred, you may need to add fields and methods depending on the type of information that needs to be captured. If a string can capture all the necessary information, you can use the </a:t>
            </a:r>
            <a:r>
              <a:rPr lang="en-US" sz="1800" b="0" i="0" u="none" strike="noStrike" cap="none">
                <a:latin typeface="Courier New"/>
                <a:ea typeface="Courier New"/>
                <a:cs typeface="Courier New"/>
                <a:sym typeface="Courier New"/>
              </a:rPr>
              <a:t>getMessage()</a:t>
            </a:r>
            <a:r>
              <a:rPr lang="en-US" sz="1800" b="0" i="0" u="none" strike="noStrike" cap="none"/>
              <a:t> method that all </a:t>
            </a:r>
            <a:r>
              <a:rPr lang="en-US" sz="1800" b="0" i="0" u="none" strike="noStrike" cap="none">
                <a:latin typeface="Courier New"/>
                <a:ea typeface="Courier New"/>
                <a:cs typeface="Courier New"/>
                <a:sym typeface="Courier New"/>
              </a:rPr>
              <a:t>Exception</a:t>
            </a:r>
            <a:r>
              <a:rPr lang="en-US" sz="1800" b="0" i="0" u="none" strike="noStrike" cap="none"/>
              <a:t> classes inherit from </a:t>
            </a:r>
            <a:r>
              <a:rPr lang="en-US" sz="1800" b="0" i="0" u="none" strike="noStrike" cap="none">
                <a:latin typeface="Courier New"/>
                <a:ea typeface="Courier New"/>
                <a:cs typeface="Courier New"/>
                <a:sym typeface="Courier New"/>
              </a:rPr>
              <a:t>Throwable</a:t>
            </a:r>
            <a:r>
              <a:rPr lang="en-US" sz="1800" b="0" i="0" u="none" strike="noStrike" cap="none"/>
              <a:t>. Any </a:t>
            </a:r>
            <a:r>
              <a:rPr lang="en-US" sz="1800" b="0" i="0" u="none" strike="noStrike" cap="none">
                <a:latin typeface="Courier New"/>
                <a:ea typeface="Courier New"/>
                <a:cs typeface="Courier New"/>
                <a:sym typeface="Courier New"/>
              </a:rPr>
              <a:t>Exception</a:t>
            </a:r>
            <a:r>
              <a:rPr lang="en-US" sz="1800" b="0" i="0" u="none" strike="noStrike" cap="none"/>
              <a:t> constructor that receives a string will store it to be returned by </a:t>
            </a:r>
            <a:r>
              <a:rPr lang="en-US" sz="1800" b="0" i="0" u="none" strike="noStrike" cap="none">
                <a:latin typeface="Courier New"/>
                <a:ea typeface="Courier New"/>
                <a:cs typeface="Courier New"/>
                <a:sym typeface="Courier New"/>
              </a:rPr>
              <a:t>getMessage()</a:t>
            </a:r>
            <a:r>
              <a:rPr lang="en-US" sz="1800" b="0" i="0" u="none" strike="noStrike" cap="none"/>
              <a:t>.</a:t>
            </a:r>
            <a:endParaRPr/>
          </a:p>
        </p:txBody>
      </p:sp>
      <p:sp>
        <p:nvSpPr>
          <p:cNvPr id="2826" name="Google Shape;2826;g40a120c017_0_22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301</a:t>
            </a:fld>
            <a:endParaRPr/>
          </a:p>
        </p:txBody>
      </p:sp>
    </p:spTree>
    <p:extLst>
      <p:ext uri="{BB962C8B-B14F-4D97-AF65-F5344CB8AC3E}">
        <p14:creationId xmlns:p14="http://schemas.microsoft.com/office/powerpoint/2010/main" val="39652109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40a120c017_0_22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3" name="Google Shape;2833;g40a120c017_0_22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Why Use Assertions</a:t>
            </a:r>
            <a:endParaRPr/>
          </a:p>
          <a:p>
            <a:pPr marL="0" marR="0" lvl="1" indent="0" algn="l" rtl="0">
              <a:spcBef>
                <a:spcPts val="0"/>
              </a:spcBef>
              <a:spcAft>
                <a:spcPts val="0"/>
              </a:spcAft>
              <a:buSzPts val="1800"/>
              <a:buFont typeface="Arial"/>
              <a:buNone/>
            </a:pPr>
            <a:r>
              <a:rPr lang="en-US" sz="1800" b="0" i="0" u="none" strike="noStrike" cap="none"/>
              <a:t>You can use assertions to add code to your applications, which would ensure that the application is executing as expected. Using assertions, you test for various conditions failing; if they do, you terminate the application and display debugging-related information. Assertions should not be used if the checks to be performed should always be executed because assertion checking may be disabled.</a:t>
            </a:r>
            <a:endParaRPr/>
          </a:p>
        </p:txBody>
      </p:sp>
      <p:sp>
        <p:nvSpPr>
          <p:cNvPr id="2834" name="Google Shape;2834;g40a120c017_0_22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302</a:t>
            </a:fld>
            <a:endParaRPr/>
          </a:p>
        </p:txBody>
      </p:sp>
    </p:spTree>
    <p:extLst>
      <p:ext uri="{BB962C8B-B14F-4D97-AF65-F5344CB8AC3E}">
        <p14:creationId xmlns:p14="http://schemas.microsoft.com/office/powerpoint/2010/main" val="258538934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40a120c017_0_22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1" name="Google Shape;2841;g40a120c017_0_22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assert</a:t>
            </a:r>
            <a:r>
              <a:rPr lang="en-US" sz="1800" b="0" i="0" u="none" strike="noStrike" cap="none"/>
              <a:t> Statement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AssertionError</a:t>
            </a:r>
            <a:r>
              <a:rPr lang="en-US" sz="1800" b="0" i="0" u="none" strike="noStrike" cap="none"/>
              <a:t> is a subclass of </a:t>
            </a:r>
            <a:r>
              <a:rPr lang="en-US" sz="1800" b="0" i="0" u="none" strike="noStrike" cap="none">
                <a:latin typeface="Courier New"/>
                <a:ea typeface="Courier New"/>
                <a:cs typeface="Courier New"/>
                <a:sym typeface="Courier New"/>
              </a:rPr>
              <a:t>Error</a:t>
            </a:r>
            <a:r>
              <a:rPr lang="en-US" sz="1800" b="0" i="0" u="none" strike="noStrike" cap="none"/>
              <a:t> and, therefore, falls in the category of unchecked exceptions.</a:t>
            </a:r>
            <a:endParaRPr/>
          </a:p>
        </p:txBody>
      </p:sp>
      <p:sp>
        <p:nvSpPr>
          <p:cNvPr id="2842" name="Google Shape;2842;g40a120c017_0_22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303</a:t>
            </a:fld>
            <a:endParaRPr/>
          </a:p>
        </p:txBody>
      </p:sp>
    </p:spTree>
    <p:extLst>
      <p:ext uri="{BB962C8B-B14F-4D97-AF65-F5344CB8AC3E}">
        <p14:creationId xmlns:p14="http://schemas.microsoft.com/office/powerpoint/2010/main" val="316386476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40a120c017_0_22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1" name="Google Shape;2851;g40a120c017_0_22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t>
            </a:r>
            <a:r>
              <a:rPr lang="en-US" sz="1800" b="0" i="0" u="none" strike="noStrike" cap="none">
                <a:solidFill>
                  <a:srgbClr val="000000"/>
                </a:solidFill>
              </a:rPr>
              <a:t>invariant</a:t>
            </a:r>
            <a:r>
              <a:rPr lang="en-US" sz="1800" b="0" i="0" u="none" strike="noStrike" cap="none"/>
              <a:t> is something that should always be </a:t>
            </a:r>
            <a:r>
              <a:rPr lang="en-US" sz="1800" b="0" i="0" u="none" strike="noStrike" cap="none">
                <a:latin typeface="Courier New"/>
                <a:ea typeface="Courier New"/>
                <a:cs typeface="Courier New"/>
                <a:sym typeface="Courier New"/>
              </a:rPr>
              <a:t>true</a:t>
            </a:r>
            <a:r>
              <a:rPr lang="en-US" sz="1800" b="0" i="0" u="none" strike="noStrike" cap="none"/>
              <a:t>. An </a:t>
            </a:r>
            <a:r>
              <a:rPr lang="en-US" sz="1800" b="0" i="0" u="none" strike="noStrike" cap="none">
                <a:solidFill>
                  <a:srgbClr val="000000"/>
                </a:solidFill>
              </a:rPr>
              <a:t>internal invariant</a:t>
            </a:r>
            <a:r>
              <a:rPr lang="en-US" sz="1800" b="0" i="0" u="none" strike="noStrike" cap="none"/>
              <a:t> is a “fact” that you believe to be true at a certain point in the program.</a:t>
            </a:r>
            <a:endParaRPr/>
          </a:p>
          <a:p>
            <a:pPr marL="0" marR="0" lvl="1" indent="0" algn="l" rtl="0">
              <a:spcBef>
                <a:spcPts val="0"/>
              </a:spcBef>
              <a:spcAft>
                <a:spcPts val="0"/>
              </a:spcAft>
              <a:buSzPts val="1800"/>
              <a:buFont typeface="Arial"/>
              <a:buNone/>
            </a:pPr>
            <a:r>
              <a:rPr lang="en-US" sz="1800" b="0" i="0" u="none" strike="noStrike" cap="none"/>
              <a:t>In the code snippet in the slide, the </a:t>
            </a:r>
            <a:r>
              <a:rPr lang="en-US" sz="1800" b="0" i="0" u="none" strike="noStrike" cap="none">
                <a:latin typeface="Courier New"/>
                <a:ea typeface="Courier New"/>
                <a:cs typeface="Courier New"/>
                <a:sym typeface="Courier New"/>
              </a:rPr>
              <a:t>assert</a:t>
            </a:r>
            <a:r>
              <a:rPr lang="en-US" sz="1800" b="0" i="0" u="none" strike="noStrike" cap="none"/>
              <a:t> statement determines whether the number is less than zero and, if so, it throws an </a:t>
            </a:r>
            <a:r>
              <a:rPr lang="en-US" sz="1800" b="0" i="0" u="none" strike="noStrike" cap="none">
                <a:latin typeface="Courier New"/>
                <a:ea typeface="Courier New"/>
                <a:cs typeface="Courier New"/>
                <a:sym typeface="Courier New"/>
              </a:rPr>
              <a:t>AssertionError</a:t>
            </a:r>
            <a:r>
              <a:rPr lang="en-US" sz="1800" b="0" i="0" u="none" strike="noStrike" cap="none"/>
              <a:t>. </a:t>
            </a:r>
            <a:endParaRPr/>
          </a:p>
          <a:p>
            <a:pPr marL="0" marR="0" lvl="0" indent="0" algn="l" rtl="0">
              <a:spcBef>
                <a:spcPts val="0"/>
              </a:spcBef>
              <a:spcAft>
                <a:spcPts val="0"/>
              </a:spcAft>
              <a:buNone/>
            </a:pPr>
            <a:endParaRPr sz="1800" b="0" i="0" u="none" strike="noStrike" cap="none"/>
          </a:p>
        </p:txBody>
      </p:sp>
      <p:sp>
        <p:nvSpPr>
          <p:cNvPr id="2852" name="Google Shape;2852;g40a120c017_0_22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304</a:t>
            </a:fld>
            <a:endParaRPr/>
          </a:p>
        </p:txBody>
      </p:sp>
    </p:spTree>
    <p:extLst>
      <p:ext uri="{BB962C8B-B14F-4D97-AF65-F5344CB8AC3E}">
        <p14:creationId xmlns:p14="http://schemas.microsoft.com/office/powerpoint/2010/main" val="209367194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40a120c017_0_223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305</a:t>
            </a:fld>
            <a:endParaRPr/>
          </a:p>
        </p:txBody>
      </p:sp>
      <p:sp>
        <p:nvSpPr>
          <p:cNvPr id="2861" name="Google Shape;2861;g40a120c017_0_22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2" name="Google Shape;2862;g40a120c017_0_22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Assertion can be used in a </a:t>
            </a:r>
            <a:r>
              <a:rPr lang="en-US" sz="1800" b="0" i="0" u="none" strike="noStrike" cap="none">
                <a:latin typeface="Courier New"/>
                <a:ea typeface="Courier New"/>
                <a:cs typeface="Courier New"/>
                <a:sym typeface="Courier New"/>
              </a:rPr>
              <a:t>switch</a:t>
            </a:r>
            <a:r>
              <a:rPr lang="en-US" sz="1800" b="0" i="0" u="none" strike="noStrike" cap="none"/>
              <a:t> statement with no </a:t>
            </a:r>
            <a:r>
              <a:rPr lang="en-US" sz="1800" b="0" i="0" u="none" strike="noStrike" cap="none">
                <a:latin typeface="Courier New"/>
                <a:ea typeface="Courier New"/>
                <a:cs typeface="Courier New"/>
                <a:sym typeface="Courier New"/>
              </a:rPr>
              <a:t>default</a:t>
            </a:r>
            <a:r>
              <a:rPr lang="en-US" sz="1800" b="0" i="0" u="none" strike="noStrike" cap="none"/>
              <a:t> case, when the programmer is sure that one of the </a:t>
            </a:r>
            <a:r>
              <a:rPr lang="en-US" sz="1800" b="0" i="0" u="none" strike="noStrike" cap="none">
                <a:latin typeface="Courier New"/>
                <a:ea typeface="Courier New"/>
                <a:cs typeface="Courier New"/>
                <a:sym typeface="Courier New"/>
              </a:rPr>
              <a:t>switch </a:t>
            </a:r>
            <a:r>
              <a:rPr lang="en-US" sz="1800" b="0" i="0" u="none" strike="noStrike" cap="none"/>
              <a:t>cases will be executed every time he or she can omit the </a:t>
            </a:r>
            <a:r>
              <a:rPr lang="en-US" sz="1800" b="0" i="0" u="none" strike="noStrike" cap="none">
                <a:latin typeface="Courier New"/>
                <a:ea typeface="Courier New"/>
                <a:cs typeface="Courier New"/>
                <a:sym typeface="Courier New"/>
              </a:rPr>
              <a:t>default</a:t>
            </a:r>
            <a:r>
              <a:rPr lang="en-US" sz="1800" b="0" i="0" u="none" strike="noStrike" cap="none"/>
              <a:t> case as in the example in the slide. </a:t>
            </a:r>
            <a:endParaRPr/>
          </a:p>
          <a:p>
            <a:pPr marL="0" marR="0" lvl="1" indent="0" algn="l" rtl="0">
              <a:spcBef>
                <a:spcPts val="0"/>
              </a:spcBef>
              <a:spcAft>
                <a:spcPts val="0"/>
              </a:spcAft>
              <a:buSzPts val="1800"/>
              <a:buFont typeface="Arial"/>
              <a:buNone/>
            </a:pPr>
            <a:r>
              <a:rPr lang="en-US" sz="1800" b="0" i="0" u="none" strike="noStrike" cap="none"/>
              <a:t>To test this assumption, the programmer can add  an </a:t>
            </a:r>
            <a:r>
              <a:rPr lang="en-US" sz="1800" b="0" i="0" u="none" strike="noStrike" cap="none">
                <a:latin typeface="Courier New"/>
                <a:ea typeface="Courier New"/>
                <a:cs typeface="Courier New"/>
                <a:sym typeface="Courier New"/>
              </a:rPr>
              <a:t>assert</a:t>
            </a:r>
            <a:r>
              <a:rPr lang="en-US" sz="1800" b="0" i="0" u="none" strike="noStrike" cap="none"/>
              <a:t> statement in the </a:t>
            </a:r>
            <a:r>
              <a:rPr lang="en-US" sz="1800" b="0" i="0" u="none" strike="noStrike" cap="none">
                <a:latin typeface="Courier New"/>
                <a:ea typeface="Courier New"/>
                <a:cs typeface="Courier New"/>
                <a:sym typeface="Courier New"/>
              </a:rPr>
              <a:t>default</a:t>
            </a:r>
            <a:r>
              <a:rPr lang="en-US" sz="1800" b="0" i="0" u="none" strike="noStrike" cap="none"/>
              <a:t> case. By using the assert statement, you can check the assumption about the applications flow of control. Assertion can be placed at any location where the control will not be reached.</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82183935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40a120c017_0_22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2" name="Google Shape;2872;g40a120c017_0_22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solidFill>
                  <a:srgbClr val="000000"/>
                </a:solidFill>
              </a:rPr>
              <a:t>class invariant</a:t>
            </a:r>
            <a:r>
              <a:rPr lang="en-US" sz="1800" b="0" i="0" u="none" strike="noStrike" cap="none"/>
              <a:t> is one that an object must satisfy in order to be a valid member of a class.</a:t>
            </a:r>
            <a:endParaRPr/>
          </a:p>
          <a:p>
            <a:pPr marL="0" marR="0" lvl="0" indent="0" algn="l" rtl="0">
              <a:spcBef>
                <a:spcPts val="0"/>
              </a:spcBef>
              <a:spcAft>
                <a:spcPts val="0"/>
              </a:spcAft>
              <a:buNone/>
            </a:pPr>
            <a:endParaRPr sz="1800" b="0" i="0" u="none" strike="noStrike" cap="none"/>
          </a:p>
        </p:txBody>
      </p:sp>
      <p:sp>
        <p:nvSpPr>
          <p:cNvPr id="2873" name="Google Shape;2873;g40a120c017_0_22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306</a:t>
            </a:fld>
            <a:endParaRPr/>
          </a:p>
        </p:txBody>
      </p:sp>
    </p:spTree>
    <p:extLst>
      <p:ext uri="{BB962C8B-B14F-4D97-AF65-F5344CB8AC3E}">
        <p14:creationId xmlns:p14="http://schemas.microsoft.com/office/powerpoint/2010/main" val="243268693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Google Shape;2881;g40a120c017_0_22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2" name="Google Shape;2882;g40a120c017_0_22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Enabling Assertions in Netbeans</a:t>
            </a:r>
            <a:endParaRPr/>
          </a:p>
          <a:p>
            <a:pPr marL="0" marR="0" lvl="2" indent="0" algn="l" rtl="0">
              <a:spcBef>
                <a:spcPts val="0"/>
              </a:spcBef>
              <a:spcAft>
                <a:spcPts val="0"/>
              </a:spcAft>
              <a:buSzPts val="1800"/>
              <a:buFont typeface="Arial"/>
              <a:buNone/>
            </a:pPr>
            <a:r>
              <a:rPr lang="en-US" sz="1800" b="0" i="0" u="none" strike="noStrike" cap="none"/>
              <a:t>In Netbeans, right-click the project and select </a:t>
            </a:r>
            <a:r>
              <a:rPr lang="en-US" sz="1800" b="1" i="0" u="none" strike="noStrike" cap="none"/>
              <a:t>Properties</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In the window that appears, select </a:t>
            </a:r>
            <a:r>
              <a:rPr lang="en-US" sz="1800" b="1" i="0" u="none" strike="noStrike" cap="none"/>
              <a:t>Run</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Enter</a:t>
            </a:r>
            <a:r>
              <a:rPr lang="en-US" sz="1800" b="1" i="0" u="none" strike="noStrike" cap="none"/>
              <a:t> </a:t>
            </a:r>
            <a:r>
              <a:rPr lang="en-US" sz="1800" b="1" i="0" u="none" strike="noStrike" cap="none">
                <a:latin typeface="Courier New"/>
                <a:ea typeface="Courier New"/>
                <a:cs typeface="Courier New"/>
                <a:sym typeface="Courier New"/>
              </a:rPr>
              <a:t>-enableassertions</a:t>
            </a:r>
            <a:r>
              <a:rPr lang="en-US" sz="1800" b="0" i="0" u="none" strike="noStrike" cap="none"/>
              <a:t> in VM Options.</a:t>
            </a:r>
            <a:endParaRPr/>
          </a:p>
          <a:p>
            <a:pPr marL="0" marR="0" lvl="0" indent="0" algn="l" rtl="0">
              <a:spcBef>
                <a:spcPts val="0"/>
              </a:spcBef>
              <a:spcAft>
                <a:spcPts val="0"/>
              </a:spcAft>
              <a:buNone/>
            </a:pPr>
            <a:endParaRPr sz="1800" b="0" i="0" u="none" strike="noStrike" cap="none"/>
          </a:p>
        </p:txBody>
      </p:sp>
      <p:sp>
        <p:nvSpPr>
          <p:cNvPr id="2883" name="Google Shape;2883;g40a120c017_0_22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307</a:t>
            </a:fld>
            <a:endParaRPr/>
          </a:p>
        </p:txBody>
      </p:sp>
    </p:spTree>
    <p:extLst>
      <p:ext uri="{BB962C8B-B14F-4D97-AF65-F5344CB8AC3E}">
        <p14:creationId xmlns:p14="http://schemas.microsoft.com/office/powerpoint/2010/main" val="316391999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40a120c017_0_22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1" name="Google Shape;2891;g40a120c017_0_22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892" name="Google Shape;2892;g40a120c017_0_22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308</a:t>
            </a:fld>
            <a:endParaRPr/>
          </a:p>
        </p:txBody>
      </p:sp>
    </p:spTree>
    <p:extLst>
      <p:ext uri="{BB962C8B-B14F-4D97-AF65-F5344CB8AC3E}">
        <p14:creationId xmlns:p14="http://schemas.microsoft.com/office/powerpoint/2010/main" val="194064284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40a120c017_0_22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0" name="Google Shape;2900;g40a120c017_0_22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write code to deal with both checked and unchecked exceptions.</a:t>
            </a:r>
            <a:endParaRPr/>
          </a:p>
        </p:txBody>
      </p:sp>
      <p:sp>
        <p:nvSpPr>
          <p:cNvPr id="2901" name="Google Shape;2901;g40a120c017_0_22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309</a:t>
            </a:fld>
            <a:endParaRPr/>
          </a:p>
        </p:txBody>
      </p:sp>
    </p:spTree>
    <p:extLst>
      <p:ext uri="{BB962C8B-B14F-4D97-AF65-F5344CB8AC3E}">
        <p14:creationId xmlns:p14="http://schemas.microsoft.com/office/powerpoint/2010/main" val="1119390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the syntax for an </a:t>
            </a:r>
            <a:r>
              <a:rPr lang="en-US" sz="1800" b="0" i="0" u="none" strike="noStrike" cap="none">
                <a:latin typeface="Courier New"/>
                <a:ea typeface="Courier New"/>
                <a:cs typeface="Courier New"/>
                <a:sym typeface="Courier New"/>
              </a:rPr>
              <a:t>if-else</a:t>
            </a:r>
            <a:r>
              <a:rPr lang="en-US" sz="1800" b="0" i="0" u="none" strike="noStrike" cap="none"/>
              <a:t> statement in Java.</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else</a:t>
            </a:r>
            <a:r>
              <a:rPr lang="en-US" sz="1800" b="0" i="0" u="none" strike="noStrike" cap="none"/>
              <a:t> statement provides a secondary path of execution when an </a:t>
            </a:r>
            <a:r>
              <a:rPr lang="en-US" sz="1800" b="0" i="0" u="none" strike="noStrike" cap="none">
                <a:latin typeface="Courier New"/>
                <a:ea typeface="Courier New"/>
                <a:cs typeface="Courier New"/>
                <a:sym typeface="Courier New"/>
              </a:rPr>
              <a:t>if</a:t>
            </a:r>
            <a:r>
              <a:rPr lang="en-US" sz="1800" b="0" i="0" u="none" strike="noStrike" cap="none"/>
              <a:t> clause evaluates to </a:t>
            </a:r>
            <a:r>
              <a:rPr lang="en-US" sz="1800" b="0" i="0" u="none" strike="noStrike" cap="none">
                <a:latin typeface="Courier New"/>
                <a:ea typeface="Courier New"/>
                <a:cs typeface="Courier New"/>
                <a:sym typeface="Courier New"/>
              </a:rPr>
              <a:t>false</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The output from the code in the slide is </a:t>
            </a:r>
            <a:r>
              <a:rPr lang="en-US" sz="1800" b="0" i="0" u="none" strike="noStrike" cap="none">
                <a:latin typeface="Courier New"/>
                <a:ea typeface="Courier New"/>
                <a:cs typeface="Courier New"/>
                <a:sym typeface="Courier New"/>
              </a:rPr>
              <a:t>False</a:t>
            </a:r>
            <a:r>
              <a:rPr lang="en-US" sz="1800" b="0" i="0" u="none" strike="noStrike" cap="none"/>
              <a:t>.</a:t>
            </a:r>
            <a:endParaRPr/>
          </a:p>
        </p:txBody>
      </p:sp>
      <p:sp>
        <p:nvSpPr>
          <p:cNvPr id="189" name="Google Shape;189;p1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31</a:t>
            </a:fld>
            <a:endParaRPr/>
          </a:p>
        </p:txBody>
      </p:sp>
    </p:spTree>
    <p:extLst>
      <p:ext uri="{BB962C8B-B14F-4D97-AF65-F5344CB8AC3E}">
        <p14:creationId xmlns:p14="http://schemas.microsoft.com/office/powerpoint/2010/main" val="230375298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6"/>
        <p:cNvGrpSpPr/>
        <p:nvPr/>
      </p:nvGrpSpPr>
      <p:grpSpPr>
        <a:xfrm>
          <a:off x="0" y="0"/>
          <a:ext cx="0" cy="0"/>
          <a:chOff x="0" y="0"/>
          <a:chExt cx="0" cy="0"/>
        </a:xfrm>
      </p:grpSpPr>
      <p:sp>
        <p:nvSpPr>
          <p:cNvPr id="2907" name="Google Shape;2907;g40a120c017_0_22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8" name="Google Shape;2908;g40a120c017_0_22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2909" name="Google Shape;2909;g40a120c017_0_22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310</a:t>
            </a:fld>
            <a:endParaRPr/>
          </a:p>
        </p:txBody>
      </p:sp>
    </p:spTree>
    <p:extLst>
      <p:ext uri="{BB962C8B-B14F-4D97-AF65-F5344CB8AC3E}">
        <p14:creationId xmlns:p14="http://schemas.microsoft.com/office/powerpoint/2010/main" val="395241518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40a120c017_0_228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6" name="Google Shape;2916;g40a120c017_0_2282: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2917" name="Google Shape;2917;g40a120c017_0_228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311</a:t>
            </a:fld>
            <a:endParaRPr/>
          </a:p>
        </p:txBody>
      </p:sp>
    </p:spTree>
    <p:extLst>
      <p:ext uri="{BB962C8B-B14F-4D97-AF65-F5344CB8AC3E}">
        <p14:creationId xmlns:p14="http://schemas.microsoft.com/office/powerpoint/2010/main" val="294480762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40a120c017_0_22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4" name="Google Shape;2924;g40a120c017_0_2288: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d</a:t>
            </a:r>
            <a:endParaRPr/>
          </a:p>
        </p:txBody>
      </p:sp>
      <p:sp>
        <p:nvSpPr>
          <p:cNvPr id="2925" name="Google Shape;2925;g40a120c017_0_22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312</a:t>
            </a:fld>
            <a:endParaRPr/>
          </a:p>
        </p:txBody>
      </p:sp>
    </p:spTree>
    <p:extLst>
      <p:ext uri="{BB962C8B-B14F-4D97-AF65-F5344CB8AC3E}">
        <p14:creationId xmlns:p14="http://schemas.microsoft.com/office/powerpoint/2010/main" val="34087083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40a120c017_0_22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2" name="Google Shape;2932;g40a120c017_0_22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2933" name="Google Shape;2933;g40a120c017_0_22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11 - </a:t>
            </a:r>
            <a:fld id="{00000000-1234-1234-1234-123412341234}" type="slidenum">
              <a:rPr lang="en-US" sz="1100" b="1" i="0" u="none">
                <a:solidFill>
                  <a:srgbClr val="000000"/>
                </a:solidFill>
                <a:latin typeface="Arial"/>
                <a:ea typeface="Arial"/>
                <a:cs typeface="Arial"/>
                <a:sym typeface="Arial"/>
              </a:rPr>
              <a:t>313</a:t>
            </a:fld>
            <a:endParaRPr/>
          </a:p>
        </p:txBody>
      </p:sp>
    </p:spTree>
    <p:extLst>
      <p:ext uri="{BB962C8B-B14F-4D97-AF65-F5344CB8AC3E}">
        <p14:creationId xmlns:p14="http://schemas.microsoft.com/office/powerpoint/2010/main" val="278484600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g40a120c017_0_2333: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0" name="Google Shape;2940;g40a120c017_0_23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97110277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40a120c017_0_23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315</a:t>
            </a:fld>
            <a:endParaRPr/>
          </a:p>
        </p:txBody>
      </p:sp>
      <p:sp>
        <p:nvSpPr>
          <p:cNvPr id="2945" name="Google Shape;2945;g40a120c017_0_23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6" name="Google Shape;2946;g40a120c017_0_23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25533094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40a120c017_0_23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3" name="Google Shape;2953;g40a120c017_0_23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Current time and date are used to calculate events in the future, and as timestamps.</a:t>
            </a:r>
            <a:endParaRPr/>
          </a:p>
          <a:p>
            <a:pPr marL="0" marR="0" lvl="2" indent="0" algn="l" rtl="0">
              <a:spcBef>
                <a:spcPts val="0"/>
              </a:spcBef>
              <a:spcAft>
                <a:spcPts val="0"/>
              </a:spcAft>
              <a:buSzPts val="1800"/>
              <a:buFont typeface="Arial"/>
              <a:buNone/>
            </a:pPr>
            <a:r>
              <a:rPr lang="en-US" sz="1800" b="0" i="0" u="none" strike="noStrike" cap="none"/>
              <a:t>Calculating a time or date offset is important when determining what the time and date are when </a:t>
            </a:r>
            <a:r>
              <a:rPr lang="en-US" sz="1800" b="0" i="1" u="none" strike="noStrike" cap="none"/>
              <a:t>n</a:t>
            </a:r>
            <a:r>
              <a:rPr lang="en-US" sz="1800" b="0" i="0" u="none" strike="noStrike" cap="none"/>
              <a:t> hours or </a:t>
            </a:r>
            <a:r>
              <a:rPr lang="en-US" sz="1800" b="0" i="1" u="none" strike="noStrike" cap="none"/>
              <a:t>n</a:t>
            </a:r>
            <a:r>
              <a:rPr lang="en-US" sz="1800" b="0" i="0" u="none" strike="noStrike" cap="none"/>
              <a:t> days are added to a date.</a:t>
            </a:r>
            <a:endParaRPr/>
          </a:p>
          <a:p>
            <a:pPr marL="0" marR="0" lvl="2" indent="0" algn="l" rtl="0">
              <a:spcBef>
                <a:spcPts val="0"/>
              </a:spcBef>
              <a:spcAft>
                <a:spcPts val="0"/>
              </a:spcAft>
              <a:buSzPts val="1800"/>
              <a:buFont typeface="Arial"/>
              <a:buNone/>
            </a:pPr>
            <a:r>
              <a:rPr lang="en-US" sz="1800" b="0" i="0" u="none" strike="noStrike" cap="none"/>
              <a:t>Determining time and date in other countries is often a critical factor in determining when meetings happen, or what the local time is when a plane lands.</a:t>
            </a:r>
            <a:endParaRPr/>
          </a:p>
          <a:p>
            <a:pPr marL="0" marR="0" lvl="2" indent="0" algn="l" rtl="0">
              <a:spcBef>
                <a:spcPts val="0"/>
              </a:spcBef>
              <a:spcAft>
                <a:spcPts val="0"/>
              </a:spcAft>
              <a:buSzPts val="1800"/>
              <a:buFont typeface="Arial"/>
              <a:buNone/>
            </a:pPr>
            <a:r>
              <a:rPr lang="en-US" sz="1800" b="0" i="0" u="none" strike="noStrike" cap="none"/>
              <a:t>Leap years are incredibly tricky to manage.</a:t>
            </a:r>
            <a:endParaRPr/>
          </a:p>
          <a:p>
            <a:pPr marL="0" marR="0" lvl="0" indent="0" algn="l" rtl="0">
              <a:spcBef>
                <a:spcPts val="0"/>
              </a:spcBef>
              <a:spcAft>
                <a:spcPts val="0"/>
              </a:spcAft>
              <a:buNone/>
            </a:pPr>
            <a:endParaRPr sz="1800" b="0" i="0" u="none" strike="noStrike" cap="none"/>
          </a:p>
        </p:txBody>
      </p:sp>
      <p:sp>
        <p:nvSpPr>
          <p:cNvPr id="2954" name="Google Shape;2954;g40a120c017_0_23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316</a:t>
            </a:fld>
            <a:endParaRPr/>
          </a:p>
        </p:txBody>
      </p:sp>
    </p:spTree>
    <p:extLst>
      <p:ext uri="{BB962C8B-B14F-4D97-AF65-F5344CB8AC3E}">
        <p14:creationId xmlns:p14="http://schemas.microsoft.com/office/powerpoint/2010/main" val="38824937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40a120c017_0_23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1" name="Google Shape;2961;g40a120c017_0_23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java.time</a:t>
            </a:r>
            <a:r>
              <a:rPr lang="en-US" sz="1800" b="0" i="0" u="none" strike="noStrike" cap="none"/>
              <a:t> API is a major evolution of the previous APIs that supported the </a:t>
            </a:r>
            <a:r>
              <a:rPr lang="en-US" sz="1800" b="0" i="0" u="none" strike="noStrike" cap="none">
                <a:latin typeface="Courier New"/>
                <a:ea typeface="Courier New"/>
                <a:cs typeface="Courier New"/>
                <a:sym typeface="Courier New"/>
              </a:rPr>
              <a:t>java.util</a:t>
            </a:r>
            <a:r>
              <a:rPr lang="en-US" sz="1800" b="0" i="0" u="none" strike="noStrike" cap="none"/>
              <a:t> API's </a:t>
            </a:r>
            <a:r>
              <a:rPr lang="en-US" sz="1800" b="0" i="0" u="none" strike="noStrike" cap="none">
                <a:latin typeface="Courier New"/>
                <a:ea typeface="Courier New"/>
                <a:cs typeface="Courier New"/>
                <a:sym typeface="Courier New"/>
              </a:rPr>
              <a:t>Date</a:t>
            </a:r>
            <a:r>
              <a:rPr lang="en-US" sz="1800" b="0" i="0" u="none" strike="noStrike" cap="none"/>
              <a:t>, </a:t>
            </a:r>
            <a:r>
              <a:rPr lang="en-US" sz="1800" b="0" i="0" u="none" strike="noStrike" cap="none">
                <a:latin typeface="Courier New"/>
                <a:ea typeface="Courier New"/>
                <a:cs typeface="Courier New"/>
                <a:sym typeface="Courier New"/>
              </a:rPr>
              <a:t>Calendar</a:t>
            </a:r>
            <a:r>
              <a:rPr lang="en-US" sz="1800" b="0" i="0" u="none" strike="noStrike" cap="none"/>
              <a:t>, </a:t>
            </a:r>
            <a:r>
              <a:rPr lang="en-US" sz="1800" b="0" i="0" u="none" strike="noStrike" cap="none">
                <a:latin typeface="Courier New"/>
                <a:ea typeface="Courier New"/>
                <a:cs typeface="Courier New"/>
                <a:sym typeface="Courier New"/>
              </a:rPr>
              <a:t>TimeZone</a:t>
            </a:r>
            <a:r>
              <a:rPr lang="en-US" sz="1800" b="0" i="0" u="none" strike="noStrike" cap="none"/>
              <a:t>, and </a:t>
            </a:r>
            <a:r>
              <a:rPr lang="en-US" sz="1800" b="0" i="0" u="none" strike="noStrike" cap="none">
                <a:latin typeface="Courier New"/>
                <a:ea typeface="Courier New"/>
                <a:cs typeface="Courier New"/>
                <a:sym typeface="Courier New"/>
              </a:rPr>
              <a:t>DateFormat</a:t>
            </a:r>
            <a:r>
              <a:rPr lang="en-US" sz="1800" b="0" i="0" u="none" strike="noStrike" cap="none"/>
              <a:t>.</a:t>
            </a:r>
            <a:endParaRPr/>
          </a:p>
        </p:txBody>
      </p:sp>
      <p:sp>
        <p:nvSpPr>
          <p:cNvPr id="2962" name="Google Shape;2962;g40a120c017_0_23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317</a:t>
            </a:fld>
            <a:endParaRPr/>
          </a:p>
        </p:txBody>
      </p:sp>
    </p:spTree>
    <p:extLst>
      <p:ext uri="{BB962C8B-B14F-4D97-AF65-F5344CB8AC3E}">
        <p14:creationId xmlns:p14="http://schemas.microsoft.com/office/powerpoint/2010/main" val="348531280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40a120c017_0_23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0" name="Google Shape;2970;g40a120c017_0_23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ISO Calendar is also known as the Gregorian calendar in JDK code. The ISO calendar system applies the current rules for leap years both forward and backward in time.</a:t>
            </a:r>
            <a:endParaRPr/>
          </a:p>
        </p:txBody>
      </p:sp>
      <p:sp>
        <p:nvSpPr>
          <p:cNvPr id="2971" name="Google Shape;2971;g40a120c017_0_23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318</a:t>
            </a:fld>
            <a:endParaRPr/>
          </a:p>
        </p:txBody>
      </p:sp>
    </p:spTree>
    <p:extLst>
      <p:ext uri="{BB962C8B-B14F-4D97-AF65-F5344CB8AC3E}">
        <p14:creationId xmlns:p14="http://schemas.microsoft.com/office/powerpoint/2010/main" val="192244184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40a120c017_0_23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8" name="Google Shape;2978;g40a120c017_0_23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ISO-8601 defines the international format of dates as the year first, followed by the month, day, hour, minutes, and seconds. The definition is based on the relative importance of each unit of time.</a:t>
            </a:r>
            <a:endParaRPr/>
          </a:p>
        </p:txBody>
      </p:sp>
      <p:sp>
        <p:nvSpPr>
          <p:cNvPr id="2979" name="Google Shape;2979;g40a120c017_0_23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319</a:t>
            </a:fld>
            <a:endParaRPr/>
          </a:p>
        </p:txBody>
      </p:sp>
    </p:spTree>
    <p:extLst>
      <p:ext uri="{BB962C8B-B14F-4D97-AF65-F5344CB8AC3E}">
        <p14:creationId xmlns:p14="http://schemas.microsoft.com/office/powerpoint/2010/main" val="327122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1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switch</a:t>
            </a:r>
            <a:r>
              <a:rPr lang="en-US" sz="1800" b="0" i="0" u="none" strike="noStrike" cap="none"/>
              <a:t> statement  is used to compare the value of a variable with multiple values. For each of these values, you can define a set of statements to execute. The </a:t>
            </a:r>
            <a:r>
              <a:rPr lang="en-US" sz="1800" b="0" i="0" u="none" strike="noStrike" cap="none">
                <a:latin typeface="Courier New"/>
                <a:ea typeface="Courier New"/>
                <a:cs typeface="Courier New"/>
                <a:sym typeface="Courier New"/>
              </a:rPr>
              <a:t>switch</a:t>
            </a:r>
            <a:r>
              <a:rPr lang="en-US" sz="1800" b="0" i="0" u="none" strike="noStrike" cap="none"/>
              <a:t> statement evaluates its expression, then executes all statements that follow the matching </a:t>
            </a:r>
            <a:r>
              <a:rPr lang="en-US" sz="1800" b="0" i="0" u="none" strike="noStrike" cap="none">
                <a:latin typeface="Courier New"/>
                <a:ea typeface="Courier New"/>
                <a:cs typeface="Courier New"/>
                <a:sym typeface="Courier New"/>
              </a:rPr>
              <a:t>case</a:t>
            </a:r>
            <a:r>
              <a:rPr lang="en-US" sz="1800" b="0" i="0" u="none" strike="noStrike" cap="none"/>
              <a:t> label. Each </a:t>
            </a:r>
            <a:r>
              <a:rPr lang="en-US" sz="1800" b="0" i="0" u="none" strike="noStrike" cap="none">
                <a:latin typeface="Courier New"/>
                <a:ea typeface="Courier New"/>
                <a:cs typeface="Courier New"/>
                <a:sym typeface="Courier New"/>
              </a:rPr>
              <a:t>break</a:t>
            </a:r>
            <a:r>
              <a:rPr lang="en-US" sz="1800" b="0" i="0" u="none" strike="noStrike" cap="none"/>
              <a:t> statement terminates the enclosing </a:t>
            </a:r>
            <a:r>
              <a:rPr lang="en-US" sz="1800" b="0" i="0" u="none" strike="noStrike" cap="none">
                <a:latin typeface="Courier New"/>
                <a:ea typeface="Courier New"/>
                <a:cs typeface="Courier New"/>
                <a:sym typeface="Courier New"/>
              </a:rPr>
              <a:t>switch</a:t>
            </a:r>
            <a:r>
              <a:rPr lang="en-US" sz="1800" b="0" i="0" u="none" strike="noStrike" cap="none"/>
              <a:t> statement. The </a:t>
            </a:r>
            <a:r>
              <a:rPr lang="en-US" sz="1800" b="0" i="0" u="none" strike="noStrike" cap="none">
                <a:latin typeface="Courier New"/>
                <a:ea typeface="Courier New"/>
                <a:cs typeface="Courier New"/>
                <a:sym typeface="Courier New"/>
              </a:rPr>
              <a:t>break</a:t>
            </a:r>
            <a:r>
              <a:rPr lang="en-US" sz="1800" b="0" i="0" u="none" strike="noStrike" cap="none"/>
              <a:t> statements are necessary because without them, statements in</a:t>
            </a:r>
            <a:r>
              <a:rPr lang="en-US" sz="1800" b="0" i="0" u="none" strike="noStrike" cap="none">
                <a:latin typeface="Courier New"/>
                <a:ea typeface="Courier New"/>
                <a:cs typeface="Courier New"/>
                <a:sym typeface="Courier New"/>
              </a:rPr>
              <a:t> switch</a:t>
            </a:r>
            <a:r>
              <a:rPr lang="en-US" sz="1800" b="0" i="0" u="none" strike="noStrike" cap="none"/>
              <a:t> blocks </a:t>
            </a:r>
            <a:r>
              <a:rPr lang="en-US" sz="1800" b="0" i="1" u="none" strike="noStrike" cap="none"/>
              <a:t>fall through</a:t>
            </a:r>
            <a:r>
              <a:rPr lang="en-US" sz="1800" b="0" i="0" u="none" strike="noStrike" cap="none"/>
              <a:t>: All statements after the matching </a:t>
            </a:r>
            <a:r>
              <a:rPr lang="en-US" sz="1800" b="0" i="0" u="none" strike="noStrike" cap="none">
                <a:latin typeface="Courier New"/>
                <a:ea typeface="Courier New"/>
                <a:cs typeface="Courier New"/>
                <a:sym typeface="Courier New"/>
              </a:rPr>
              <a:t>case</a:t>
            </a:r>
            <a:r>
              <a:rPr lang="en-US" sz="1800" b="0" i="0" u="none" strike="noStrike" cap="none"/>
              <a:t> label are executed in sequence, regardless of the expression of subsequent </a:t>
            </a:r>
            <a:r>
              <a:rPr lang="en-US" sz="1800" b="0" i="0" u="none" strike="noStrike" cap="none">
                <a:latin typeface="Courier New"/>
                <a:ea typeface="Courier New"/>
                <a:cs typeface="Courier New"/>
                <a:sym typeface="Courier New"/>
              </a:rPr>
              <a:t>case</a:t>
            </a:r>
            <a:r>
              <a:rPr lang="en-US" sz="1800" b="0" i="0" u="none" strike="noStrike" cap="none"/>
              <a:t> labels, until a </a:t>
            </a:r>
            <a:r>
              <a:rPr lang="en-US" sz="1800" b="0" i="0" u="none" strike="noStrike" cap="none">
                <a:latin typeface="Courier New"/>
                <a:ea typeface="Courier New"/>
                <a:cs typeface="Courier New"/>
                <a:sym typeface="Courier New"/>
              </a:rPr>
              <a:t>break</a:t>
            </a:r>
            <a:r>
              <a:rPr lang="en-US" sz="1800" b="0" i="0" u="none" strike="noStrike" cap="none"/>
              <a:t> statement is encountered.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Deciding whether to use</a:t>
            </a:r>
            <a:r>
              <a:rPr lang="en-US" sz="1800" b="0" i="0" u="none" strike="noStrike" cap="none">
                <a:latin typeface="Courier New"/>
                <a:ea typeface="Courier New"/>
                <a:cs typeface="Courier New"/>
                <a:sym typeface="Courier New"/>
              </a:rPr>
              <a:t> if-then-else</a:t>
            </a:r>
            <a:r>
              <a:rPr lang="en-US" sz="1800" b="0" i="0" u="none" strike="noStrike" cap="none"/>
              <a:t> statements or a </a:t>
            </a:r>
            <a:r>
              <a:rPr lang="en-US" sz="1800" b="0" i="0" u="none" strike="noStrike" cap="none">
                <a:latin typeface="Courier New"/>
                <a:ea typeface="Courier New"/>
                <a:cs typeface="Courier New"/>
                <a:sym typeface="Courier New"/>
              </a:rPr>
              <a:t>switch</a:t>
            </a:r>
            <a:r>
              <a:rPr lang="en-US" sz="1800" b="0" i="0" u="none" strike="noStrike" cap="none"/>
              <a:t> statement is based on readability and the expression that the statement is testing. An </a:t>
            </a:r>
            <a:r>
              <a:rPr lang="en-US" sz="1800" b="0" i="0" u="none" strike="noStrike" cap="none">
                <a:latin typeface="Courier New"/>
                <a:ea typeface="Courier New"/>
                <a:cs typeface="Courier New"/>
                <a:sym typeface="Courier New"/>
              </a:rPr>
              <a:t>if-then-else</a:t>
            </a:r>
            <a:r>
              <a:rPr lang="en-US" sz="1800" b="0" i="0" u="none" strike="noStrike" cap="none"/>
              <a:t> statement can test expressions based on ranges of values or conditions, whereas a</a:t>
            </a:r>
            <a:r>
              <a:rPr lang="en-US" sz="1800" b="0" i="0" u="none" strike="noStrike" cap="none">
                <a:latin typeface="Courier New"/>
                <a:ea typeface="Courier New"/>
                <a:cs typeface="Courier New"/>
                <a:sym typeface="Courier New"/>
              </a:rPr>
              <a:t> switch</a:t>
            </a:r>
            <a:r>
              <a:rPr lang="en-US" sz="1800" b="0" i="0" u="none" strike="noStrike" cap="none"/>
              <a:t> statement tests expressions based only on a single integer, character, enumerated value, or </a:t>
            </a:r>
            <a:r>
              <a:rPr lang="en-US" sz="1800" b="0" i="0" u="none" strike="noStrike" cap="none">
                <a:latin typeface="Courier New"/>
                <a:ea typeface="Courier New"/>
                <a:cs typeface="Courier New"/>
                <a:sym typeface="Courier New"/>
              </a:rPr>
              <a:t>String</a:t>
            </a:r>
            <a:r>
              <a:rPr lang="en-US" sz="1800" b="0" i="0" u="none" strike="noStrike" cap="none"/>
              <a:t> object.</a:t>
            </a:r>
            <a:endParaRPr/>
          </a:p>
          <a:p>
            <a:pPr marL="0" marR="0" lvl="1" indent="0" algn="l" rtl="0">
              <a:spcBef>
                <a:spcPts val="0"/>
              </a:spcBef>
              <a:spcAft>
                <a:spcPts val="0"/>
              </a:spcAft>
              <a:buSzPts val="1800"/>
              <a:buFont typeface="Arial"/>
              <a:buNone/>
            </a:pPr>
            <a:r>
              <a:rPr lang="en-US" sz="1800" b="0" i="0" u="none" strike="noStrike" cap="none"/>
              <a:t>In Java SE 7 and later, you can use a </a:t>
            </a:r>
            <a:r>
              <a:rPr lang="en-US" sz="1800" b="0" i="0" u="none" strike="noStrike" cap="none">
                <a:latin typeface="Courier New"/>
                <a:ea typeface="Courier New"/>
                <a:cs typeface="Courier New"/>
                <a:sym typeface="Courier New"/>
              </a:rPr>
              <a:t>String</a:t>
            </a:r>
            <a:r>
              <a:rPr lang="en-US" sz="1800" b="0" i="0" u="none" strike="noStrike" cap="none"/>
              <a:t> object in the </a:t>
            </a:r>
            <a:r>
              <a:rPr lang="en-US" sz="1800" b="0" i="0" u="none" strike="noStrike" cap="none">
                <a:latin typeface="Courier New"/>
                <a:ea typeface="Courier New"/>
                <a:cs typeface="Courier New"/>
                <a:sym typeface="Courier New"/>
              </a:rPr>
              <a:t>switch</a:t>
            </a:r>
            <a:r>
              <a:rPr lang="en-US" sz="1800" b="0" i="0" u="none" strike="noStrike" cap="none"/>
              <a:t> statement's expression. The code snippet in the slide demonstrates using Strings in the </a:t>
            </a:r>
            <a:r>
              <a:rPr lang="en-US" sz="1800" b="0" i="0" u="none" strike="noStrike" cap="none">
                <a:latin typeface="Courier New"/>
                <a:ea typeface="Courier New"/>
                <a:cs typeface="Courier New"/>
                <a:sym typeface="Courier New"/>
              </a:rPr>
              <a:t>switch</a:t>
            </a:r>
            <a:r>
              <a:rPr lang="en-US" sz="1800" b="0" i="0" u="none" strike="noStrike" cap="none"/>
              <a:t> statement.</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198" name="Google Shape;198;p1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32</a:t>
            </a:fld>
            <a:endParaRPr/>
          </a:p>
        </p:txBody>
      </p:sp>
    </p:spTree>
    <p:extLst>
      <p:ext uri="{BB962C8B-B14F-4D97-AF65-F5344CB8AC3E}">
        <p14:creationId xmlns:p14="http://schemas.microsoft.com/office/powerpoint/2010/main" val="322295733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40a120c017_0_23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6" name="Google Shape;2986;g40a120c017_0_23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java.util.Date</a:t>
            </a:r>
            <a:r>
              <a:rPr lang="en-US" sz="1800" b="0" i="0" u="none" strike="noStrike" cap="none"/>
              <a:t> includes a time, and developers would often use midnight to represent just a date. But some time zones do not have a midnight depending upon where they are in day light savings time.</a:t>
            </a:r>
            <a:endParaRPr/>
          </a:p>
        </p:txBody>
      </p:sp>
      <p:sp>
        <p:nvSpPr>
          <p:cNvPr id="2987" name="Google Shape;2987;g40a120c017_0_23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320</a:t>
            </a:fld>
            <a:endParaRPr/>
          </a:p>
        </p:txBody>
      </p:sp>
    </p:spTree>
    <p:extLst>
      <p:ext uri="{BB962C8B-B14F-4D97-AF65-F5344CB8AC3E}">
        <p14:creationId xmlns:p14="http://schemas.microsoft.com/office/powerpoint/2010/main" val="135502481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40a120c017_0_23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4" name="Google Shape;2994;g40a120c017_0_23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TemporalAdjusters</a:t>
            </a:r>
            <a:r>
              <a:rPr lang="en-US" sz="1800" b="0" i="0" u="none" strike="noStrike" cap="none"/>
              <a:t> is a final class of static utility methods used to modify temporal objects (such as </a:t>
            </a:r>
            <a:r>
              <a:rPr lang="en-US" sz="1800" b="0" i="0" u="none" strike="noStrike" cap="none">
                <a:latin typeface="Courier New"/>
                <a:ea typeface="Courier New"/>
                <a:cs typeface="Courier New"/>
                <a:sym typeface="Courier New"/>
              </a:rPr>
              <a:t>LocalDate</a:t>
            </a:r>
            <a:r>
              <a:rPr lang="en-US" sz="1800" b="0" i="0" u="none" strike="noStrike" cap="none"/>
              <a: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DayOfWeek</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of days of the week, that is, </a:t>
            </a:r>
            <a:r>
              <a:rPr lang="en-US" sz="1800" b="0" i="0" u="none" strike="noStrike" cap="none">
                <a:latin typeface="Courier New"/>
                <a:ea typeface="Courier New"/>
                <a:cs typeface="Courier New"/>
                <a:sym typeface="Courier New"/>
              </a:rPr>
              <a:t>FRIDAY</a:t>
            </a:r>
            <a:r>
              <a:rPr lang="en-US" sz="1800" b="0" i="0" u="none" strike="noStrike" cap="none"/>
              <a:t>, </a:t>
            </a:r>
            <a:r>
              <a:rPr lang="en-US" sz="1800" b="0" i="0" u="none" strike="noStrike" cap="none">
                <a:latin typeface="Courier New"/>
                <a:ea typeface="Courier New"/>
                <a:cs typeface="Courier New"/>
                <a:sym typeface="Courier New"/>
              </a:rPr>
              <a:t>TUESDAY</a:t>
            </a:r>
            <a:endParaRPr/>
          </a:p>
          <a:p>
            <a:pPr marL="0" marR="0" lvl="2" indent="0" algn="l" rtl="0">
              <a:spcBef>
                <a:spcPts val="0"/>
              </a:spcBef>
              <a:spcAft>
                <a:spcPts val="0"/>
              </a:spcAft>
              <a:buSzPts val="1800"/>
              <a:buFont typeface="Arial"/>
              <a:buNone/>
            </a:pPr>
            <a:r>
              <a:rPr lang="en-US" sz="1800" b="0" i="0" u="none" strike="noStrike" cap="none"/>
              <a:t>Sample output:</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Now: 2014-02-14</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Java's Bday: 1995-05-23</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Java's Bday in the past? true</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Java's Bday in a leap year? false</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Java's Bday day of the week: TUESDAY</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 date a month from now: 2014-03-14</a:t>
            </a:r>
            <a:endParaRPr/>
          </a:p>
          <a:p>
            <a:pPr marL="0" marR="0" lvl="3"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Next Tuesday's date: 2014-02-18</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995" name="Google Shape;2995;g40a120c017_0_23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321</a:t>
            </a:fld>
            <a:endParaRPr/>
          </a:p>
        </p:txBody>
      </p:sp>
    </p:spTree>
    <p:extLst>
      <p:ext uri="{BB962C8B-B14F-4D97-AF65-F5344CB8AC3E}">
        <p14:creationId xmlns:p14="http://schemas.microsoft.com/office/powerpoint/2010/main" val="39449332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40a120c017_0_23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5" name="Google Shape;3005;g40a120c017_0_23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06" name="Google Shape;3006;g40a120c017_0_23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322</a:t>
            </a:fld>
            <a:endParaRPr/>
          </a:p>
        </p:txBody>
      </p:sp>
    </p:spTree>
    <p:extLst>
      <p:ext uri="{BB962C8B-B14F-4D97-AF65-F5344CB8AC3E}">
        <p14:creationId xmlns:p14="http://schemas.microsoft.com/office/powerpoint/2010/main" val="418823138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40a120c017_0_238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3" name="Google Shape;3013;g40a120c017_0_238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ChronoUnit</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that holds time units, including </a:t>
            </a:r>
            <a:r>
              <a:rPr lang="en-US" sz="1800" b="0" i="0" u="none" strike="noStrike" cap="none">
                <a:latin typeface="Courier New"/>
                <a:ea typeface="Courier New"/>
                <a:cs typeface="Courier New"/>
                <a:sym typeface="Courier New"/>
              </a:rPr>
              <a:t>HALF_DAYS</a:t>
            </a:r>
            <a:r>
              <a:rPr lang="en-US" sz="1800" b="0" i="0" u="none" strike="noStrike" cap="none"/>
              <a:t>, </a:t>
            </a:r>
            <a:r>
              <a:rPr lang="en-US" sz="1800" b="0" i="0" u="none" strike="noStrike" cap="none">
                <a:latin typeface="Courier New"/>
                <a:ea typeface="Courier New"/>
                <a:cs typeface="Courier New"/>
                <a:sym typeface="Courier New"/>
              </a:rPr>
              <a:t>HOURS</a:t>
            </a:r>
            <a:r>
              <a:rPr lang="en-US" sz="1800" b="0" i="0" u="none" strike="noStrike" cap="none"/>
              <a:t>, </a:t>
            </a:r>
            <a:r>
              <a:rPr lang="en-US" sz="1800" b="0" i="0" u="none" strike="noStrike" cap="none">
                <a:latin typeface="Courier New"/>
                <a:ea typeface="Courier New"/>
                <a:cs typeface="Courier New"/>
                <a:sym typeface="Courier New"/>
              </a:rPr>
              <a:t>YEARS</a:t>
            </a:r>
            <a:r>
              <a:rPr lang="en-US" sz="1800" b="0" i="0" u="none" strike="noStrike" cap="none"/>
              <a:t>, and </a:t>
            </a:r>
            <a:r>
              <a:rPr lang="en-US" sz="1800" b="0" i="0" u="none" strike="noStrike" cap="none">
                <a:latin typeface="Courier New"/>
                <a:ea typeface="Courier New"/>
                <a:cs typeface="Courier New"/>
                <a:sym typeface="Courier New"/>
              </a:rPr>
              <a:t>WEEKS</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Sample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 time now is: 11:21:26.302</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What time is it 1 hour 15 minutes from now? 12:36:26.302</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Truncate the current time to minutes: 11:21</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It is the 681th minute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Is lunch in my future? true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Minutes till lunch: 68</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How many hours until bedtime? 9</a:t>
            </a:r>
            <a:endParaRPr/>
          </a:p>
        </p:txBody>
      </p:sp>
      <p:sp>
        <p:nvSpPr>
          <p:cNvPr id="3014" name="Google Shape;3014;g40a120c017_0_238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323</a:t>
            </a:fld>
            <a:endParaRPr/>
          </a:p>
        </p:txBody>
      </p:sp>
    </p:spTree>
    <p:extLst>
      <p:ext uri="{BB962C8B-B14F-4D97-AF65-F5344CB8AC3E}">
        <p14:creationId xmlns:p14="http://schemas.microsoft.com/office/powerpoint/2010/main" val="268787404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40a120c017_0_239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2" name="Google Shape;3022;g40a120c017_0_239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23" name="Google Shape;3023;g40a120c017_0_239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324</a:t>
            </a:fld>
            <a:endParaRPr/>
          </a:p>
        </p:txBody>
      </p:sp>
    </p:spTree>
    <p:extLst>
      <p:ext uri="{BB962C8B-B14F-4D97-AF65-F5344CB8AC3E}">
        <p14:creationId xmlns:p14="http://schemas.microsoft.com/office/powerpoint/2010/main" val="30430802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40a120c017_0_24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0" name="Google Shape;3030;g40a120c017_0_24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Sample output: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Meeting is on: 2014-03-21T13:30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Flight leaves: 2014-03-31T21:45</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starts: 2014-03-24T09:00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ends:   2014-03-28T17:00</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Course is:     40 hours long.</a:t>
            </a:r>
            <a:endParaRPr/>
          </a:p>
        </p:txBody>
      </p:sp>
      <p:sp>
        <p:nvSpPr>
          <p:cNvPr id="3031" name="Google Shape;3031;g40a120c017_0_24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325</a:t>
            </a:fld>
            <a:endParaRPr/>
          </a:p>
        </p:txBody>
      </p:sp>
    </p:spTree>
    <p:extLst>
      <p:ext uri="{BB962C8B-B14F-4D97-AF65-F5344CB8AC3E}">
        <p14:creationId xmlns:p14="http://schemas.microsoft.com/office/powerpoint/2010/main" val="384980649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g40a120c017_0_241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1" name="Google Shape;3041;g40a120c017_0_241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Time zones are relative to the Coordinated Universal Time (UTC).</a:t>
            </a:r>
            <a:endParaRPr/>
          </a:p>
          <a:p>
            <a:pPr marL="0" marR="0" lvl="2" indent="0" algn="l" rtl="0">
              <a:spcBef>
                <a:spcPts val="0"/>
              </a:spcBef>
              <a:spcAft>
                <a:spcPts val="0"/>
              </a:spcAft>
              <a:buSzPts val="1800"/>
              <a:buFont typeface="Arial"/>
              <a:buNone/>
            </a:pPr>
            <a:r>
              <a:rPr lang="en-US" sz="1800" b="0" i="0" u="none" strike="noStrike" cap="none"/>
              <a:t>Time rules are based on the offset from UTC:</a:t>
            </a:r>
            <a:endParaRPr/>
          </a:p>
          <a:p>
            <a:pPr marL="0" marR="0" lvl="3" indent="0" algn="l" rtl="0">
              <a:spcBef>
                <a:spcPts val="0"/>
              </a:spcBef>
              <a:spcAft>
                <a:spcPts val="0"/>
              </a:spcAft>
              <a:buSzPts val="1800"/>
              <a:buFont typeface="Arial"/>
              <a:buNone/>
            </a:pPr>
            <a:r>
              <a:rPr lang="en-US" sz="1800" b="0" i="0" u="none" strike="noStrike" cap="none"/>
              <a:t>New York is UTC – 5 hours during standard time.</a:t>
            </a:r>
            <a:endParaRPr/>
          </a:p>
          <a:p>
            <a:pPr marL="0" marR="0" lvl="3" indent="0" algn="l" rtl="0">
              <a:spcBef>
                <a:spcPts val="0"/>
              </a:spcBef>
              <a:spcAft>
                <a:spcPts val="0"/>
              </a:spcAft>
              <a:buSzPts val="1800"/>
              <a:buFont typeface="Arial"/>
              <a:buNone/>
            </a:pPr>
            <a:r>
              <a:rPr lang="en-US" sz="1800" b="0" i="0" u="none" strike="noStrike" cap="none"/>
              <a:t>New York is UTC – 4 hours during daylight savings.</a:t>
            </a:r>
            <a:endParaRPr/>
          </a:p>
          <a:p>
            <a:pPr marL="0" marR="0" lvl="2" indent="0" algn="l" rtl="0">
              <a:spcBef>
                <a:spcPts val="0"/>
              </a:spcBef>
              <a:spcAft>
                <a:spcPts val="0"/>
              </a:spcAft>
              <a:buSzPts val="1800"/>
              <a:buFont typeface="Arial"/>
              <a:buNone/>
            </a:pPr>
            <a:r>
              <a:rPr lang="en-US" sz="1800" b="0" i="0" u="none" strike="noStrike" cap="none"/>
              <a:t>Daylight savings can change from year to year, and sometimes even in a single year.</a:t>
            </a:r>
            <a:endParaRPr/>
          </a:p>
          <a:p>
            <a:pPr marL="0" marR="0" lvl="3" indent="0" algn="l" rtl="0">
              <a:spcBef>
                <a:spcPts val="0"/>
              </a:spcBef>
              <a:spcAft>
                <a:spcPts val="0"/>
              </a:spcAft>
              <a:buSzPts val="1800"/>
              <a:buFont typeface="Arial"/>
              <a:buNone/>
            </a:pPr>
            <a:r>
              <a:rPr lang="en-US" sz="1800" b="0" i="0" u="none" strike="noStrike" cap="none"/>
              <a:t>USA DST started: 3/14/2010, 3/13/2011, 3/12/2012, 3/10/2013, 3/9/2014, and so on</a:t>
            </a:r>
            <a:endParaRPr/>
          </a:p>
          <a:p>
            <a:pPr marL="0" marR="0" lvl="3" indent="0" algn="l" rtl="0">
              <a:spcBef>
                <a:spcPts val="0"/>
              </a:spcBef>
              <a:spcAft>
                <a:spcPts val="0"/>
              </a:spcAft>
              <a:buSzPts val="1800"/>
              <a:buFont typeface="Arial"/>
              <a:buNone/>
            </a:pPr>
            <a:r>
              <a:rPr lang="en-US" sz="1800" b="0" i="0" u="none" strike="noStrike" cap="none"/>
              <a:t>Arizona does not recognize DST.</a:t>
            </a:r>
            <a:endParaRPr/>
          </a:p>
          <a:p>
            <a:pPr marL="0" marR="0" lvl="3" indent="0" algn="l" rtl="0">
              <a:spcBef>
                <a:spcPts val="0"/>
              </a:spcBef>
              <a:spcAft>
                <a:spcPts val="0"/>
              </a:spcAft>
              <a:buSzPts val="1800"/>
              <a:buFont typeface="Arial"/>
              <a:buNone/>
            </a:pPr>
            <a:r>
              <a:rPr lang="en-US" sz="1800" b="0" i="0" u="none" strike="noStrike" cap="none"/>
              <a:t>Egypt had two DST periods in 2010, and no DST changes since 2011.</a:t>
            </a:r>
            <a:endParaRPr/>
          </a:p>
          <a:p>
            <a:pPr marL="0" marR="0" lvl="0" indent="0" algn="l" rtl="0">
              <a:spcBef>
                <a:spcPts val="0"/>
              </a:spcBef>
              <a:spcAft>
                <a:spcPts val="0"/>
              </a:spcAft>
              <a:buNone/>
            </a:pPr>
            <a:endParaRPr sz="1800" b="0" i="0" u="none" strike="noStrike" cap="none"/>
          </a:p>
        </p:txBody>
      </p:sp>
      <p:sp>
        <p:nvSpPr>
          <p:cNvPr id="3042" name="Google Shape;3042;g40a120c017_0_241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326</a:t>
            </a:fld>
            <a:endParaRPr/>
          </a:p>
        </p:txBody>
      </p:sp>
    </p:spTree>
    <p:extLst>
      <p:ext uri="{BB962C8B-B14F-4D97-AF65-F5344CB8AC3E}">
        <p14:creationId xmlns:p14="http://schemas.microsoft.com/office/powerpoint/2010/main" val="213737666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40a120c017_0_24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1" name="Google Shape;3051;g40a120c017_0_241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Greenwich Mean Time (GMT) was previously used as the world standard time based on the average day observed at the Greenwich Observatory (in the suburbs of London).</a:t>
            </a:r>
            <a:endParaRPr/>
          </a:p>
          <a:p>
            <a:pPr marL="0" marR="0" lvl="1" indent="0" algn="l" rtl="0">
              <a:spcBef>
                <a:spcPts val="0"/>
              </a:spcBef>
              <a:spcAft>
                <a:spcPts val="0"/>
              </a:spcAft>
              <a:buSzPts val="1800"/>
              <a:buFont typeface="Arial"/>
              <a:buNone/>
            </a:pPr>
            <a:r>
              <a:rPr lang="en-US" sz="1800" b="0" i="0" u="none" strike="noStrike" cap="none"/>
              <a:t>Note that some time changes occur at midnight, which means that you cannot use midnight in a date, because some countries do not have a midnight during changes to DST.</a:t>
            </a:r>
            <a:endParaRPr/>
          </a:p>
        </p:txBody>
      </p:sp>
      <p:sp>
        <p:nvSpPr>
          <p:cNvPr id="3052" name="Google Shape;3052;g40a120c017_0_241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12 - </a:t>
            </a:r>
            <a:fld id="{00000000-1234-1234-1234-123412341234}" type="slidenum">
              <a:rPr lang="en-US" sz="1100" b="1" i="0" u="none" strike="noStrike" cap="none">
                <a:solidFill>
                  <a:srgbClr val="000000"/>
                </a:solidFill>
                <a:latin typeface="Arial"/>
                <a:ea typeface="Arial"/>
                <a:cs typeface="Arial"/>
                <a:sym typeface="Arial"/>
              </a:rPr>
              <a:t>327</a:t>
            </a:fld>
            <a:endParaRPr/>
          </a:p>
        </p:txBody>
      </p:sp>
    </p:spTree>
    <p:extLst>
      <p:ext uri="{BB962C8B-B14F-4D97-AF65-F5344CB8AC3E}">
        <p14:creationId xmlns:p14="http://schemas.microsoft.com/office/powerpoint/2010/main" val="57867665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40a120c017_0_24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3" name="Google Shape;3063;g40a120c017_0_24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relationship between these objects is that a </a:t>
            </a:r>
            <a:r>
              <a:rPr lang="en-US" sz="1800" b="0" i="0" u="none" strike="noStrike" cap="none">
                <a:latin typeface="Courier New"/>
                <a:ea typeface="Courier New"/>
                <a:cs typeface="Courier New"/>
                <a:sym typeface="Courier New"/>
              </a:rPr>
              <a:t>ZoneId</a:t>
            </a:r>
            <a:r>
              <a:rPr lang="en-US" sz="1800" b="0" i="0" u="none" strike="noStrike" cap="none"/>
              <a:t> is a specific time zone that falls within a </a:t>
            </a:r>
            <a:r>
              <a:rPr lang="en-US" sz="1800" b="0" i="0" u="none" strike="noStrike" cap="none">
                <a:latin typeface="Courier New"/>
                <a:ea typeface="Courier New"/>
                <a:cs typeface="Courier New"/>
                <a:sym typeface="Courier New"/>
              </a:rPr>
              <a:t>ZoneOffset</a:t>
            </a:r>
            <a:r>
              <a:rPr lang="en-US" sz="1800" b="0" i="0" u="none" strike="noStrike" cap="none"/>
              <a:t>. </a:t>
            </a:r>
            <a:r>
              <a:rPr lang="en-US" sz="1800" b="0" i="0" u="none" strike="noStrike" cap="none">
                <a:latin typeface="Courier New"/>
                <a:ea typeface="Courier New"/>
                <a:cs typeface="Courier New"/>
                <a:sym typeface="Courier New"/>
              </a:rPr>
              <a:t>ZoneRules</a:t>
            </a:r>
            <a:r>
              <a:rPr lang="en-US" sz="1800" b="0" i="0" u="none" strike="noStrike" cap="none"/>
              <a:t> are used with a </a:t>
            </a:r>
            <a:r>
              <a:rPr lang="en-US" sz="1800" b="0" i="0" u="none" strike="noStrike" cap="none">
                <a:latin typeface="Courier New"/>
                <a:ea typeface="Courier New"/>
                <a:cs typeface="Courier New"/>
                <a:sym typeface="Courier New"/>
              </a:rPr>
              <a:t>ZoneId</a:t>
            </a:r>
            <a:r>
              <a:rPr lang="en-US" sz="1800" b="0" i="0" u="none" strike="noStrike" cap="none"/>
              <a:t> to determine changes in the </a:t>
            </a:r>
            <a:r>
              <a:rPr lang="en-US" sz="1800" b="0" i="0" u="none" strike="noStrike" cap="none">
                <a:latin typeface="Courier New"/>
                <a:ea typeface="Courier New"/>
                <a:cs typeface="Courier New"/>
                <a:sym typeface="Courier New"/>
              </a:rPr>
              <a:t>ZoneOffset</a:t>
            </a:r>
            <a:r>
              <a:rPr lang="en-US" sz="1800" b="0" i="0" u="none" strike="noStrike" cap="none"/>
              <a:t> based on the specific date and daylight savings time changes.</a:t>
            </a:r>
            <a:endParaRPr/>
          </a:p>
        </p:txBody>
      </p:sp>
      <p:sp>
        <p:nvSpPr>
          <p:cNvPr id="3064" name="Google Shape;3064;g40a120c017_0_24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328</a:t>
            </a:fld>
            <a:endParaRPr/>
          </a:p>
        </p:txBody>
      </p:sp>
    </p:spTree>
    <p:extLst>
      <p:ext uri="{BB962C8B-B14F-4D97-AF65-F5344CB8AC3E}">
        <p14:creationId xmlns:p14="http://schemas.microsoft.com/office/powerpoint/2010/main" val="40087149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40a120c017_0_24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3" name="Google Shape;3073;g40a120c017_0_24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074" name="Google Shape;3074;g40a120c017_0_24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329</a:t>
            </a:fld>
            <a:endParaRPr/>
          </a:p>
        </p:txBody>
      </p:sp>
    </p:spTree>
    <p:extLst>
      <p:ext uri="{BB962C8B-B14F-4D97-AF65-F5344CB8AC3E}">
        <p14:creationId xmlns:p14="http://schemas.microsoft.com/office/powerpoint/2010/main" val="3781982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6: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while</a:t>
            </a:r>
            <a:r>
              <a:rPr lang="en-US" sz="1800" b="0" i="0" u="none" strike="noStrike" cap="none"/>
              <a:t> loop performs a test and continues if the expression evaluates to </a:t>
            </a:r>
            <a:r>
              <a:rPr lang="en-US" sz="1800" b="0" i="0" u="none" strike="noStrike" cap="none">
                <a:latin typeface="Courier New"/>
                <a:ea typeface="Courier New"/>
                <a:cs typeface="Courier New"/>
                <a:sym typeface="Courier New"/>
              </a:rPr>
              <a:t>true</a:t>
            </a:r>
            <a:r>
              <a:rPr lang="en-US" sz="1800" b="0" i="0" u="none" strike="noStrike" cap="none"/>
              <a:t>. The while statement evaluates </a:t>
            </a:r>
            <a:r>
              <a:rPr lang="en-US" sz="1800" b="0" i="1" u="none" strike="noStrike" cap="none"/>
              <a:t>expression</a:t>
            </a:r>
            <a:r>
              <a:rPr lang="en-US" sz="1800" b="0" i="0" u="none" strike="noStrike" cap="none"/>
              <a:t>, which must return a boolean value. If the expression evaluates to true, the while statement executes the </a:t>
            </a:r>
            <a:r>
              <a:rPr lang="en-US" sz="1800" b="0" i="1" u="none" strike="noStrike" cap="none"/>
              <a:t>statements</a:t>
            </a:r>
            <a:r>
              <a:rPr lang="en-US" sz="1800" b="0" i="0" u="none" strike="noStrike" cap="none"/>
              <a:t> in the while block.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while</a:t>
            </a:r>
            <a:r>
              <a:rPr lang="en-US" sz="1800" b="0" i="0" u="none" strike="noStrike" cap="none"/>
              <a:t> loop, shown in the slide, iterates through an array by using a counter. The output from the example in the slide:</a:t>
            </a:r>
            <a:endParaRPr/>
          </a:p>
          <a:p>
            <a:pPr marL="0" marR="0" lvl="1" indent="0" algn="l" rtl="0">
              <a:spcBef>
                <a:spcPts val="0"/>
              </a:spcBef>
              <a:spcAft>
                <a:spcPts val="0"/>
              </a:spcAft>
              <a:buSzPts val="1800"/>
              <a:buFont typeface="Arial"/>
              <a:buNone/>
            </a:pPr>
            <a:r>
              <a:rPr lang="en-US" sz="1800" b="0" i="0" u="none" strike="noStrike" cap="none"/>
              <a:t>value of x : 10</a:t>
            </a:r>
            <a:endParaRPr/>
          </a:p>
          <a:p>
            <a:pPr marL="0" marR="0" lvl="1" indent="0" algn="l" rtl="0">
              <a:spcBef>
                <a:spcPts val="0"/>
              </a:spcBef>
              <a:spcAft>
                <a:spcPts val="0"/>
              </a:spcAft>
              <a:buSzPts val="1800"/>
              <a:buFont typeface="Arial"/>
              <a:buNone/>
            </a:pPr>
            <a:r>
              <a:rPr lang="en-US" sz="1800" b="0" i="0" u="none" strike="noStrike" cap="none"/>
              <a:t>value of x : 11</a:t>
            </a:r>
            <a:endParaRPr/>
          </a:p>
          <a:p>
            <a:pPr marL="0" marR="0" lvl="1" indent="0" algn="l" rtl="0">
              <a:spcBef>
                <a:spcPts val="0"/>
              </a:spcBef>
              <a:spcAft>
                <a:spcPts val="0"/>
              </a:spcAft>
              <a:buSzPts val="1800"/>
              <a:buFont typeface="Arial"/>
              <a:buNone/>
            </a:pPr>
            <a:r>
              <a:rPr lang="en-US" sz="1800" b="0" i="0" u="none" strike="noStrike" cap="none"/>
              <a:t>value of x : 12</a:t>
            </a:r>
            <a:endParaRPr/>
          </a:p>
          <a:p>
            <a:pPr marL="0" marR="0" lvl="1" indent="0" algn="l" rtl="0">
              <a:spcBef>
                <a:spcPts val="0"/>
              </a:spcBef>
              <a:spcAft>
                <a:spcPts val="0"/>
              </a:spcAft>
              <a:buSzPts val="1800"/>
              <a:buFont typeface="Arial"/>
              <a:buNone/>
            </a:pPr>
            <a:r>
              <a:rPr lang="en-US" sz="1800" b="0" i="0" u="none" strike="noStrike" cap="none"/>
              <a:t>value of x : 13</a:t>
            </a:r>
            <a:endParaRPr/>
          </a:p>
          <a:p>
            <a:pPr marL="0" marR="0" lvl="1" indent="0" algn="l" rtl="0">
              <a:spcBef>
                <a:spcPts val="0"/>
              </a:spcBef>
              <a:spcAft>
                <a:spcPts val="0"/>
              </a:spcAft>
              <a:buSzPts val="1800"/>
              <a:buFont typeface="Arial"/>
              <a:buNone/>
            </a:pPr>
            <a:r>
              <a:rPr lang="en-US" sz="1800" b="0" i="0" u="none" strike="noStrike" cap="none"/>
              <a:t>value of x : 14</a:t>
            </a:r>
            <a:endParaRPr/>
          </a:p>
          <a:p>
            <a:pPr marL="0" marR="0" lvl="1" indent="0" algn="l" rtl="0">
              <a:spcBef>
                <a:spcPts val="0"/>
              </a:spcBef>
              <a:spcAft>
                <a:spcPts val="0"/>
              </a:spcAft>
              <a:buSzPts val="1800"/>
              <a:buFont typeface="Arial"/>
              <a:buNone/>
            </a:pPr>
            <a:r>
              <a:rPr lang="en-US" sz="1800" b="0" i="0" u="none" strike="noStrike" cap="none"/>
              <a:t>value of x : 15</a:t>
            </a:r>
            <a:endParaRPr/>
          </a:p>
          <a:p>
            <a:pPr marL="0" marR="0" lvl="1" indent="0" algn="l" rtl="0">
              <a:spcBef>
                <a:spcPts val="0"/>
              </a:spcBef>
              <a:spcAft>
                <a:spcPts val="0"/>
              </a:spcAft>
              <a:buSzPts val="1800"/>
              <a:buFont typeface="Arial"/>
              <a:buNone/>
            </a:pPr>
            <a:r>
              <a:rPr lang="en-US" sz="1800" b="0" i="0" u="none" strike="noStrike" cap="none"/>
              <a:t>value of x : 16</a:t>
            </a:r>
            <a:endParaRPr/>
          </a:p>
          <a:p>
            <a:pPr marL="0" marR="0" lvl="1" indent="0" algn="l" rtl="0">
              <a:spcBef>
                <a:spcPts val="0"/>
              </a:spcBef>
              <a:spcAft>
                <a:spcPts val="0"/>
              </a:spcAft>
              <a:buSzPts val="1800"/>
              <a:buFont typeface="Arial"/>
              <a:buNone/>
            </a:pPr>
            <a:r>
              <a:rPr lang="en-US" sz="1800" b="0" i="0" u="none" strike="noStrike" cap="none"/>
              <a:t>value of x : 17</a:t>
            </a:r>
            <a:endParaRPr/>
          </a:p>
          <a:p>
            <a:pPr marL="0" marR="0" lvl="1" indent="0" algn="l" rtl="0">
              <a:spcBef>
                <a:spcPts val="0"/>
              </a:spcBef>
              <a:spcAft>
                <a:spcPts val="0"/>
              </a:spcAft>
              <a:buSzPts val="1800"/>
              <a:buFont typeface="Arial"/>
              <a:buNone/>
            </a:pPr>
            <a:r>
              <a:rPr lang="en-US" sz="1800" b="0" i="0" u="none" strike="noStrike" cap="none"/>
              <a:t>value of x : 18</a:t>
            </a:r>
            <a:endParaRPr/>
          </a:p>
          <a:p>
            <a:pPr marL="0" marR="0" lvl="1" indent="0" algn="l" rtl="0">
              <a:spcBef>
                <a:spcPts val="0"/>
              </a:spcBef>
              <a:spcAft>
                <a:spcPts val="0"/>
              </a:spcAft>
              <a:buSzPts val="1800"/>
              <a:buFont typeface="Arial"/>
              <a:buNone/>
            </a:pPr>
            <a:r>
              <a:rPr lang="en-US" sz="1800" b="0" i="0" u="none" strike="noStrike" cap="none"/>
              <a:t>value of x : 19</a:t>
            </a:r>
            <a:endParaRPr/>
          </a:p>
        </p:txBody>
      </p:sp>
      <p:sp>
        <p:nvSpPr>
          <p:cNvPr id="207" name="Google Shape;207;p1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33</a:t>
            </a:fld>
            <a:endParaRPr/>
          </a:p>
        </p:txBody>
      </p:sp>
    </p:spTree>
    <p:extLst>
      <p:ext uri="{BB962C8B-B14F-4D97-AF65-F5344CB8AC3E}">
        <p14:creationId xmlns:p14="http://schemas.microsoft.com/office/powerpoint/2010/main" val="102351651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40a120c017_0_244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4" name="Google Shape;3084;g40a120c017_0_244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Likewise, the overlaps are also handled in the same way: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 DST Ends November 2nd, 2014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meetDate = LocalDate.of(2104, NOVEMBER, 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meeting = ZonedDateTime.of(meetDate, meetTime, USEast);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System.out.println("meeting time:     " + meeting);</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newMeeting = meeting.plusDays(1);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System.out.println("new meeting time: " + newMeeting);</a:t>
            </a:r>
            <a:endParaRPr/>
          </a:p>
        </p:txBody>
      </p:sp>
      <p:sp>
        <p:nvSpPr>
          <p:cNvPr id="3085" name="Google Shape;3085;g40a120c017_0_244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330</a:t>
            </a:fld>
            <a:endParaRPr/>
          </a:p>
        </p:txBody>
      </p:sp>
    </p:spTree>
    <p:extLst>
      <p:ext uri="{BB962C8B-B14F-4D97-AF65-F5344CB8AC3E}">
        <p14:creationId xmlns:p14="http://schemas.microsoft.com/office/powerpoint/2010/main" val="125627506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40a120c017_0_2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4" name="Google Shape;3094;g40a120c017_0_2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From Javadocs: “The Java virtual machine has a default provider that provides zone rules for the time-zones defined by IANA Time Zone Database (TZDB). If the system property </a:t>
            </a:r>
            <a:r>
              <a:rPr lang="en-US" sz="1800" b="0" i="0" u="none" strike="noStrike" cap="none">
                <a:latin typeface="Courier New"/>
                <a:ea typeface="Courier New"/>
                <a:cs typeface="Courier New"/>
                <a:sym typeface="Courier New"/>
              </a:rPr>
              <a:t>java.time.zone.DefaultZoneRulesProvider</a:t>
            </a:r>
            <a:r>
              <a:rPr lang="en-US" sz="1800" b="0" i="0" u="none" strike="noStrike" cap="none"/>
              <a:t> is defined, then it is taken to be the fully-qualified name of a concrete </a:t>
            </a:r>
            <a:r>
              <a:rPr lang="en-US" sz="1800" b="0" i="0" u="none" strike="noStrike" cap="none">
                <a:latin typeface="Courier New"/>
                <a:ea typeface="Courier New"/>
                <a:cs typeface="Courier New"/>
                <a:sym typeface="Courier New"/>
              </a:rPr>
              <a:t>ZoneRulesProvider</a:t>
            </a:r>
            <a:r>
              <a:rPr lang="en-US" sz="1800" b="0" i="0" u="none" strike="noStrike" cap="none"/>
              <a:t> class to be loaded as the default provider, using the system class loader. If this system property is not defined, a system-default provider will be loaded to serve as the default provider."</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In the JDK, the default provider is a class, </a:t>
            </a:r>
            <a:r>
              <a:rPr lang="en-US" sz="1800" b="0" i="0" u="none" strike="noStrike" cap="none">
                <a:latin typeface="Courier New"/>
                <a:ea typeface="Courier New"/>
                <a:cs typeface="Courier New"/>
                <a:sym typeface="Courier New"/>
              </a:rPr>
              <a:t>TzdbZoneRulesProvider</a:t>
            </a:r>
            <a:r>
              <a:rPr lang="en-US" sz="1800" b="0" i="0" u="none" strike="noStrike" cap="none"/>
              <a:t>. This class reads the time zone database located in the </a:t>
            </a:r>
            <a:r>
              <a:rPr lang="en-US" sz="1800" b="0" i="0" u="none" strike="noStrike" cap="none">
                <a:latin typeface="Courier New"/>
                <a:ea typeface="Courier New"/>
                <a:cs typeface="Courier New"/>
                <a:sym typeface="Courier New"/>
              </a:rPr>
              <a:t>jdk1.8.0/jre/lib/tzdb.dat</a:t>
            </a:r>
            <a:r>
              <a:rPr lang="en-US" sz="1800" b="0" i="0" u="none" strike="noStrike" cap="none"/>
              <a:t> file.</a:t>
            </a:r>
            <a:endParaRPr/>
          </a:p>
        </p:txBody>
      </p:sp>
      <p:sp>
        <p:nvSpPr>
          <p:cNvPr id="3095" name="Google Shape;3095;g40a120c017_0_2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331</a:t>
            </a:fld>
            <a:endParaRPr/>
          </a:p>
        </p:txBody>
      </p:sp>
    </p:spTree>
    <p:extLst>
      <p:ext uri="{BB962C8B-B14F-4D97-AF65-F5344CB8AC3E}">
        <p14:creationId xmlns:p14="http://schemas.microsoft.com/office/powerpoint/2010/main" val="399812922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1"/>
        <p:cNvGrpSpPr/>
        <p:nvPr/>
      </p:nvGrpSpPr>
      <p:grpSpPr>
        <a:xfrm>
          <a:off x="0" y="0"/>
          <a:ext cx="0" cy="0"/>
          <a:chOff x="0" y="0"/>
          <a:chExt cx="0" cy="0"/>
        </a:xfrm>
      </p:grpSpPr>
      <p:sp>
        <p:nvSpPr>
          <p:cNvPr id="3102" name="Google Shape;3102;g40a120c017_0_24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3" name="Google Shape;3103;g40a120c017_0_24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easiest way to get an </a:t>
            </a:r>
            <a:r>
              <a:rPr lang="en-US" sz="1800" b="0" i="0" u="none" strike="noStrike" cap="none">
                <a:latin typeface="Courier New"/>
                <a:ea typeface="Courier New"/>
                <a:cs typeface="Courier New"/>
                <a:sym typeface="Courier New"/>
              </a:rPr>
              <a:t>OffsetDateTime</a:t>
            </a:r>
            <a:r>
              <a:rPr lang="en-US" sz="1800" b="0" i="0" u="none" strike="noStrike" cap="none"/>
              <a:t> is from a </a:t>
            </a:r>
            <a:r>
              <a:rPr lang="en-US" sz="1800" b="0" i="0" u="none" strike="noStrike" cap="none">
                <a:latin typeface="Courier New"/>
                <a:ea typeface="Courier New"/>
                <a:cs typeface="Courier New"/>
                <a:sym typeface="Courier New"/>
              </a:rPr>
              <a:t>ZonedDateTime</a:t>
            </a:r>
            <a:r>
              <a:rPr lang="en-US" sz="1800" b="0" i="0" u="none" strike="noStrike" cap="none"/>
              <a:t> by using the </a:t>
            </a:r>
            <a:r>
              <a:rPr lang="en-US" sz="1800" b="0" i="0" u="none" strike="noStrike" cap="none">
                <a:latin typeface="Courier New"/>
                <a:ea typeface="Courier New"/>
                <a:cs typeface="Courier New"/>
                <a:sym typeface="Courier New"/>
              </a:rPr>
              <a:t>toOffsetDateTime</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Staff call (Pacific) is at: 2014-06-13T12:30-07:00[America/Los_Angeles]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Staff call (UK) is at:      2014-06-13T20:30+01:00[Europe/London]</a:t>
            </a:r>
            <a:endParaRPr/>
          </a:p>
          <a:p>
            <a:pPr marL="0" marR="0" lvl="0" indent="0" algn="l" rtl="0">
              <a:spcBef>
                <a:spcPts val="0"/>
              </a:spcBef>
              <a:spcAft>
                <a:spcPts val="0"/>
              </a:spcAft>
              <a:buNone/>
            </a:pPr>
            <a:endParaRPr sz="1000" b="0" i="0" u="none" strike="noStrike" cap="none">
              <a:latin typeface="Courier New"/>
              <a:ea typeface="Courier New"/>
              <a:cs typeface="Courier New"/>
              <a:sym typeface="Courier New"/>
            </a:endParaRPr>
          </a:p>
        </p:txBody>
      </p:sp>
      <p:sp>
        <p:nvSpPr>
          <p:cNvPr id="3104" name="Google Shape;3104;g40a120c017_0_24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332</a:t>
            </a:fld>
            <a:endParaRPr/>
          </a:p>
        </p:txBody>
      </p:sp>
    </p:spTree>
    <p:extLst>
      <p:ext uri="{BB962C8B-B14F-4D97-AF65-F5344CB8AC3E}">
        <p14:creationId xmlns:p14="http://schemas.microsoft.com/office/powerpoint/2010/main" val="64097692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40a120c017_0_24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3" name="Google Shape;3113;g40a120c017_0_24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list shown in the slide is not a complete list of the methods supported.</a:t>
            </a:r>
            <a:endParaRPr/>
          </a:p>
        </p:txBody>
      </p:sp>
      <p:sp>
        <p:nvSpPr>
          <p:cNvPr id="3114" name="Google Shape;3114;g40a120c017_0_24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333</a:t>
            </a:fld>
            <a:endParaRPr/>
          </a:p>
        </p:txBody>
      </p:sp>
    </p:spTree>
    <p:extLst>
      <p:ext uri="{BB962C8B-B14F-4D97-AF65-F5344CB8AC3E}">
        <p14:creationId xmlns:p14="http://schemas.microsoft.com/office/powerpoint/2010/main" val="47264508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40a120c017_0_24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1" name="Google Shape;3121;g40a120c017_0_24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Instants are stored in a long using positive values for dates after the EPOCH, 1970-01-01T00:00:00Z, and negative values before. Instants are always recorded using UTC. Instant is the closest equivalent to </a:t>
            </a:r>
            <a:r>
              <a:rPr lang="en-US" sz="1800" b="0" i="0" u="none" strike="noStrike" cap="none">
                <a:latin typeface="Courier New"/>
                <a:ea typeface="Courier New"/>
                <a:cs typeface="Courier New"/>
                <a:sym typeface="Courier New"/>
              </a:rPr>
              <a:t>java.util.Date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An instant relies on the Java Time-Scale to maintain accuracy. See javadoc for the complete details.</a:t>
            </a:r>
            <a:endParaRPr/>
          </a:p>
          <a:p>
            <a:pPr marL="0" marR="0" lvl="1" indent="0" algn="l" rtl="0">
              <a:spcBef>
                <a:spcPts val="0"/>
              </a:spcBef>
              <a:spcAft>
                <a:spcPts val="0"/>
              </a:spcAft>
              <a:buSzPts val="1800"/>
              <a:buFont typeface="Arial"/>
              <a:buNone/>
            </a:pPr>
            <a:r>
              <a:rPr lang="en-US" sz="1800" b="0" i="0" u="none" strike="noStrike" cap="none"/>
              <a:t>Nanosecond values are stored in a range between 0 and 999,999,999.</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122" name="Google Shape;3122;g40a120c017_0_24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334</a:t>
            </a:fld>
            <a:endParaRPr/>
          </a:p>
        </p:txBody>
      </p:sp>
    </p:spTree>
    <p:extLst>
      <p:ext uri="{BB962C8B-B14F-4D97-AF65-F5344CB8AC3E}">
        <p14:creationId xmlns:p14="http://schemas.microsoft.com/office/powerpoint/2010/main" val="212086360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g40a120c017_0_24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2" name="Google Shape;3132;g40a120c017_0_24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33" name="Google Shape;3133;g40a120c017_0_24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335</a:t>
            </a:fld>
            <a:endParaRPr/>
          </a:p>
        </p:txBody>
      </p:sp>
    </p:spTree>
    <p:extLst>
      <p:ext uri="{BB962C8B-B14F-4D97-AF65-F5344CB8AC3E}">
        <p14:creationId xmlns:p14="http://schemas.microsoft.com/office/powerpoint/2010/main" val="162348158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40a120c017_0_24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3" name="Google Shape;3143;g40a120c017_0_24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44" name="Google Shape;3144;g40a120c017_0_24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336</a:t>
            </a:fld>
            <a:endParaRPr/>
          </a:p>
        </p:txBody>
      </p:sp>
    </p:spTree>
    <p:extLst>
      <p:ext uri="{BB962C8B-B14F-4D97-AF65-F5344CB8AC3E}">
        <p14:creationId xmlns:p14="http://schemas.microsoft.com/office/powerpoint/2010/main" val="418953987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40a120c017_0_25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4" name="Google Shape;3154;g40a120c017_0_25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There are 307 shopping days til Christmas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There are 10 months and 4 days til Christmas</a:t>
            </a:r>
            <a:endParaRPr/>
          </a:p>
        </p:txBody>
      </p:sp>
      <p:sp>
        <p:nvSpPr>
          <p:cNvPr id="3155" name="Google Shape;3155;g40a120c017_0_25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337</a:t>
            </a:fld>
            <a:endParaRPr/>
          </a:p>
        </p:txBody>
      </p:sp>
    </p:spTree>
    <p:extLst>
      <p:ext uri="{BB962C8B-B14F-4D97-AF65-F5344CB8AC3E}">
        <p14:creationId xmlns:p14="http://schemas.microsoft.com/office/powerpoint/2010/main" val="33505812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40a120c017_0_251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4" name="Google Shape;3164;g40a120c017_0_25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Use four characters for the full representation of a field – for example, E represents the day of the week. One E is used for Tue and four (EEEE) represent Tuesday.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FormatStyle</a:t>
            </a:r>
            <a:r>
              <a:rPr lang="en-US" sz="1800" b="0" i="0" u="none" strike="noStrike" cap="none"/>
              <a:t> is an </a:t>
            </a:r>
            <a:r>
              <a:rPr lang="en-US" sz="1800" b="0" i="0" u="none" strike="noStrike" cap="none">
                <a:latin typeface="Courier New"/>
                <a:ea typeface="Courier New"/>
                <a:cs typeface="Courier New"/>
                <a:sym typeface="Courier New"/>
              </a:rPr>
              <a:t>enum</a:t>
            </a:r>
            <a:r>
              <a:rPr lang="en-US" sz="1800" b="0" i="0" u="none" strike="noStrike" cap="none"/>
              <a:t> with </a:t>
            </a:r>
            <a:r>
              <a:rPr lang="en-US" sz="1800" b="0" i="0" u="none" strike="noStrike" cap="none">
                <a:latin typeface="Courier New"/>
                <a:ea typeface="Courier New"/>
                <a:cs typeface="Courier New"/>
                <a:sym typeface="Courier New"/>
              </a:rPr>
              <a:t>SHORT</a:t>
            </a:r>
            <a:r>
              <a:rPr lang="en-US" sz="1800" b="0" i="0" u="none" strike="noStrike" cap="none"/>
              <a:t>, </a:t>
            </a:r>
            <a:r>
              <a:rPr lang="en-US" sz="1800" b="0" i="0" u="none" strike="noStrike" cap="none">
                <a:latin typeface="Courier New"/>
                <a:ea typeface="Courier New"/>
                <a:cs typeface="Courier New"/>
                <a:sym typeface="Courier New"/>
              </a:rPr>
              <a:t>MEDIUM</a:t>
            </a:r>
            <a:r>
              <a:rPr lang="en-US" sz="1800" b="0" i="0" u="none" strike="noStrike" cap="none"/>
              <a:t>, </a:t>
            </a:r>
            <a:r>
              <a:rPr lang="en-US" sz="1800" b="0" i="0" u="none" strike="noStrike" cap="none">
                <a:latin typeface="Courier New"/>
                <a:ea typeface="Courier New"/>
                <a:cs typeface="Courier New"/>
                <a:sym typeface="Courier New"/>
              </a:rPr>
              <a:t>LONG</a:t>
            </a:r>
            <a:r>
              <a:rPr lang="en-US" sz="1800" b="0" i="0" u="none" strike="noStrike" cap="none"/>
              <a:t>, and </a:t>
            </a:r>
            <a:r>
              <a:rPr lang="en-US" sz="1800" b="0" i="0" u="none" strike="noStrike" cap="none">
                <a:latin typeface="Courier New"/>
                <a:ea typeface="Courier New"/>
                <a:cs typeface="Courier New"/>
                <a:sym typeface="Courier New"/>
              </a:rPr>
              <a:t>FULL</a:t>
            </a:r>
            <a:r>
              <a:rPr lang="en-US" sz="1800" b="0" i="0" u="none" strike="noStrike" cap="none"/>
              <a:t>.</a:t>
            </a:r>
            <a:endParaRPr/>
          </a:p>
        </p:txBody>
      </p:sp>
      <p:sp>
        <p:nvSpPr>
          <p:cNvPr id="3165" name="Google Shape;3165;g40a120c017_0_251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338</a:t>
            </a:fld>
            <a:endParaRPr/>
          </a:p>
        </p:txBody>
      </p:sp>
    </p:spTree>
    <p:extLst>
      <p:ext uri="{BB962C8B-B14F-4D97-AF65-F5344CB8AC3E}">
        <p14:creationId xmlns:p14="http://schemas.microsoft.com/office/powerpoint/2010/main" val="244412930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40a120c017_0_25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9" name="Google Shape;3179;g40a120c017_0_25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80" name="Google Shape;3180;g40a120c017_0_25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339</a:t>
            </a:fld>
            <a:endParaRPr/>
          </a:p>
        </p:txBody>
      </p:sp>
    </p:spTree>
    <p:extLst>
      <p:ext uri="{BB962C8B-B14F-4D97-AF65-F5344CB8AC3E}">
        <p14:creationId xmlns:p14="http://schemas.microsoft.com/office/powerpoint/2010/main" val="2470408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547687" y="449262"/>
            <a:ext cx="5942012" cy="8027987"/>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is also a </a:t>
            </a:r>
            <a:r>
              <a:rPr lang="en-US" sz="1800" b="0" i="0" u="none" strike="noStrike" cap="none">
                <a:latin typeface="Courier New"/>
                <a:ea typeface="Courier New"/>
                <a:cs typeface="Courier New"/>
                <a:sym typeface="Courier New"/>
              </a:rPr>
              <a:t>do-while</a:t>
            </a:r>
            <a:r>
              <a:rPr lang="en-US" sz="1800" b="0" i="0" u="none" strike="noStrike" cap="none"/>
              <a:t> loop, where the test after the expression has run at least once. The difference between </a:t>
            </a:r>
            <a:r>
              <a:rPr lang="en-US" sz="1800" b="0" i="0" u="none" strike="noStrike" cap="none">
                <a:latin typeface="Courier New"/>
                <a:ea typeface="Courier New"/>
                <a:cs typeface="Courier New"/>
                <a:sym typeface="Courier New"/>
              </a:rPr>
              <a:t>do-while</a:t>
            </a:r>
            <a:r>
              <a:rPr lang="en-US" sz="1800" b="0" i="0" u="none" strike="noStrike" cap="none"/>
              <a:t> and </a:t>
            </a:r>
            <a:r>
              <a:rPr lang="en-US" sz="1800" b="0" i="0" u="none" strike="noStrike" cap="none">
                <a:latin typeface="Courier New"/>
                <a:ea typeface="Courier New"/>
                <a:cs typeface="Courier New"/>
                <a:sym typeface="Courier New"/>
              </a:rPr>
              <a:t>while</a:t>
            </a:r>
            <a:r>
              <a:rPr lang="en-US" sz="1800" b="0" i="0" u="none" strike="noStrike" cap="none"/>
              <a:t> is that</a:t>
            </a:r>
            <a:r>
              <a:rPr lang="en-US" sz="1800" b="0" i="0" u="none" strike="noStrike" cap="none">
                <a:latin typeface="Courier New"/>
                <a:ea typeface="Courier New"/>
                <a:cs typeface="Courier New"/>
                <a:sym typeface="Courier New"/>
              </a:rPr>
              <a:t> do-while</a:t>
            </a:r>
            <a:r>
              <a:rPr lang="en-US" sz="1800" b="0" i="0" u="none" strike="noStrike" cap="none"/>
              <a:t> evaluates its expression at the bottom of the loop instead of the top. The output from the example in the slide:</a:t>
            </a:r>
            <a:endParaRPr/>
          </a:p>
          <a:p>
            <a:pPr marL="0" marR="0" lvl="1" indent="0" algn="l" rtl="0">
              <a:spcBef>
                <a:spcPts val="0"/>
              </a:spcBef>
              <a:spcAft>
                <a:spcPts val="0"/>
              </a:spcAft>
              <a:buSzPts val="1800"/>
              <a:buFont typeface="Arial"/>
              <a:buNone/>
            </a:pPr>
            <a:r>
              <a:rPr lang="en-US" sz="1800" b="0" i="0" u="none" strike="noStrike" cap="none"/>
              <a:t>value of x : 30</a:t>
            </a:r>
            <a:endParaRPr/>
          </a:p>
          <a:p>
            <a:pPr marL="0" marR="0" lvl="0" indent="0" algn="l" rtl="0">
              <a:spcBef>
                <a:spcPts val="0"/>
              </a:spcBef>
              <a:spcAft>
                <a:spcPts val="0"/>
              </a:spcAft>
              <a:buNone/>
            </a:pPr>
            <a:endParaRPr sz="1800" b="0" i="0" u="none" strike="noStrike" cap="none"/>
          </a:p>
        </p:txBody>
      </p:sp>
      <p:sp>
        <p:nvSpPr>
          <p:cNvPr id="215" name="Google Shape;215;p1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34</a:t>
            </a:fld>
            <a:endParaRPr/>
          </a:p>
        </p:txBody>
      </p:sp>
      <p:sp>
        <p:nvSpPr>
          <p:cNvPr id="216" name="Google Shape;216;p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36588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40a120c017_0_25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340</a:t>
            </a:fld>
            <a:endParaRPr/>
          </a:p>
        </p:txBody>
      </p:sp>
      <p:sp>
        <p:nvSpPr>
          <p:cNvPr id="3188" name="Google Shape;3188;g40a120c017_0_25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89" name="Google Shape;3189;g40a120c017_0_25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9536885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40a120c017_0_25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6" name="Google Shape;3196;g40a120c017_0_25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197" name="Google Shape;3197;g40a120c017_0_25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12 - </a:t>
            </a:r>
            <a:fld id="{00000000-1234-1234-1234-123412341234}" type="slidenum">
              <a:rPr lang="en-US" sz="1100" b="1" i="0" u="none">
                <a:solidFill>
                  <a:srgbClr val="000000"/>
                </a:solidFill>
                <a:latin typeface="Arial"/>
                <a:ea typeface="Arial"/>
                <a:cs typeface="Arial"/>
                <a:sym typeface="Arial"/>
              </a:rPr>
              <a:t>341</a:t>
            </a:fld>
            <a:endParaRPr/>
          </a:p>
        </p:txBody>
      </p:sp>
    </p:spTree>
    <p:extLst>
      <p:ext uri="{BB962C8B-B14F-4D97-AF65-F5344CB8AC3E}">
        <p14:creationId xmlns:p14="http://schemas.microsoft.com/office/powerpoint/2010/main" val="98628695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40a120c017_0_2575: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4" name="Google Shape;3204;g40a120c017_0_25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3082508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40a120c017_0_25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9" name="Google Shape;3209;g40a120c017_0_25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210" name="Google Shape;3210;g40a120c017_0_25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343</a:t>
            </a:fld>
            <a:endParaRPr/>
          </a:p>
        </p:txBody>
      </p:sp>
    </p:spTree>
    <p:extLst>
      <p:ext uri="{BB962C8B-B14F-4D97-AF65-F5344CB8AC3E}">
        <p14:creationId xmlns:p14="http://schemas.microsoft.com/office/powerpoint/2010/main" val="339808633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40a120c017_0_25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8" name="Google Shape;3218;g40a120c017_0_25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Some I/O streams simply pass on data; others manipulate and transform the data in useful ways.</a:t>
            </a:r>
            <a:endParaRPr/>
          </a:p>
          <a:p>
            <a:pPr marL="0" marR="0" lvl="0" indent="0" algn="l" rtl="0">
              <a:spcBef>
                <a:spcPts val="0"/>
              </a:spcBef>
              <a:spcAft>
                <a:spcPts val="0"/>
              </a:spcAft>
              <a:buNone/>
            </a:pPr>
            <a:endParaRPr sz="1800" b="0" i="0" u="none" strike="noStrike" cap="none"/>
          </a:p>
        </p:txBody>
      </p:sp>
      <p:sp>
        <p:nvSpPr>
          <p:cNvPr id="3219" name="Google Shape;3219;g40a120c017_0_25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344</a:t>
            </a:fld>
            <a:endParaRPr/>
          </a:p>
        </p:txBody>
      </p:sp>
    </p:spTree>
    <p:extLst>
      <p:ext uri="{BB962C8B-B14F-4D97-AF65-F5344CB8AC3E}">
        <p14:creationId xmlns:p14="http://schemas.microsoft.com/office/powerpoint/2010/main" val="329109770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4"/>
        <p:cNvGrpSpPr/>
        <p:nvPr/>
      </p:nvGrpSpPr>
      <p:grpSpPr>
        <a:xfrm>
          <a:off x="0" y="0"/>
          <a:ext cx="0" cy="0"/>
          <a:chOff x="0" y="0"/>
          <a:chExt cx="0" cy="0"/>
        </a:xfrm>
      </p:grpSpPr>
      <p:sp>
        <p:nvSpPr>
          <p:cNvPr id="3225" name="Google Shape;3225;g40a120c017_0_25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6" name="Google Shape;3226;g40a120c017_0_25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 matter how they work internally, all streams present the same simple model to programs that use them. A stream is a sequential flow of data. A stream can come from a source or can be generated to a sink.</a:t>
            </a:r>
            <a:endParaRPr/>
          </a:p>
          <a:p>
            <a:pPr marL="0" marR="0" lvl="2" indent="0" algn="l" rtl="0">
              <a:spcBef>
                <a:spcPts val="0"/>
              </a:spcBef>
              <a:spcAft>
                <a:spcPts val="0"/>
              </a:spcAft>
              <a:buSzPts val="1800"/>
              <a:buFont typeface="Arial"/>
              <a:buNone/>
            </a:pPr>
            <a:r>
              <a:rPr lang="en-US" sz="1800" b="0" i="0" u="none" strike="noStrike" cap="none"/>
              <a:t>A source stream initiates the flow of data, also called an input stream.</a:t>
            </a:r>
            <a:endParaRPr/>
          </a:p>
          <a:p>
            <a:pPr marL="0" marR="0" lvl="2" indent="0" algn="l" rtl="0">
              <a:spcBef>
                <a:spcPts val="0"/>
              </a:spcBef>
              <a:spcAft>
                <a:spcPts val="0"/>
              </a:spcAft>
              <a:buSzPts val="1800"/>
              <a:buFont typeface="Arial"/>
              <a:buNone/>
            </a:pPr>
            <a:r>
              <a:rPr lang="en-US" sz="1800" b="0" i="0" u="none" strike="noStrike" cap="none"/>
              <a:t>A sink stream terminates the flow of data, also called an output stream.</a:t>
            </a:r>
            <a:endParaRPr/>
          </a:p>
          <a:p>
            <a:pPr marL="0" marR="0" lvl="1" indent="0" algn="l" rtl="0">
              <a:spcBef>
                <a:spcPts val="0"/>
              </a:spcBef>
              <a:spcAft>
                <a:spcPts val="0"/>
              </a:spcAft>
              <a:buSzPts val="1800"/>
              <a:buFont typeface="Arial"/>
              <a:buNone/>
            </a:pPr>
            <a:r>
              <a:rPr lang="en-US" sz="1800" b="0" i="0" u="none" strike="noStrike" cap="none"/>
              <a:t>Sources and sinks are both node streams. Types of node streams are files, memory, and pipes between threads or processes.</a:t>
            </a:r>
            <a:endParaRPr/>
          </a:p>
        </p:txBody>
      </p:sp>
      <p:sp>
        <p:nvSpPr>
          <p:cNvPr id="3227" name="Google Shape;3227;g40a120c017_0_25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345</a:t>
            </a:fld>
            <a:endParaRPr/>
          </a:p>
        </p:txBody>
      </p:sp>
    </p:spTree>
    <p:extLst>
      <p:ext uri="{BB962C8B-B14F-4D97-AF65-F5344CB8AC3E}">
        <p14:creationId xmlns:p14="http://schemas.microsoft.com/office/powerpoint/2010/main" val="357684242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40a120c017_0_26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6" name="Google Shape;3236;g40a120c017_0_26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application developer typically uses I/O streams to read and write files, to read information from and write information to some output device, such as the keyboard (standard in) and the console (standard out). Finally, an application may need to use a socket to communicate with another application on a remote system.</a:t>
            </a:r>
            <a:endParaRPr/>
          </a:p>
        </p:txBody>
      </p:sp>
      <p:sp>
        <p:nvSpPr>
          <p:cNvPr id="3237" name="Google Shape;3237;g40a120c017_0_26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346</a:t>
            </a:fld>
            <a:endParaRPr/>
          </a:p>
        </p:txBody>
      </p:sp>
    </p:spTree>
    <p:extLst>
      <p:ext uri="{BB962C8B-B14F-4D97-AF65-F5344CB8AC3E}">
        <p14:creationId xmlns:p14="http://schemas.microsoft.com/office/powerpoint/2010/main" val="84557497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40a120c017_0_26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6" name="Google Shape;3256;g40a120c017_0_26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Java technology supports two types of data in streams: raw bytes and Unicode characters. Typically, the term </a:t>
            </a:r>
            <a:r>
              <a:rPr lang="en-US" sz="1800" b="0" i="1" u="none" strike="noStrike" cap="none"/>
              <a:t>stream</a:t>
            </a:r>
            <a:r>
              <a:rPr lang="en-US" sz="1800" b="0" i="0" u="none" strike="noStrike" cap="none"/>
              <a:t> refers to byte streams and the terms </a:t>
            </a:r>
            <a:r>
              <a:rPr lang="en-US" sz="1800" b="0" i="1" u="none" strike="noStrike" cap="none"/>
              <a:t>reader</a:t>
            </a:r>
            <a:r>
              <a:rPr lang="en-US" sz="1800" b="0" i="0" u="none" strike="noStrike" cap="none"/>
              <a:t> and </a:t>
            </a:r>
            <a:r>
              <a:rPr lang="en-US" sz="1800" b="0" i="1" u="none" strike="noStrike" cap="none"/>
              <a:t>writer</a:t>
            </a:r>
            <a:r>
              <a:rPr lang="en-US" sz="1800" b="0" i="0" u="none" strike="noStrike" cap="none"/>
              <a:t> refer to character streams.</a:t>
            </a:r>
            <a:endParaRPr/>
          </a:p>
          <a:p>
            <a:pPr marL="0" marR="0" lvl="1" indent="0" algn="l" rtl="0">
              <a:spcBef>
                <a:spcPts val="0"/>
              </a:spcBef>
              <a:spcAft>
                <a:spcPts val="0"/>
              </a:spcAft>
              <a:buSzPts val="1800"/>
              <a:buFont typeface="Arial"/>
              <a:buNone/>
            </a:pPr>
            <a:r>
              <a:rPr lang="en-US" sz="1800" b="0" i="0" u="none" strike="noStrike" cap="none"/>
              <a:t>More specifically, byte input streams are implemented by subclasses of the </a:t>
            </a:r>
            <a:r>
              <a:rPr lang="en-US" sz="1800" b="0" i="0" u="none" strike="noStrike" cap="none">
                <a:latin typeface="Courier New"/>
                <a:ea typeface="Courier New"/>
                <a:cs typeface="Courier New"/>
                <a:sym typeface="Courier New"/>
              </a:rPr>
              <a:t>InputStream</a:t>
            </a:r>
            <a:r>
              <a:rPr lang="en-US" sz="1800" b="0" i="0" u="none" strike="noStrike" cap="none"/>
              <a:t> class and byte output streams are implemented by subclasses of the </a:t>
            </a:r>
            <a:r>
              <a:rPr lang="en-US" sz="1800" b="0" i="0" u="none" strike="noStrike" cap="none">
                <a:latin typeface="Courier New"/>
                <a:ea typeface="Courier New"/>
                <a:cs typeface="Courier New"/>
                <a:sym typeface="Courier New"/>
              </a:rPr>
              <a:t>OutputStream</a:t>
            </a:r>
            <a:r>
              <a:rPr lang="en-US" sz="1800" b="0" i="0" u="none" strike="noStrike" cap="none"/>
              <a:t> class. Character input streams are implemented by subclasses of the </a:t>
            </a:r>
            <a:r>
              <a:rPr lang="en-US" sz="1800" b="0" i="0" u="none" strike="noStrike" cap="none">
                <a:latin typeface="Courier New"/>
                <a:ea typeface="Courier New"/>
                <a:cs typeface="Courier New"/>
                <a:sym typeface="Courier New"/>
              </a:rPr>
              <a:t>Reader</a:t>
            </a:r>
            <a:r>
              <a:rPr lang="en-US" sz="1800" b="0" i="0" u="none" strike="noStrike" cap="none"/>
              <a:t> class and character output streams are implemented by subclasses of the </a:t>
            </a:r>
            <a:r>
              <a:rPr lang="en-US" sz="1800" b="0" i="0" u="none" strike="noStrike" cap="none">
                <a:latin typeface="Courier New"/>
                <a:ea typeface="Courier New"/>
                <a:cs typeface="Courier New"/>
                <a:sym typeface="Courier New"/>
              </a:rPr>
              <a:t>Writer</a:t>
            </a:r>
            <a:r>
              <a:rPr lang="en-US" sz="1800" b="0" i="0" u="none" strike="noStrike" cap="none"/>
              <a:t> class. </a:t>
            </a:r>
            <a:endParaRPr/>
          </a:p>
          <a:p>
            <a:pPr marL="0" marR="0" lvl="1" indent="0" algn="l" rtl="0">
              <a:spcBef>
                <a:spcPts val="0"/>
              </a:spcBef>
              <a:spcAft>
                <a:spcPts val="0"/>
              </a:spcAft>
              <a:buSzPts val="1800"/>
              <a:buFont typeface="Arial"/>
              <a:buNone/>
            </a:pPr>
            <a:r>
              <a:rPr lang="en-US" sz="1800" b="0" i="0" u="none" strike="noStrike" cap="none"/>
              <a:t>Byte streams are best applied to reading and writing of raw bytes (such as image files, audio files, and objects). Specific subclasses provide methods to provide specific support for each of these stream types.</a:t>
            </a:r>
            <a:endParaRPr/>
          </a:p>
          <a:p>
            <a:pPr marL="0" marR="0" lvl="1" indent="0" algn="l" rtl="0">
              <a:spcBef>
                <a:spcPts val="0"/>
              </a:spcBef>
              <a:spcAft>
                <a:spcPts val="0"/>
              </a:spcAft>
              <a:buSzPts val="1800"/>
              <a:buFont typeface="Arial"/>
              <a:buNone/>
            </a:pPr>
            <a:r>
              <a:rPr lang="en-US" sz="1800" b="0" i="0" u="none" strike="noStrike" cap="none"/>
              <a:t>Character streams are designed for reading characters (such as in files and other </a:t>
            </a:r>
            <a:br>
              <a:rPr lang="en-US" sz="1800" b="0" i="0" u="none" strike="noStrike" cap="none"/>
            </a:br>
            <a:r>
              <a:rPr lang="en-US" sz="1800" b="0" i="0" u="none" strike="noStrike" cap="none"/>
              <a:t>character-based streams).</a:t>
            </a:r>
            <a:endParaRPr/>
          </a:p>
        </p:txBody>
      </p:sp>
      <p:sp>
        <p:nvSpPr>
          <p:cNvPr id="3257" name="Google Shape;3257;g40a120c017_0_26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13 - </a:t>
            </a:r>
            <a:fld id="{00000000-1234-1234-1234-123412341234}" type="slidenum">
              <a:rPr lang="en-US" sz="1100" b="1" i="0" u="none" strike="noStrike" cap="none">
                <a:solidFill>
                  <a:srgbClr val="000000"/>
                </a:solidFill>
                <a:latin typeface="Arial"/>
                <a:ea typeface="Arial"/>
                <a:cs typeface="Arial"/>
                <a:sym typeface="Arial"/>
              </a:rPr>
              <a:t>347</a:t>
            </a:fld>
            <a:endParaRPr/>
          </a:p>
        </p:txBody>
      </p:sp>
    </p:spTree>
    <p:extLst>
      <p:ext uri="{BB962C8B-B14F-4D97-AF65-F5344CB8AC3E}">
        <p14:creationId xmlns:p14="http://schemas.microsoft.com/office/powerpoint/2010/main" val="143806502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g40a120c017_0_26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5" name="Google Shape;3265;g40a120c017_0_26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InputStream</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read()</a:t>
            </a:r>
            <a:r>
              <a:rPr lang="en-US" sz="1800" b="0" i="0" u="none" strike="noStrike" cap="none"/>
              <a:t> method returns an </a:t>
            </a:r>
            <a:r>
              <a:rPr lang="en-US" sz="1800" b="0" i="0" u="none" strike="noStrike" cap="none">
                <a:latin typeface="Courier New"/>
                <a:ea typeface="Courier New"/>
                <a:cs typeface="Courier New"/>
                <a:sym typeface="Courier New"/>
              </a:rPr>
              <a:t>int</a:t>
            </a:r>
            <a:r>
              <a:rPr lang="en-US" sz="1800" b="0" i="0" u="none" strike="noStrike" cap="none"/>
              <a:t>, which contains either a byte read from the stream, or a </a:t>
            </a:r>
            <a:r>
              <a:rPr lang="en-US" sz="1800" b="0" i="0" u="none" strike="noStrike" cap="none">
                <a:latin typeface="Courier New"/>
                <a:ea typeface="Courier New"/>
                <a:cs typeface="Courier New"/>
                <a:sym typeface="Courier New"/>
              </a:rPr>
              <a:t>-1</a:t>
            </a:r>
            <a:r>
              <a:rPr lang="en-US" sz="1800" b="0" i="0" u="none" strike="noStrike" cap="none"/>
              <a:t>, which indicates the end-of-file condition. The other two read methods read the stream into a byte array and return the number of bytes read. The two </a:t>
            </a:r>
            <a:r>
              <a:rPr lang="en-US" sz="1800" b="0" i="0" u="none" strike="noStrike" cap="none">
                <a:latin typeface="Courier New"/>
                <a:ea typeface="Courier New"/>
                <a:cs typeface="Courier New"/>
                <a:sym typeface="Courier New"/>
              </a:rPr>
              <a:t>int</a:t>
            </a:r>
            <a:r>
              <a:rPr lang="en-US" sz="1800" b="0" i="0" u="none" strike="noStrike" cap="none"/>
              <a:t> arguments in the third method indicate a subrange in the target array that needs to be filled.</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For efficiency, always read data in the largest practical block, or use buffered streams.</a:t>
            </a:r>
            <a:endParaRPr/>
          </a:p>
          <a:p>
            <a:pPr marL="0" marR="0" lvl="1" indent="0" algn="l" rtl="0">
              <a:spcBef>
                <a:spcPts val="0"/>
              </a:spcBef>
              <a:spcAft>
                <a:spcPts val="0"/>
              </a:spcAft>
              <a:buSzPts val="1800"/>
              <a:buFont typeface="Arial"/>
              <a:buNone/>
            </a:pPr>
            <a:r>
              <a:rPr lang="en-US" sz="1800" b="0" i="0" u="none" strike="noStrike" cap="none"/>
              <a:t>When you have finished with a stream, close it. If you have a stack of streams, use filter streams to close the stream at the top of the stack. This operation also closes the lower streams.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InputStream</a:t>
            </a:r>
            <a:r>
              <a:rPr lang="en-US" sz="1800" b="0" i="0" u="none" strike="noStrike" cap="none"/>
              <a:t> implements </a:t>
            </a:r>
            <a:r>
              <a:rPr lang="en-US" sz="1800" b="0" i="0" u="none" strike="noStrike" cap="none">
                <a:latin typeface="Courier New"/>
                <a:ea typeface="Courier New"/>
                <a:cs typeface="Courier New"/>
                <a:sym typeface="Courier New"/>
              </a:rPr>
              <a:t>AutoCloseable</a:t>
            </a:r>
            <a:r>
              <a:rPr lang="en-US" sz="1800" b="0" i="0" u="none" strike="noStrike" cap="none"/>
              <a:t>, which means that if you use an </a:t>
            </a:r>
            <a:r>
              <a:rPr lang="en-US" sz="1800" b="0" i="0" u="none" strike="noStrike" cap="none">
                <a:latin typeface="Courier New"/>
                <a:ea typeface="Courier New"/>
                <a:cs typeface="Courier New"/>
                <a:sym typeface="Courier New"/>
              </a:rPr>
              <a:t>InputStream</a:t>
            </a:r>
            <a:r>
              <a:rPr lang="en-US" sz="1800" b="0" i="0" u="none" strike="noStrike" cap="none"/>
              <a:t> (or one of its subclasses) in a </a:t>
            </a:r>
            <a:r>
              <a:rPr lang="en-US" sz="1800" b="0" i="0" u="none" strike="noStrike" cap="none">
                <a:latin typeface="Courier New"/>
                <a:ea typeface="Courier New"/>
                <a:cs typeface="Courier New"/>
                <a:sym typeface="Courier New"/>
              </a:rPr>
              <a:t>try</a:t>
            </a:r>
            <a:r>
              <a:rPr lang="en-US" sz="1800" b="0" i="0" u="none" strike="noStrike" cap="none"/>
              <a:t>-with-resources block, the stream is automatically closed at the end of the try.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available</a:t>
            </a:r>
            <a:r>
              <a:rPr lang="en-US" sz="1800" b="0" i="0" u="none" strike="noStrike" cap="none"/>
              <a:t> method reports the number of bytes that are immediately available to be read from the stream. An actual read operation following this call might return more bytes.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skip</a:t>
            </a:r>
            <a:r>
              <a:rPr lang="en-US" sz="1800" b="0" i="0" u="none" strike="noStrike" cap="none"/>
              <a:t> method discards the specified number of bytes from the stream.</a:t>
            </a:r>
            <a:endParaRPr/>
          </a:p>
        </p:txBody>
      </p:sp>
      <p:sp>
        <p:nvSpPr>
          <p:cNvPr id="3266" name="Google Shape;3266;g40a120c017_0_26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348</a:t>
            </a:fld>
            <a:endParaRPr/>
          </a:p>
        </p:txBody>
      </p:sp>
    </p:spTree>
    <p:extLst>
      <p:ext uri="{BB962C8B-B14F-4D97-AF65-F5344CB8AC3E}">
        <p14:creationId xmlns:p14="http://schemas.microsoft.com/office/powerpoint/2010/main" val="271205364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40a120c017_0_26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5" name="Google Shape;3275;g40a120c017_0_26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OutputStream</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As with input, always try to write data in the largest practical block.</a:t>
            </a:r>
            <a:endParaRPr/>
          </a:p>
        </p:txBody>
      </p:sp>
      <p:sp>
        <p:nvSpPr>
          <p:cNvPr id="3276" name="Google Shape;3276;g40a120c017_0_26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349</a:t>
            </a:fld>
            <a:endParaRPr/>
          </a:p>
        </p:txBody>
      </p:sp>
    </p:spTree>
    <p:extLst>
      <p:ext uri="{BB962C8B-B14F-4D97-AF65-F5344CB8AC3E}">
        <p14:creationId xmlns:p14="http://schemas.microsoft.com/office/powerpoint/2010/main" val="1858692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for</a:t>
            </a:r>
            <a:r>
              <a:rPr lang="en-US" sz="1800" b="0" i="0" u="none" strike="noStrike" cap="none"/>
              <a:t> statement provides a compact way to iterate over a range of values - it repeatedly loops until a particular condition is satisfied. </a:t>
            </a:r>
            <a:endParaRPr/>
          </a:p>
          <a:p>
            <a:pPr marL="0" marR="0" lvl="1" indent="0" algn="l" rtl="0">
              <a:spcBef>
                <a:spcPts val="0"/>
              </a:spcBef>
              <a:spcAft>
                <a:spcPts val="0"/>
              </a:spcAft>
              <a:buSzPts val="1800"/>
              <a:buFont typeface="Arial"/>
              <a:buNone/>
            </a:pPr>
            <a:r>
              <a:rPr lang="en-US" sz="1800" b="0" i="0" u="none" strike="noStrike" cap="none"/>
              <a:t>A counter is initialized and incremented for each step of the </a:t>
            </a:r>
            <a:r>
              <a:rPr lang="en-US" sz="1800" b="0" i="0" u="none" strike="noStrike" cap="none">
                <a:latin typeface="Courier New"/>
                <a:ea typeface="Courier New"/>
                <a:cs typeface="Courier New"/>
                <a:sym typeface="Courier New"/>
              </a:rPr>
              <a:t>for</a:t>
            </a:r>
            <a:r>
              <a:rPr lang="en-US" sz="1800" b="0" i="0" u="none" strike="noStrike" cap="none"/>
              <a:t> loop shown in the slide. When the condition statement evaluates to false (when </a:t>
            </a:r>
            <a:r>
              <a:rPr lang="en-US" sz="1800" b="0" i="0" u="none" strike="noStrike" cap="none">
                <a:latin typeface="Courier New"/>
                <a:ea typeface="Courier New"/>
                <a:cs typeface="Courier New"/>
                <a:sym typeface="Courier New"/>
              </a:rPr>
              <a:t>i</a:t>
            </a:r>
            <a:r>
              <a:rPr lang="en-US" sz="1800" b="0" i="0" u="none" strike="noStrike" cap="none"/>
              <a:t> is no longer less than 9), the loop exits. Here is the sample output for this program.</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2</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3</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4</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7</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 8</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226" name="Google Shape;226;p1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35</a:t>
            </a:fld>
            <a:endParaRPr/>
          </a:p>
        </p:txBody>
      </p:sp>
    </p:spTree>
    <p:extLst>
      <p:ext uri="{BB962C8B-B14F-4D97-AF65-F5344CB8AC3E}">
        <p14:creationId xmlns:p14="http://schemas.microsoft.com/office/powerpoint/2010/main" val="110952783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40a120c017_0_26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5" name="Google Shape;3285;g40a120c017_0_26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copies one file to another by using a byte array. Note that </a:t>
            </a:r>
            <a:r>
              <a:rPr lang="en-US" sz="1800" b="0" i="0" u="none" strike="noStrike" cap="none">
                <a:latin typeface="Courier New"/>
                <a:ea typeface="Courier New"/>
                <a:cs typeface="Courier New"/>
                <a:sym typeface="Courier New"/>
              </a:rPr>
              <a:t>FileInputStream</a:t>
            </a:r>
            <a:r>
              <a:rPr lang="en-US" sz="1800" b="0" i="0" u="none" strike="noStrike" cap="none"/>
              <a:t> and </a:t>
            </a:r>
            <a:r>
              <a:rPr lang="en-US" sz="1800" b="0" i="0" u="none" strike="noStrike" cap="none">
                <a:latin typeface="Courier New"/>
                <a:ea typeface="Courier New"/>
                <a:cs typeface="Courier New"/>
                <a:sym typeface="Courier New"/>
              </a:rPr>
              <a:t>FileOutputStream</a:t>
            </a:r>
            <a:r>
              <a:rPr lang="en-US" sz="1800" b="0" i="0" u="none" strike="noStrike" cap="none"/>
              <a:t> are meant for streams of raw bytes, such as image files.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a:t>
            </a:r>
            <a:r>
              <a:rPr lang="en-US" sz="1800" b="0" i="0" u="none" strike="noStrike" cap="none">
                <a:latin typeface="Courier New"/>
                <a:ea typeface="Courier New"/>
                <a:cs typeface="Courier New"/>
                <a:sym typeface="Courier New"/>
              </a:rPr>
              <a:t>available()</a:t>
            </a:r>
            <a:r>
              <a:rPr lang="en-US" sz="1800" b="0" i="0" u="none" strike="noStrike" cap="none"/>
              <a:t> method, according to Javadocs, reports "an estimate of the number of remaining bytes that can be read (or skipped over) from this input stream without blocking."</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286" name="Google Shape;3286;g40a120c017_0_26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350</a:t>
            </a:fld>
            <a:endParaRPr/>
          </a:p>
        </p:txBody>
      </p:sp>
    </p:spTree>
    <p:extLst>
      <p:ext uri="{BB962C8B-B14F-4D97-AF65-F5344CB8AC3E}">
        <p14:creationId xmlns:p14="http://schemas.microsoft.com/office/powerpoint/2010/main" val="23997567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40a120c017_0_26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5" name="Google Shape;3295;g40a120c017_0_26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Reader</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 first method returns an </a:t>
            </a:r>
            <a:r>
              <a:rPr lang="en-US" sz="1800" b="0" i="0" u="none" strike="noStrike" cap="none">
                <a:latin typeface="Courier New"/>
                <a:ea typeface="Courier New"/>
                <a:cs typeface="Courier New"/>
                <a:sym typeface="Courier New"/>
              </a:rPr>
              <a:t>int</a:t>
            </a:r>
            <a:r>
              <a:rPr lang="en-US" sz="1800" b="0" i="0" u="none" strike="noStrike" cap="none"/>
              <a:t>, which contains either a Unicode character read from the stream, or a </a:t>
            </a:r>
            <a:r>
              <a:rPr lang="en-US" sz="1800" b="0" i="0" u="none" strike="noStrike" cap="none">
                <a:latin typeface="Courier New"/>
                <a:ea typeface="Courier New"/>
                <a:cs typeface="Courier New"/>
                <a:sym typeface="Courier New"/>
              </a:rPr>
              <a:t>-1</a:t>
            </a:r>
            <a:r>
              <a:rPr lang="en-US" sz="1800" b="0" i="0" u="none" strike="noStrike" cap="none"/>
              <a:t>, which indicates the end-of-file condition. The other two methods read into a character array and return the number of bytes read. The two </a:t>
            </a:r>
            <a:r>
              <a:rPr lang="en-US" sz="1800" b="0" i="0" u="none" strike="noStrike" cap="none">
                <a:latin typeface="Courier New"/>
                <a:ea typeface="Courier New"/>
                <a:cs typeface="Courier New"/>
                <a:sym typeface="Courier New"/>
              </a:rPr>
              <a:t>int</a:t>
            </a:r>
            <a:r>
              <a:rPr lang="en-US" sz="1800" b="0" i="0" u="none" strike="noStrike" cap="none"/>
              <a:t> arguments in the third method indicate a subrange in the target array that needs to be filled.</a:t>
            </a:r>
            <a:endParaRPr/>
          </a:p>
        </p:txBody>
      </p:sp>
      <p:sp>
        <p:nvSpPr>
          <p:cNvPr id="3296" name="Google Shape;3296;g40a120c017_0_26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351</a:t>
            </a:fld>
            <a:endParaRPr/>
          </a:p>
        </p:txBody>
      </p:sp>
    </p:spTree>
    <p:extLst>
      <p:ext uri="{BB962C8B-B14F-4D97-AF65-F5344CB8AC3E}">
        <p14:creationId xmlns:p14="http://schemas.microsoft.com/office/powerpoint/2010/main" val="135948769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40a120c017_0_26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5" name="Google Shape;3305;g40a120c017_0_26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Writer</a:t>
            </a:r>
            <a:r>
              <a:rPr lang="en-US" sz="1800" b="0" i="0" u="none" strike="noStrike" cap="none"/>
              <a:t> Methods</a:t>
            </a:r>
            <a:endParaRPr/>
          </a:p>
          <a:p>
            <a:pPr marL="0" marR="0" lvl="1" indent="0" algn="l" rtl="0">
              <a:spcBef>
                <a:spcPts val="0"/>
              </a:spcBef>
              <a:spcAft>
                <a:spcPts val="0"/>
              </a:spcAft>
              <a:buSzPts val="1800"/>
              <a:buFont typeface="Arial"/>
              <a:buNone/>
            </a:pPr>
            <a:r>
              <a:rPr lang="en-US" sz="1800" b="0" i="0" u="none" strike="noStrike" cap="none"/>
              <a:t>These methods are analogous to the </a:t>
            </a:r>
            <a:r>
              <a:rPr lang="en-US" sz="1800" b="0" i="0" u="none" strike="noStrike" cap="none">
                <a:latin typeface="Courier New"/>
                <a:ea typeface="Courier New"/>
                <a:cs typeface="Courier New"/>
                <a:sym typeface="Courier New"/>
              </a:rPr>
              <a:t>OutputStream</a:t>
            </a:r>
            <a:r>
              <a:rPr lang="en-US" sz="1800" b="0" i="0" u="none" strike="noStrike" cap="none"/>
              <a:t> methods.</a:t>
            </a:r>
            <a:endParaRPr/>
          </a:p>
        </p:txBody>
      </p:sp>
      <p:sp>
        <p:nvSpPr>
          <p:cNvPr id="3306" name="Google Shape;3306;g40a120c017_0_26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352</a:t>
            </a:fld>
            <a:endParaRPr/>
          </a:p>
        </p:txBody>
      </p:sp>
    </p:spTree>
    <p:extLst>
      <p:ext uri="{BB962C8B-B14F-4D97-AF65-F5344CB8AC3E}">
        <p14:creationId xmlns:p14="http://schemas.microsoft.com/office/powerpoint/2010/main" val="396063905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40a120c017_0_26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5" name="Google Shape;3315;g40a120c017_0_26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Similar to the byte stream example, this example copies one file to another by using a character array instead of a byte array. </a:t>
            </a:r>
            <a:r>
              <a:rPr lang="en-US" sz="1800" b="0" i="0" u="none" strike="noStrike" cap="none">
                <a:latin typeface="Courier New"/>
                <a:ea typeface="Courier New"/>
                <a:cs typeface="Courier New"/>
                <a:sym typeface="Courier New"/>
              </a:rPr>
              <a:t>FileReader</a:t>
            </a:r>
            <a:r>
              <a:rPr lang="en-US" sz="1800" b="0" i="0" u="none" strike="noStrike" cap="none"/>
              <a:t> and </a:t>
            </a:r>
            <a:r>
              <a:rPr lang="en-US" sz="1800" b="0" i="0" u="none" strike="noStrike" cap="none">
                <a:latin typeface="Courier New"/>
                <a:ea typeface="Courier New"/>
                <a:cs typeface="Courier New"/>
                <a:sym typeface="Courier New"/>
              </a:rPr>
              <a:t>FileWriter</a:t>
            </a:r>
            <a:r>
              <a:rPr lang="en-US" sz="1800" b="0" i="0" u="none" strike="noStrike" cap="none"/>
              <a:t> are classes designed to read and write character streams, such as text files.</a:t>
            </a:r>
            <a:endParaRPr/>
          </a:p>
        </p:txBody>
      </p:sp>
      <p:sp>
        <p:nvSpPr>
          <p:cNvPr id="3316" name="Google Shape;3316;g40a120c017_0_26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353</a:t>
            </a:fld>
            <a:endParaRPr/>
          </a:p>
        </p:txBody>
      </p:sp>
    </p:spTree>
    <p:extLst>
      <p:ext uri="{BB962C8B-B14F-4D97-AF65-F5344CB8AC3E}">
        <p14:creationId xmlns:p14="http://schemas.microsoft.com/office/powerpoint/2010/main" val="316094856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40a120c017_0_26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5" name="Google Shape;3325;g40a120c017_0_26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program rarely uses a single stream object. Instead, it chains a series of streams together to process the data. The first graphic in the slide demonstrates an example of input stream; in this case, a file stream is buffered for efficiency and then converted into data (Java primitives) items. The second graphic demonstrates an example of output stream; in this case, data is written, then buffered, and finally written to a file.</a:t>
            </a:r>
            <a:endParaRPr/>
          </a:p>
        </p:txBody>
      </p:sp>
      <p:sp>
        <p:nvSpPr>
          <p:cNvPr id="3326" name="Google Shape;3326;g40a120c017_0_26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354</a:t>
            </a:fld>
            <a:endParaRPr/>
          </a:p>
        </p:txBody>
      </p:sp>
    </p:spTree>
    <p:extLst>
      <p:ext uri="{BB962C8B-B14F-4D97-AF65-F5344CB8AC3E}">
        <p14:creationId xmlns:p14="http://schemas.microsoft.com/office/powerpoint/2010/main" val="240390371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40a120c017_0_27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3" name="Google Shape;3363;g40a120c017_0_27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the copy application one more time. This version illustrates the use of a </a:t>
            </a:r>
            <a:r>
              <a:rPr lang="en-US" sz="1800" b="0" i="0" u="none" strike="noStrike" cap="none">
                <a:latin typeface="Courier New"/>
                <a:ea typeface="Courier New"/>
                <a:cs typeface="Courier New"/>
                <a:sym typeface="Courier New"/>
              </a:rPr>
              <a:t>BufferedReader</a:t>
            </a:r>
            <a:r>
              <a:rPr lang="en-US" sz="1800" b="0" i="0" u="none" strike="noStrike" cap="none"/>
              <a:t> chained to the </a:t>
            </a:r>
            <a:r>
              <a:rPr lang="en-US" sz="1800" b="0" i="0" u="none" strike="noStrike" cap="none">
                <a:latin typeface="Courier New"/>
                <a:ea typeface="Courier New"/>
                <a:cs typeface="Courier New"/>
                <a:sym typeface="Courier New"/>
              </a:rPr>
              <a:t>BufferedFileReader</a:t>
            </a:r>
            <a:r>
              <a:rPr lang="en-US" sz="1800" b="0" i="0" u="none" strike="noStrike" cap="none"/>
              <a:t> that you saw before.</a:t>
            </a:r>
            <a:endParaRPr/>
          </a:p>
          <a:p>
            <a:pPr marL="0" marR="0" lvl="1" indent="0" algn="l" rtl="0">
              <a:spcBef>
                <a:spcPts val="0"/>
              </a:spcBef>
              <a:spcAft>
                <a:spcPts val="0"/>
              </a:spcAft>
              <a:buSzPts val="1800"/>
              <a:buFont typeface="Arial"/>
              <a:buNone/>
            </a:pPr>
            <a:r>
              <a:rPr lang="en-US" sz="1800" b="0" i="0" u="none" strike="noStrike" cap="none"/>
              <a:t>The flow of this program is the same as before. Instead of reading a character buffer, this program reads a line at a time using the line variable to hold the </a:t>
            </a:r>
            <a:r>
              <a:rPr lang="en-US" sz="1800" b="0" i="0" u="none" strike="noStrike" cap="none">
                <a:latin typeface="Courier New"/>
                <a:ea typeface="Courier New"/>
                <a:cs typeface="Courier New"/>
                <a:sym typeface="Courier New"/>
              </a:rPr>
              <a:t>String</a:t>
            </a:r>
            <a:r>
              <a:rPr lang="en-US" sz="1800" b="0" i="0" u="none" strike="noStrike" cap="none"/>
              <a:t> returned by the </a:t>
            </a:r>
            <a:r>
              <a:rPr lang="en-US" sz="1800" b="0" i="0" u="none" strike="noStrike" cap="none">
                <a:latin typeface="Courier New"/>
                <a:ea typeface="Courier New"/>
                <a:cs typeface="Courier New"/>
                <a:sym typeface="Courier New"/>
              </a:rPr>
              <a:t>readLine</a:t>
            </a:r>
            <a:r>
              <a:rPr lang="en-US" sz="1800" b="0" i="0" u="none" strike="noStrike" cap="none"/>
              <a:t> method, which provides greater efficiency. The reason is that each read request made of a </a:t>
            </a:r>
            <a:r>
              <a:rPr lang="en-US" sz="1800" b="0" i="0" u="none" strike="noStrike" cap="none">
                <a:latin typeface="Courier New"/>
                <a:ea typeface="Courier New"/>
                <a:cs typeface="Courier New"/>
                <a:sym typeface="Courier New"/>
              </a:rPr>
              <a:t>Reader</a:t>
            </a:r>
            <a:r>
              <a:rPr lang="en-US" sz="1800" b="0" i="0" u="none" strike="noStrike" cap="none"/>
              <a:t> causes a corresponding read request to be made of the underlying character or byte stream. A </a:t>
            </a:r>
            <a:r>
              <a:rPr lang="en-US" sz="1800" b="0" i="0" u="none" strike="noStrike" cap="none">
                <a:latin typeface="Courier New"/>
                <a:ea typeface="Courier New"/>
                <a:cs typeface="Courier New"/>
                <a:sym typeface="Courier New"/>
              </a:rPr>
              <a:t>BufferedReader</a:t>
            </a:r>
            <a:r>
              <a:rPr lang="en-US" sz="1800" b="0" i="0" u="none" strike="noStrike" cap="none"/>
              <a:t> reads characters from the stream into a buffer. (The size of the buffer can be set, but the default value is generally sufficient.)</a:t>
            </a:r>
            <a:endParaRPr/>
          </a:p>
          <a:p>
            <a:pPr marL="0" marR="0" lvl="1" indent="0" algn="l" rtl="0">
              <a:spcBef>
                <a:spcPts val="0"/>
              </a:spcBef>
              <a:spcAft>
                <a:spcPts val="0"/>
              </a:spcAft>
              <a:buSzPts val="1800"/>
              <a:buFont typeface="Arial"/>
              <a:buNone/>
            </a:pPr>
            <a:endParaRPr sz="1800" b="0" i="0" u="none" strike="noStrike" cap="none">
              <a:latin typeface="Courier New"/>
              <a:ea typeface="Courier New"/>
              <a:cs typeface="Courier New"/>
              <a:sym typeface="Courier New"/>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3364" name="Google Shape;3364;g40a120c017_0_27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355</a:t>
            </a:fld>
            <a:endParaRPr/>
          </a:p>
        </p:txBody>
      </p:sp>
    </p:spTree>
    <p:extLst>
      <p:ext uri="{BB962C8B-B14F-4D97-AF65-F5344CB8AC3E}">
        <p14:creationId xmlns:p14="http://schemas.microsoft.com/office/powerpoint/2010/main" val="208560896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40a120c017_0_27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4" name="Google Shape;3374;g40a120c017_0_27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Console I/O Using System</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System.out</a:t>
            </a:r>
            <a:r>
              <a:rPr lang="en-US" sz="1800" b="0" i="0" u="none" strike="noStrike" cap="none">
                <a:latin typeface="Courier New"/>
                <a:ea typeface="Courier New"/>
                <a:cs typeface="Courier New"/>
                <a:sym typeface="Courier New"/>
              </a:rPr>
              <a:t> </a:t>
            </a:r>
            <a:r>
              <a:rPr lang="en-US" sz="1800" b="0" i="0" u="none" strike="noStrike" cap="none"/>
              <a:t>is the “standard” output stream. This stream is already open and ready to accept output data. Typically, this stream corresponds to display output or another output destination specified by the host environment or user.</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System.in</a:t>
            </a:r>
            <a:r>
              <a:rPr lang="en-US" sz="1800" b="0" i="0" u="none" strike="noStrike" cap="none"/>
              <a:t> is the “standard” input stream. This stream is already open and ready to supply input data. Typically, this stream corresponds to keyboard input or another input source specified by the host environment or user.</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System.err</a:t>
            </a:r>
            <a:r>
              <a:rPr lang="en-US" sz="1800" b="0" i="0" u="none" strike="noStrike" cap="none"/>
              <a:t> is the “standard” error output stream. This stream is already open and ready to accept output data.</a:t>
            </a:r>
            <a:br>
              <a:rPr lang="en-US" sz="1800" b="0" i="0" u="none" strike="noStrike" cap="none"/>
            </a:br>
            <a:r>
              <a:rPr lang="en-US" sz="1800" b="0" i="0" u="none" strike="noStrike" cap="none"/>
              <a:t>Typically, this stream corresponds to display output or another output destination specified by the host environment or user. By convention, this output stream is used to display error messages or other information that should come to the immediate attention of a user even if the principal output stream, the value of the variable </a:t>
            </a:r>
            <a:r>
              <a:rPr lang="en-US" sz="1800" b="0" i="0" u="none" strike="noStrike" cap="none">
                <a:latin typeface="Courier New"/>
                <a:ea typeface="Courier New"/>
                <a:cs typeface="Courier New"/>
                <a:sym typeface="Courier New"/>
              </a:rPr>
              <a:t>out</a:t>
            </a:r>
            <a:r>
              <a:rPr lang="en-US" sz="1800" b="0" i="0" u="none" strike="noStrike" cap="none"/>
              <a:t>, has been redirected to a file or other destination that is typically not continuously monitored.</a:t>
            </a:r>
            <a:endParaRPr/>
          </a:p>
        </p:txBody>
      </p:sp>
      <p:sp>
        <p:nvSpPr>
          <p:cNvPr id="3375" name="Google Shape;3375;g40a120c017_0_27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356</a:t>
            </a:fld>
            <a:endParaRPr/>
          </a:p>
        </p:txBody>
      </p:sp>
    </p:spTree>
    <p:extLst>
      <p:ext uri="{BB962C8B-B14F-4D97-AF65-F5344CB8AC3E}">
        <p14:creationId xmlns:p14="http://schemas.microsoft.com/office/powerpoint/2010/main" val="192491654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0"/>
        <p:cNvGrpSpPr/>
        <p:nvPr/>
      </p:nvGrpSpPr>
      <p:grpSpPr>
        <a:xfrm>
          <a:off x="0" y="0"/>
          <a:ext cx="0" cy="0"/>
          <a:chOff x="0" y="0"/>
          <a:chExt cx="0" cy="0"/>
        </a:xfrm>
      </p:grpSpPr>
      <p:sp>
        <p:nvSpPr>
          <p:cNvPr id="3381" name="Google Shape;3381;g40a120c017_0_27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2" name="Google Shape;3382;g40a120c017_0_27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383" name="Google Shape;3383;g40a120c017_0_27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357</a:t>
            </a:fld>
            <a:endParaRPr/>
          </a:p>
        </p:txBody>
      </p:sp>
    </p:spTree>
    <p:extLst>
      <p:ext uri="{BB962C8B-B14F-4D97-AF65-F5344CB8AC3E}">
        <p14:creationId xmlns:p14="http://schemas.microsoft.com/office/powerpoint/2010/main" val="355143550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g40a120c017_0_27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0" name="Google Shape;3390;g40a120c017_0_27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try</a:t>
            </a:r>
            <a:r>
              <a:rPr lang="en-US" sz="1800" b="0" i="0" u="none" strike="noStrike" cap="none"/>
              <a:t>-with-resources statement on line 6 opens </a:t>
            </a:r>
            <a:r>
              <a:rPr lang="en-US" sz="1800" b="0" i="0" u="none" strike="noStrike" cap="none">
                <a:latin typeface="Courier New"/>
                <a:ea typeface="Courier New"/>
                <a:cs typeface="Courier New"/>
                <a:sym typeface="Courier New"/>
              </a:rPr>
              <a:t>BufferedReader</a:t>
            </a:r>
            <a:r>
              <a:rPr lang="en-US" sz="1800" b="0" i="0" u="none" strike="noStrike" cap="none"/>
              <a:t>, which is chained to an </a:t>
            </a:r>
            <a:r>
              <a:rPr lang="en-US" sz="1800" b="0" i="0" u="none" strike="noStrike" cap="none">
                <a:latin typeface="Courier New"/>
                <a:ea typeface="Courier New"/>
                <a:cs typeface="Courier New"/>
                <a:sym typeface="Courier New"/>
              </a:rPr>
              <a:t>InputStreamReader</a:t>
            </a:r>
            <a:r>
              <a:rPr lang="en-US" sz="1800" b="0" i="0" u="none" strike="noStrike" cap="none"/>
              <a:t>, which is chained to the static standard console input </a:t>
            </a:r>
            <a:r>
              <a:rPr lang="en-US" sz="1800" b="0" i="0" u="none" strike="noStrike" cap="none">
                <a:latin typeface="Courier New"/>
                <a:ea typeface="Courier New"/>
                <a:cs typeface="Courier New"/>
                <a:sym typeface="Courier New"/>
              </a:rPr>
              <a:t>System.in</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If the string read is equal to “</a:t>
            </a:r>
            <a:r>
              <a:rPr lang="en-US" sz="1800" b="0" i="0" u="none" strike="noStrike" cap="none">
                <a:latin typeface="Courier New"/>
                <a:ea typeface="Courier New"/>
                <a:cs typeface="Courier New"/>
                <a:sym typeface="Courier New"/>
              </a:rPr>
              <a:t>xyz</a:t>
            </a:r>
            <a:r>
              <a:rPr lang="en-US" sz="1800" b="0" i="0" u="none" strike="noStrike" cap="none"/>
              <a:t>,” the program exits. The purpose of the </a:t>
            </a:r>
            <a:r>
              <a:rPr lang="en-US" sz="1800" b="0" i="0" u="none" strike="noStrike" cap="none">
                <a:latin typeface="Courier New"/>
                <a:ea typeface="Courier New"/>
                <a:cs typeface="Courier New"/>
                <a:sym typeface="Courier New"/>
              </a:rPr>
              <a:t>trim()</a:t>
            </a:r>
            <a:r>
              <a:rPr lang="en-US" sz="1800" b="0" i="0" u="none" strike="noStrike" cap="none"/>
              <a:t> method on the String returned by </a:t>
            </a:r>
            <a:r>
              <a:rPr lang="en-US" sz="1800" b="0" i="0" u="none" strike="noStrike" cap="none">
                <a:latin typeface="Courier New"/>
                <a:ea typeface="Courier New"/>
                <a:cs typeface="Courier New"/>
                <a:sym typeface="Courier New"/>
              </a:rPr>
              <a:t>in.readLine</a:t>
            </a:r>
            <a:r>
              <a:rPr lang="en-US" sz="1800" b="0" i="0" u="none" strike="noStrike" cap="none"/>
              <a:t> is to remove any whitespace characters.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null string is returned if an end of stream is reached (the result of a user pressing </a:t>
            </a:r>
            <a:br>
              <a:rPr lang="en-US" sz="1800" b="0" i="0" u="none" strike="noStrike" cap="none"/>
            </a:br>
            <a:r>
              <a:rPr lang="en-US" sz="1800" b="0" i="0" u="none" strike="noStrike" cap="none"/>
              <a:t>Ctrl + C in Windows, for example), thus the test for null on line 13.</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391" name="Google Shape;3391;g40a120c017_0_27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358</a:t>
            </a:fld>
            <a:endParaRPr/>
          </a:p>
        </p:txBody>
      </p:sp>
    </p:spTree>
    <p:extLst>
      <p:ext uri="{BB962C8B-B14F-4D97-AF65-F5344CB8AC3E}">
        <p14:creationId xmlns:p14="http://schemas.microsoft.com/office/powerpoint/2010/main" val="323683105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8"/>
        <p:cNvGrpSpPr/>
        <p:nvPr/>
      </p:nvGrpSpPr>
      <p:grpSpPr>
        <a:xfrm>
          <a:off x="0" y="0"/>
          <a:ext cx="0" cy="0"/>
          <a:chOff x="0" y="0"/>
          <a:chExt cx="0" cy="0"/>
        </a:xfrm>
      </p:grpSpPr>
      <p:sp>
        <p:nvSpPr>
          <p:cNvPr id="3399" name="Google Shape;3399;g40a120c017_0_27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0" name="Google Shape;3400;g40a120c017_0_27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a file can be read in its entirety into a buffer, and then written out in a single operation.</a:t>
            </a:r>
            <a:endParaRPr/>
          </a:p>
          <a:p>
            <a:pPr marL="0" marR="0" lvl="1" indent="0" algn="l" rtl="0">
              <a:spcBef>
                <a:spcPts val="0"/>
              </a:spcBef>
              <a:spcAft>
                <a:spcPts val="0"/>
              </a:spcAft>
              <a:buSzPts val="1800"/>
              <a:buFont typeface="Arial"/>
              <a:buNone/>
            </a:pPr>
            <a:r>
              <a:rPr lang="en-US" sz="1800" b="0" i="0" u="none" strike="noStrike" cap="none"/>
              <a:t>Channel I/O was introduced in the </a:t>
            </a:r>
            <a:r>
              <a:rPr lang="en-US" sz="1800" b="0" i="0" u="none" strike="noStrike" cap="none">
                <a:latin typeface="Courier New"/>
                <a:ea typeface="Courier New"/>
                <a:cs typeface="Courier New"/>
                <a:sym typeface="Courier New"/>
              </a:rPr>
              <a:t>java.nio</a:t>
            </a:r>
            <a:r>
              <a:rPr lang="en-US" sz="1800" b="0" i="0" u="none" strike="noStrike" cap="none"/>
              <a:t> package in JDK 1.4.</a:t>
            </a:r>
            <a:endParaRPr/>
          </a:p>
        </p:txBody>
      </p:sp>
      <p:sp>
        <p:nvSpPr>
          <p:cNvPr id="3401" name="Google Shape;3401;g40a120c017_0_27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359</a:t>
            </a:fld>
            <a:endParaRPr/>
          </a:p>
        </p:txBody>
      </p:sp>
    </p:spTree>
    <p:extLst>
      <p:ext uri="{BB962C8B-B14F-4D97-AF65-F5344CB8AC3E}">
        <p14:creationId xmlns:p14="http://schemas.microsoft.com/office/powerpoint/2010/main" val="1934723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class demonstrates how to define arrays in Java and iterate over arrays by using </a:t>
            </a:r>
            <a:r>
              <a:rPr lang="en-US" sz="1800" b="0" i="0" u="none" strike="noStrike" cap="none">
                <a:latin typeface="Courier New"/>
                <a:ea typeface="Courier New"/>
                <a:cs typeface="Courier New"/>
                <a:sym typeface="Courier New"/>
              </a:rPr>
              <a:t>for-each</a:t>
            </a:r>
            <a:r>
              <a:rPr lang="en-US" sz="1800" b="0" i="0" u="none" strike="noStrike" cap="none"/>
              <a:t> loop. The first array, </a:t>
            </a:r>
            <a:r>
              <a:rPr lang="en-US" sz="1800" b="0" i="0" u="none" strike="noStrike" cap="none">
                <a:latin typeface="Courier New"/>
                <a:ea typeface="Courier New"/>
                <a:cs typeface="Courier New"/>
                <a:sym typeface="Courier New"/>
              </a:rPr>
              <a:t>names</a:t>
            </a:r>
            <a:r>
              <a:rPr lang="en-US" sz="1800" b="0" i="0" u="none" strike="noStrike" cap="none"/>
              <a:t>, creates a </a:t>
            </a:r>
            <a:r>
              <a:rPr lang="en-US" sz="1800" b="0" i="0" u="none" strike="noStrike" cap="none">
                <a:latin typeface="Courier New"/>
                <a:ea typeface="Courier New"/>
                <a:cs typeface="Courier New"/>
                <a:sym typeface="Courier New"/>
              </a:rPr>
              <a:t>String</a:t>
            </a:r>
            <a:r>
              <a:rPr lang="en-US" sz="1800" b="0" i="0" u="none" strike="noStrike" cap="none"/>
              <a:t> array and initializes each element separately. The second array, </a:t>
            </a:r>
            <a:r>
              <a:rPr lang="en-US" sz="1800" b="0" i="0" u="none" strike="noStrike" cap="none">
                <a:latin typeface="Courier New"/>
                <a:ea typeface="Courier New"/>
                <a:cs typeface="Courier New"/>
                <a:sym typeface="Courier New"/>
              </a:rPr>
              <a:t>numbers</a:t>
            </a:r>
            <a:r>
              <a:rPr lang="en-US" sz="1800" b="0" i="0" u="none" strike="noStrike" cap="none"/>
              <a:t> is an array of integers. Each array is iterated through using the Java </a:t>
            </a:r>
            <a:r>
              <a:rPr lang="en-US" sz="1800" b="0" i="0" u="none" strike="noStrike" cap="none">
                <a:latin typeface="Courier New"/>
                <a:ea typeface="Courier New"/>
                <a:cs typeface="Courier New"/>
                <a:sym typeface="Courier New"/>
              </a:rPr>
              <a:t>for-each</a:t>
            </a:r>
            <a:r>
              <a:rPr lang="en-US" sz="1800" b="0" i="0" u="none" strike="noStrike" cap="none"/>
              <a:t> construct. The enhanced </a:t>
            </a:r>
            <a:r>
              <a:rPr lang="en-US" sz="1800" b="0" i="0" u="none" strike="noStrike" cap="none">
                <a:latin typeface="Courier New"/>
                <a:ea typeface="Courier New"/>
                <a:cs typeface="Courier New"/>
                <a:sym typeface="Courier New"/>
              </a:rPr>
              <a:t>for</a:t>
            </a:r>
            <a:r>
              <a:rPr lang="en-US" sz="1800" b="0" i="0" u="none" strike="noStrike" cap="none"/>
              <a:t> loop is used to make the for loop more compact and easy to read. It is used to access each successive value in a collection of values. It is commonly used to iterate over an array or a Collections class (for example, an Array or an ArrayList).The output of the class is shown here:</a:t>
            </a:r>
            <a:endParaRPr/>
          </a:p>
          <a:p>
            <a:pPr marL="0" marR="0" lvl="1" indent="0" algn="l" rtl="0">
              <a:spcBef>
                <a:spcPts val="0"/>
              </a:spcBef>
              <a:spcAft>
                <a:spcPts val="0"/>
              </a:spcAft>
              <a:buSzPts val="1800"/>
              <a:buFont typeface="Arial"/>
              <a:buNone/>
            </a:pPr>
            <a:r>
              <a:rPr lang="en-US" sz="1800" b="0" i="0" u="none" strike="noStrike" cap="none"/>
              <a:t>Name: Blue Shirt</a:t>
            </a:r>
            <a:endParaRPr/>
          </a:p>
          <a:p>
            <a:pPr marL="0" marR="0" lvl="1" indent="0" algn="l" rtl="0">
              <a:spcBef>
                <a:spcPts val="0"/>
              </a:spcBef>
              <a:spcAft>
                <a:spcPts val="0"/>
              </a:spcAft>
              <a:buSzPts val="1800"/>
              <a:buFont typeface="Arial"/>
              <a:buNone/>
            </a:pPr>
            <a:r>
              <a:rPr lang="en-US" sz="1800" b="0" i="0" u="none" strike="noStrike" cap="none"/>
              <a:t>Name: Red Shirt</a:t>
            </a:r>
            <a:endParaRPr/>
          </a:p>
          <a:p>
            <a:pPr marL="0" marR="0" lvl="1" indent="0" algn="l" rtl="0">
              <a:spcBef>
                <a:spcPts val="0"/>
              </a:spcBef>
              <a:spcAft>
                <a:spcPts val="0"/>
              </a:spcAft>
              <a:buSzPts val="1800"/>
              <a:buFont typeface="Arial"/>
              <a:buNone/>
            </a:pPr>
            <a:r>
              <a:rPr lang="en-US" sz="1800" b="0" i="0" u="none" strike="noStrike" cap="none"/>
              <a:t>Name: Black Shirt</a:t>
            </a:r>
            <a:endParaRPr/>
          </a:p>
          <a:p>
            <a:pPr marL="0" marR="0" lvl="1" indent="0" algn="l" rtl="0">
              <a:spcBef>
                <a:spcPts val="0"/>
              </a:spcBef>
              <a:spcAft>
                <a:spcPts val="0"/>
              </a:spcAft>
              <a:buSzPts val="1800"/>
              <a:buFont typeface="Arial"/>
              <a:buNone/>
            </a:pPr>
            <a:r>
              <a:rPr lang="en-US" sz="1800" b="0" i="0" u="none" strike="noStrike" cap="none"/>
              <a:t>Number: 100</a:t>
            </a:r>
            <a:endParaRPr/>
          </a:p>
          <a:p>
            <a:pPr marL="0" marR="0" lvl="1" indent="0" algn="l" rtl="0">
              <a:spcBef>
                <a:spcPts val="0"/>
              </a:spcBef>
              <a:spcAft>
                <a:spcPts val="0"/>
              </a:spcAft>
              <a:buSzPts val="1800"/>
              <a:buFont typeface="Arial"/>
              <a:buNone/>
            </a:pPr>
            <a:r>
              <a:rPr lang="en-US" sz="1800" b="0" i="0" u="none" strike="noStrike" cap="none"/>
              <a:t>Number: 200</a:t>
            </a:r>
            <a:endParaRPr/>
          </a:p>
          <a:p>
            <a:pPr marL="0" marR="0" lvl="1" indent="0" algn="l" rtl="0">
              <a:spcBef>
                <a:spcPts val="0"/>
              </a:spcBef>
              <a:spcAft>
                <a:spcPts val="0"/>
              </a:spcAft>
              <a:buSzPts val="1800"/>
              <a:buFont typeface="Arial"/>
              <a:buNone/>
            </a:pPr>
            <a:r>
              <a:rPr lang="en-US" sz="1800" b="0" i="0" u="none" strike="noStrike" cap="none"/>
              <a:t>Number: 300</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Arrays are also objects by default. All arrays support the methods of the class Object. You can always obtain the size of an array by using its length field.</a:t>
            </a:r>
            <a:endParaRPr/>
          </a:p>
        </p:txBody>
      </p:sp>
      <p:sp>
        <p:nvSpPr>
          <p:cNvPr id="234" name="Google Shape;234;p1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36</a:t>
            </a:fld>
            <a:endParaRPr/>
          </a:p>
        </p:txBody>
      </p:sp>
      <p:sp>
        <p:nvSpPr>
          <p:cNvPr id="235" name="Google Shape;235;p1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1414613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40a120c017_0_274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0" name="Google Shape;3410;g40a120c017_0_274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java.io.Serializable</a:t>
            </a:r>
            <a:r>
              <a:rPr lang="en-US" sz="1800" b="0" i="0" u="none" strike="noStrike" cap="none"/>
              <a:t> interface defines no methods, and serves only as a marker to indicate that the class should be considered for serialization.</a:t>
            </a:r>
            <a:endParaRPr/>
          </a:p>
          <a:p>
            <a:pPr marL="0" marR="0" lvl="0" indent="0" algn="l" rtl="0">
              <a:spcBef>
                <a:spcPts val="0"/>
              </a:spcBef>
              <a:spcAft>
                <a:spcPts val="0"/>
              </a:spcAft>
              <a:buNone/>
            </a:pPr>
            <a:endParaRPr sz="1800" b="0" i="0" u="none" strike="noStrike" cap="none"/>
          </a:p>
        </p:txBody>
      </p:sp>
      <p:sp>
        <p:nvSpPr>
          <p:cNvPr id="3411" name="Google Shape;3411;g40a120c017_0_274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360</a:t>
            </a:fld>
            <a:endParaRPr/>
          </a:p>
        </p:txBody>
      </p:sp>
    </p:spTree>
    <p:extLst>
      <p:ext uri="{BB962C8B-B14F-4D97-AF65-F5344CB8AC3E}">
        <p14:creationId xmlns:p14="http://schemas.microsoft.com/office/powerpoint/2010/main" val="217334159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40a120c017_0_27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8" name="Google Shape;3418;g40a120c017_0_27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Object Graphs</a:t>
            </a:r>
            <a:endParaRPr/>
          </a:p>
          <a:p>
            <a:pPr marL="0" marR="0" lvl="1" indent="0" algn="l" rtl="0">
              <a:spcBef>
                <a:spcPts val="0"/>
              </a:spcBef>
              <a:spcAft>
                <a:spcPts val="0"/>
              </a:spcAft>
              <a:buSzPts val="1800"/>
              <a:buFont typeface="Arial"/>
              <a:buNone/>
            </a:pPr>
            <a:r>
              <a:rPr lang="en-US" sz="1800" b="0" i="0" u="none" strike="noStrike" cap="none"/>
              <a:t>Serialization traverses the object graph and writes that data to the file (or other output stream) for each node of the graph.</a:t>
            </a:r>
            <a:endParaRPr/>
          </a:p>
        </p:txBody>
      </p:sp>
      <p:sp>
        <p:nvSpPr>
          <p:cNvPr id="3419" name="Google Shape;3419;g40a120c017_0_27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361</a:t>
            </a:fld>
            <a:endParaRPr/>
          </a:p>
        </p:txBody>
      </p:sp>
    </p:spTree>
    <p:extLst>
      <p:ext uri="{BB962C8B-B14F-4D97-AF65-F5344CB8AC3E}">
        <p14:creationId xmlns:p14="http://schemas.microsoft.com/office/powerpoint/2010/main" val="157605737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40a120c017_0_27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5" name="Google Shape;3435;g40a120c017_0_27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Transient</a:t>
            </a:r>
            <a:endParaRPr/>
          </a:p>
          <a:p>
            <a:pPr marL="0" marR="0" lvl="1" indent="0" algn="l" rtl="0">
              <a:spcBef>
                <a:spcPts val="0"/>
              </a:spcBef>
              <a:spcAft>
                <a:spcPts val="0"/>
              </a:spcAft>
              <a:buSzPts val="1800"/>
              <a:buFont typeface="Arial"/>
              <a:buNone/>
            </a:pPr>
            <a:r>
              <a:rPr lang="en-US" sz="1800" b="0" i="0" u="none" strike="noStrike" cap="none"/>
              <a:t>If a field containing an object reference is encountered that is not marked as serializable (implement </a:t>
            </a:r>
            <a:r>
              <a:rPr lang="en-US" sz="1800" b="0" i="0" u="none" strike="noStrike" cap="none">
                <a:latin typeface="Courier New"/>
                <a:ea typeface="Courier New"/>
                <a:cs typeface="Courier New"/>
                <a:sym typeface="Courier New"/>
              </a:rPr>
              <a:t>java.io.Serializable</a:t>
            </a:r>
            <a:r>
              <a:rPr lang="en-US" sz="1800" b="0" i="0" u="none" strike="noStrike" cap="none"/>
              <a:t>), a </a:t>
            </a:r>
            <a:r>
              <a:rPr lang="en-US" sz="1800" b="0" i="0" u="none" strike="noStrike" cap="none">
                <a:latin typeface="Courier New"/>
                <a:ea typeface="Courier New"/>
                <a:cs typeface="Courier New"/>
                <a:sym typeface="Courier New"/>
              </a:rPr>
              <a:t>NotSerializableException</a:t>
            </a:r>
            <a:r>
              <a:rPr lang="en-US" sz="1800" b="0" i="0" u="none" strike="noStrike" cap="none"/>
              <a:t> is thrown and the entire serialization operation fails. To serialize a graph containing fields that reference objects that are not serializable, those fields must be marked using the keyword </a:t>
            </a:r>
            <a:r>
              <a:rPr lang="en-US" sz="1800" b="0" i="0" u="none" strike="noStrike" cap="none">
                <a:latin typeface="Courier New"/>
                <a:ea typeface="Courier New"/>
                <a:cs typeface="Courier New"/>
                <a:sym typeface="Courier New"/>
              </a:rPr>
              <a:t>transient</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3436" name="Google Shape;3436;g40a120c017_0_27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362</a:t>
            </a:fld>
            <a:endParaRPr/>
          </a:p>
        </p:txBody>
      </p:sp>
    </p:spTree>
    <p:extLst>
      <p:ext uri="{BB962C8B-B14F-4D97-AF65-F5344CB8AC3E}">
        <p14:creationId xmlns:p14="http://schemas.microsoft.com/office/powerpoint/2010/main" val="90153840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40a120c017_0_27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3" name="Google Shape;3453;g40a120c017_0_27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an object is deserialized, the values of static and transient fields are set to the values defined in the class declaration. The values of non-static fields are set to the default value of their type. So in the example shown in the slide, the value of BASE will be 100, per the class declaration. The value of non-static transient fields, </a:t>
            </a:r>
            <a:r>
              <a:rPr lang="en-US" sz="1800" b="0" i="0" u="none" strike="noStrike" cap="none">
                <a:latin typeface="Courier New"/>
                <a:ea typeface="Courier New"/>
                <a:cs typeface="Courier New"/>
                <a:sym typeface="Courier New"/>
              </a:rPr>
              <a:t>inputFile</a:t>
            </a:r>
            <a:r>
              <a:rPr lang="en-US" sz="1800" b="0" i="0" u="none" strike="noStrike" cap="none"/>
              <a:t> and </a:t>
            </a:r>
            <a:r>
              <a:rPr lang="en-US" sz="1800" b="0" i="0" u="none" strike="noStrike" cap="none">
                <a:latin typeface="Courier New"/>
                <a:ea typeface="Courier New"/>
                <a:cs typeface="Courier New"/>
                <a:sym typeface="Courier New"/>
              </a:rPr>
              <a:t>totalValue</a:t>
            </a:r>
            <a:r>
              <a:rPr lang="en-US" sz="1800" b="0" i="0" u="none" strike="noStrike" cap="none"/>
              <a:t>, are set to their default values, </a:t>
            </a:r>
            <a:r>
              <a:rPr lang="en-US" sz="1800" b="0" i="0" u="none" strike="noStrike" cap="none">
                <a:latin typeface="Courier New"/>
                <a:ea typeface="Courier New"/>
                <a:cs typeface="Courier New"/>
                <a:sym typeface="Courier New"/>
              </a:rPr>
              <a:t>null</a:t>
            </a:r>
            <a:r>
              <a:rPr lang="en-US" sz="1800" b="0" i="0" u="none" strike="noStrike" cap="none"/>
              <a:t> and </a:t>
            </a:r>
            <a:r>
              <a:rPr lang="en-US" sz="1800" b="0" i="0" u="none" strike="noStrike" cap="none">
                <a:latin typeface="Courier New"/>
                <a:ea typeface="Courier New"/>
                <a:cs typeface="Courier New"/>
                <a:sym typeface="Courier New"/>
              </a:rPr>
              <a:t>0</a:t>
            </a:r>
            <a:r>
              <a:rPr lang="en-US" sz="1800" b="0" i="0" u="none" strike="noStrike" cap="none"/>
              <a:t>, respectively.</a:t>
            </a:r>
            <a:endParaRPr/>
          </a:p>
        </p:txBody>
      </p:sp>
      <p:sp>
        <p:nvSpPr>
          <p:cNvPr id="3454" name="Google Shape;3454;g40a120c017_0_27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363</a:t>
            </a:fld>
            <a:endParaRPr/>
          </a:p>
        </p:txBody>
      </p:sp>
    </p:spTree>
    <p:extLst>
      <p:ext uri="{BB962C8B-B14F-4D97-AF65-F5344CB8AC3E}">
        <p14:creationId xmlns:p14="http://schemas.microsoft.com/office/powerpoint/2010/main" val="120742185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2"/>
        <p:cNvGrpSpPr/>
        <p:nvPr/>
      </p:nvGrpSpPr>
      <p:grpSpPr>
        <a:xfrm>
          <a:off x="0" y="0"/>
          <a:ext cx="0" cy="0"/>
          <a:chOff x="0" y="0"/>
          <a:chExt cx="0" cy="0"/>
        </a:xfrm>
      </p:grpSpPr>
      <p:sp>
        <p:nvSpPr>
          <p:cNvPr id="3463" name="Google Shape;3463;g40a120c017_0_27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4" name="Google Shape;3464;g40a120c017_0_27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documentation for </a:t>
            </a:r>
            <a:r>
              <a:rPr lang="en-US" sz="1800" b="0" i="0" u="none" strike="noStrike" cap="none">
                <a:latin typeface="Courier New"/>
                <a:ea typeface="Courier New"/>
                <a:cs typeface="Courier New"/>
                <a:sym typeface="Courier New"/>
              </a:rPr>
              <a:t>java.io.Serializable</a:t>
            </a:r>
            <a:r>
              <a:rPr lang="en-US" sz="1800" b="0" i="0" u="none" strike="noStrike" cap="none"/>
              <a:t> states the following: </a:t>
            </a:r>
            <a:endParaRPr/>
          </a:p>
          <a:p>
            <a:pPr marL="0" marR="0" lvl="2" indent="0" algn="l" rtl="0">
              <a:spcBef>
                <a:spcPts val="0"/>
              </a:spcBef>
              <a:spcAft>
                <a:spcPts val="0"/>
              </a:spcAft>
              <a:buSzPts val="1800"/>
              <a:buFont typeface="Arial"/>
              <a:buNone/>
            </a:pPr>
            <a:r>
              <a:rPr lang="en-US" sz="1800" b="0" i="0" u="none" strike="noStrike" cap="none"/>
              <a:t>“If a serializable class does not explicitly declare a serialVersionUID, then the serialization run time will calculate a default serialVersionUID value for that class based on various aspects of the class, as described in the Java(TM) Object Serialization Specification. However, it is strongly recommended that all serializable classes explicitly declare serialVersionUID values, since the default serialVersionUID computation is highly sensitive to class details that may vary depending on compiler implementations, and can thus result in unexpected InvalidClassExceptions during deserialization. Therefore, to guarantee a consistent serialVersionUID value across different Java compiler implementations, a serializable class must declare an explicit serialVersionUID value. It is also strongly advised that explicit serialVersionUID declarations use the private modifier where possible, since such declarations apply only to the immediately declaring class--serialVersionUID fields are not useful as inherited members. Array classes cannot declare an explicit serialVersionUID, so they always have the default computed value, but the requirement for matching serialVersionUID values is waived for array classes.”</a:t>
            </a:r>
            <a:endParaRPr/>
          </a:p>
        </p:txBody>
      </p:sp>
      <p:sp>
        <p:nvSpPr>
          <p:cNvPr id="3465" name="Google Shape;3465;g40a120c017_0_27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364</a:t>
            </a:fld>
            <a:endParaRPr/>
          </a:p>
        </p:txBody>
      </p:sp>
    </p:spTree>
    <p:extLst>
      <p:ext uri="{BB962C8B-B14F-4D97-AF65-F5344CB8AC3E}">
        <p14:creationId xmlns:p14="http://schemas.microsoft.com/office/powerpoint/2010/main" val="35268979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40a120c017_0_279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2" name="Google Shape;3472;g40a120c017_0_279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473" name="Google Shape;3473;g40a120c017_0_279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365</a:t>
            </a:fld>
            <a:endParaRPr/>
          </a:p>
        </p:txBody>
      </p:sp>
    </p:spTree>
    <p:extLst>
      <p:ext uri="{BB962C8B-B14F-4D97-AF65-F5344CB8AC3E}">
        <p14:creationId xmlns:p14="http://schemas.microsoft.com/office/powerpoint/2010/main" val="355266871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40a120c017_0_28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2" name="Google Shape;3482;g40a120c017_0_28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SerializeStock</a:t>
            </a:r>
            <a:r>
              <a:rPr lang="en-US" sz="1800" b="0" i="0" u="none" strike="noStrike" cap="none"/>
              <a:t> class.</a:t>
            </a:r>
            <a:endParaRPr/>
          </a:p>
          <a:p>
            <a:pPr marL="0" marR="0" lvl="2" indent="0" algn="l" rtl="0">
              <a:spcBef>
                <a:spcPts val="0"/>
              </a:spcBef>
              <a:spcAft>
                <a:spcPts val="0"/>
              </a:spcAft>
              <a:buSzPts val="1800"/>
              <a:buFont typeface="Arial"/>
              <a:buNone/>
            </a:pPr>
            <a:r>
              <a:rPr lang="en-US" sz="1800" b="1" i="0" u="none" strike="noStrike" cap="none"/>
              <a:t>Line 6 – 8:</a:t>
            </a:r>
            <a:r>
              <a:rPr lang="en-US" sz="1800" b="0" i="0" u="none" strike="noStrike" cap="none"/>
              <a:t> A </a:t>
            </a:r>
            <a:r>
              <a:rPr lang="en-US" sz="1800" b="0" i="0" u="none" strike="noStrike" cap="none">
                <a:latin typeface="Courier New"/>
                <a:ea typeface="Courier New"/>
                <a:cs typeface="Courier New"/>
                <a:sym typeface="Courier New"/>
              </a:rPr>
              <a:t>FileOutputStream</a:t>
            </a:r>
            <a:r>
              <a:rPr lang="en-US" sz="1800" b="0" i="0" u="none" strike="noStrike" cap="none"/>
              <a:t> is chained to an </a:t>
            </a:r>
            <a:r>
              <a:rPr lang="en-US" sz="1800" b="0" i="0" u="none" strike="noStrike" cap="none">
                <a:latin typeface="Courier New"/>
                <a:ea typeface="Courier New"/>
                <a:cs typeface="Courier New"/>
                <a:sym typeface="Courier New"/>
              </a:rPr>
              <a:t>ObjectOutputStream</a:t>
            </a:r>
            <a:r>
              <a:rPr lang="en-US" sz="1800" b="0" i="0" u="none" strike="noStrike" cap="none"/>
              <a:t>. This allows the raw bytes generated by the </a:t>
            </a:r>
            <a:r>
              <a:rPr lang="en-US" sz="1800" b="0" i="0" u="none" strike="noStrike" cap="none">
                <a:latin typeface="Courier New"/>
                <a:ea typeface="Courier New"/>
                <a:cs typeface="Courier New"/>
                <a:sym typeface="Courier New"/>
              </a:rPr>
              <a:t>ObjectOutputStream</a:t>
            </a:r>
            <a:r>
              <a:rPr lang="en-US" sz="1800" b="0" i="0" u="none" strike="noStrike" cap="none"/>
              <a:t> to be written to a file through the </a:t>
            </a:r>
            <a:r>
              <a:rPr lang="en-US" sz="1800" b="0" i="0" u="none" strike="noStrike" cap="none">
                <a:latin typeface="Courier New"/>
                <a:ea typeface="Courier New"/>
                <a:cs typeface="Courier New"/>
                <a:sym typeface="Courier New"/>
              </a:rPr>
              <a:t>writeObject</a:t>
            </a:r>
            <a:r>
              <a:rPr lang="en-US" sz="1800" b="0" i="0" u="none" strike="noStrike" cap="none"/>
              <a:t> method. This method walks the object’s graph and writes the data contained in the non-transient and non-static fields as raw bytes.</a:t>
            </a:r>
            <a:endParaRPr/>
          </a:p>
          <a:p>
            <a:pPr marL="0" marR="0" lvl="2" indent="0" algn="l" rtl="0">
              <a:spcBef>
                <a:spcPts val="0"/>
              </a:spcBef>
              <a:spcAft>
                <a:spcPts val="0"/>
              </a:spcAft>
              <a:buSzPts val="1800"/>
              <a:buFont typeface="Arial"/>
              <a:buNone/>
            </a:pPr>
            <a:r>
              <a:rPr lang="en-US" sz="1800" b="1" i="0" u="none" strike="noStrike" cap="none"/>
              <a:t>Line 12 – 14:</a:t>
            </a:r>
            <a:r>
              <a:rPr lang="en-US" sz="1800" b="0" i="0" u="none" strike="noStrike" cap="none"/>
              <a:t> To restore an object from a file, a </a:t>
            </a:r>
            <a:r>
              <a:rPr lang="en-US" sz="1800" b="0" i="0" u="none" strike="noStrike" cap="none">
                <a:latin typeface="Courier New"/>
                <a:ea typeface="Courier New"/>
                <a:cs typeface="Courier New"/>
                <a:sym typeface="Courier New"/>
              </a:rPr>
              <a:t>FileInputStream</a:t>
            </a:r>
            <a:r>
              <a:rPr lang="en-US" sz="1800" b="0" i="0" u="none" strike="noStrike" cap="none"/>
              <a:t> is chained to an </a:t>
            </a:r>
            <a:r>
              <a:rPr lang="en-US" sz="1800" b="0" i="0" u="none" strike="noStrike" cap="none">
                <a:latin typeface="Courier New"/>
                <a:ea typeface="Courier New"/>
                <a:cs typeface="Courier New"/>
                <a:sym typeface="Courier New"/>
              </a:rPr>
              <a:t>ObjectInputStream</a:t>
            </a:r>
            <a:r>
              <a:rPr lang="en-US" sz="1800" b="0" i="0" u="none" strike="noStrike" cap="none"/>
              <a:t>. The raw bytes read by the </a:t>
            </a:r>
            <a:r>
              <a:rPr lang="en-US" sz="1800" b="0" i="0" u="none" strike="noStrike" cap="none">
                <a:latin typeface="Courier New"/>
                <a:ea typeface="Courier New"/>
                <a:cs typeface="Courier New"/>
                <a:sym typeface="Courier New"/>
              </a:rPr>
              <a:t>readObject</a:t>
            </a:r>
            <a:r>
              <a:rPr lang="en-US" sz="1800" b="0" i="0" u="none" strike="noStrike" cap="none"/>
              <a:t> method restore an </a:t>
            </a:r>
            <a:r>
              <a:rPr lang="en-US" sz="1800" b="0" i="0" u="none" strike="noStrike" cap="none">
                <a:latin typeface="Courier New"/>
                <a:ea typeface="Courier New"/>
                <a:cs typeface="Courier New"/>
                <a:sym typeface="Courier New"/>
              </a:rPr>
              <a:t>Object</a:t>
            </a:r>
            <a:r>
              <a:rPr lang="en-US" sz="1800" b="0" i="0" u="none" strike="noStrike" cap="none"/>
              <a:t> containing the non-static and non-transient data fields. This </a:t>
            </a:r>
            <a:r>
              <a:rPr lang="en-US" sz="1800" b="0" i="0" u="none" strike="noStrike" cap="none">
                <a:latin typeface="Courier New"/>
                <a:ea typeface="Courier New"/>
                <a:cs typeface="Courier New"/>
                <a:sym typeface="Courier New"/>
              </a:rPr>
              <a:t>Object</a:t>
            </a:r>
            <a:r>
              <a:rPr lang="en-US" sz="1800" b="0" i="0" u="none" strike="noStrike" cap="none"/>
              <a:t> must be cast to expected type.</a:t>
            </a:r>
            <a:endParaRPr/>
          </a:p>
        </p:txBody>
      </p:sp>
      <p:sp>
        <p:nvSpPr>
          <p:cNvPr id="3483" name="Google Shape;3483;g40a120c017_0_28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366</a:t>
            </a:fld>
            <a:endParaRPr/>
          </a:p>
        </p:txBody>
      </p:sp>
    </p:spTree>
    <p:extLst>
      <p:ext uri="{BB962C8B-B14F-4D97-AF65-F5344CB8AC3E}">
        <p14:creationId xmlns:p14="http://schemas.microsoft.com/office/powerpoint/2010/main" val="334300184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40a120c017_0_28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4" name="Google Shape;3494;g40a120c017_0_28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writeObject</a:t>
            </a:r>
            <a:r>
              <a:rPr lang="en-US" sz="1800" b="0" i="0" u="none" strike="noStrike" cap="none"/>
              <a:t> method is invoked on the object being serialized. If the object does not contain this method, the </a:t>
            </a:r>
            <a:r>
              <a:rPr lang="en-US" sz="1800" b="0" i="0" u="none" strike="noStrike" cap="none">
                <a:latin typeface="Courier New"/>
                <a:ea typeface="Courier New"/>
                <a:cs typeface="Courier New"/>
                <a:sym typeface="Courier New"/>
              </a:rPr>
              <a:t>defaultWriteObject</a:t>
            </a:r>
            <a:r>
              <a:rPr lang="en-US" sz="1800" b="0" i="0" u="none" strike="noStrike" cap="none"/>
              <a:t> method is invoked instead.</a:t>
            </a:r>
            <a:endParaRPr/>
          </a:p>
          <a:p>
            <a:pPr marL="0" marR="0" lvl="2" indent="0" algn="l" rtl="0">
              <a:spcBef>
                <a:spcPts val="0"/>
              </a:spcBef>
              <a:spcAft>
                <a:spcPts val="0"/>
              </a:spcAft>
              <a:buSzPts val="1800"/>
              <a:buFont typeface="Arial"/>
              <a:buNone/>
            </a:pPr>
            <a:r>
              <a:rPr lang="en-US" sz="1800" b="0" i="0" u="none" strike="noStrike" cap="none"/>
              <a:t>This method must also be called once and only once from the object’s </a:t>
            </a:r>
            <a:r>
              <a:rPr lang="en-US" sz="1800" b="0" i="0" u="none" strike="noStrike" cap="none">
                <a:latin typeface="Courier New"/>
                <a:ea typeface="Courier New"/>
                <a:cs typeface="Courier New"/>
                <a:sym typeface="Courier New"/>
              </a:rPr>
              <a:t>writeObject</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During deserialization, the </a:t>
            </a:r>
            <a:r>
              <a:rPr lang="en-US" sz="1800" b="0" i="0" u="none" strike="noStrike" cap="none">
                <a:latin typeface="Courier New"/>
                <a:ea typeface="Courier New"/>
                <a:cs typeface="Courier New"/>
                <a:sym typeface="Courier New"/>
              </a:rPr>
              <a:t>readObject</a:t>
            </a:r>
            <a:r>
              <a:rPr lang="en-US" sz="1800" b="0" i="0" u="none" strike="noStrike" cap="none"/>
              <a:t> method is invoked on the object being deserialized (if present in the class file of the object). The signature of the method is important.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private void readObject(ObjectInputStream ois) throws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ClassNotFoundException, IOException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ois.defaultReadObject();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 Print the date this object was serialized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System.out.println ("Restored from date: "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(java.util.Date)ois.readObject()));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3495" name="Google Shape;3495;g40a120c017_0_28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367</a:t>
            </a:fld>
            <a:endParaRPr/>
          </a:p>
        </p:txBody>
      </p:sp>
    </p:spTree>
    <p:extLst>
      <p:ext uri="{BB962C8B-B14F-4D97-AF65-F5344CB8AC3E}">
        <p14:creationId xmlns:p14="http://schemas.microsoft.com/office/powerpoint/2010/main" val="21908081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40a120c017_0_28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5" name="Google Shape;3505;g40a120c017_0_28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Stock class, the </a:t>
            </a:r>
            <a:r>
              <a:rPr lang="en-US" sz="1800" b="0" i="0" u="none" strike="noStrike" cap="none">
                <a:latin typeface="Courier New"/>
                <a:ea typeface="Courier New"/>
                <a:cs typeface="Courier New"/>
                <a:sym typeface="Courier New"/>
              </a:rPr>
              <a:t>readObject</a:t>
            </a:r>
            <a:r>
              <a:rPr lang="en-US" sz="1800" b="0" i="0" u="none" strike="noStrike" cap="none"/>
              <a:t> method is provided to ensure that the stock’s </a:t>
            </a:r>
            <a:r>
              <a:rPr lang="en-US" sz="1800" b="0" i="0" u="none" strike="noStrike" cap="none">
                <a:latin typeface="Courier New"/>
                <a:ea typeface="Courier New"/>
                <a:cs typeface="Courier New"/>
                <a:sym typeface="Courier New"/>
              </a:rPr>
              <a:t>currPrice</a:t>
            </a:r>
            <a:r>
              <a:rPr lang="en-US" sz="1800" b="0" i="0" u="none" strike="noStrike" cap="none"/>
              <a:t> is set (by the </a:t>
            </a:r>
            <a:r>
              <a:rPr lang="en-US" sz="1800" b="0" i="0" u="none" strike="noStrike" cap="none">
                <a:latin typeface="Courier New"/>
                <a:ea typeface="Courier New"/>
                <a:cs typeface="Courier New"/>
                <a:sym typeface="Courier New"/>
              </a:rPr>
              <a:t>setStockPrice</a:t>
            </a:r>
            <a:r>
              <a:rPr lang="en-US" sz="1800" b="0" i="0" u="none" strike="noStrike" cap="none"/>
              <a:t> method) after deserialization of the Stock object.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signature of the </a:t>
            </a:r>
            <a:r>
              <a:rPr lang="en-US" sz="1800" b="0" i="0" u="none" strike="noStrike" cap="none">
                <a:latin typeface="Courier New"/>
                <a:ea typeface="Courier New"/>
                <a:cs typeface="Courier New"/>
                <a:sym typeface="Courier New"/>
              </a:rPr>
              <a:t>readObject</a:t>
            </a:r>
            <a:r>
              <a:rPr lang="en-US" sz="1800" b="0" i="0" u="none" strike="noStrike" cap="none"/>
              <a:t> method is critical for this method to be called during deserialization.</a:t>
            </a:r>
            <a:endParaRPr/>
          </a:p>
        </p:txBody>
      </p:sp>
      <p:sp>
        <p:nvSpPr>
          <p:cNvPr id="3506" name="Google Shape;3506;g40a120c017_0_28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368</a:t>
            </a:fld>
            <a:endParaRPr/>
          </a:p>
        </p:txBody>
      </p:sp>
    </p:spTree>
    <p:extLst>
      <p:ext uri="{BB962C8B-B14F-4D97-AF65-F5344CB8AC3E}">
        <p14:creationId xmlns:p14="http://schemas.microsoft.com/office/powerpoint/2010/main" val="104288684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40a120c017_0_28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7" name="Google Shape;3517;g40a120c017_0_28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518" name="Google Shape;3518;g40a120c017_0_28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369</a:t>
            </a:fld>
            <a:endParaRPr/>
          </a:p>
        </p:txBody>
      </p:sp>
    </p:spTree>
    <p:extLst>
      <p:ext uri="{BB962C8B-B14F-4D97-AF65-F5344CB8AC3E}">
        <p14:creationId xmlns:p14="http://schemas.microsoft.com/office/powerpoint/2010/main" val="990519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2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in the slide demonstrates how text characters are represented in Java. Single characters can be represented with the </a:t>
            </a:r>
            <a:r>
              <a:rPr lang="en-US" sz="1800" b="0" i="0" u="none" strike="noStrike" cap="none">
                <a:latin typeface="Courier New"/>
                <a:ea typeface="Courier New"/>
                <a:cs typeface="Courier New"/>
                <a:sym typeface="Courier New"/>
              </a:rPr>
              <a:t>char</a:t>
            </a:r>
            <a:r>
              <a:rPr lang="en-US" sz="1800" b="0" i="0" u="none" strike="noStrike" cap="none"/>
              <a:t> type. However, Java also includes a </a:t>
            </a:r>
            <a:r>
              <a:rPr lang="en-US" sz="1800" b="0" i="0" u="none" strike="noStrike" cap="none">
                <a:latin typeface="Courier New"/>
                <a:ea typeface="Courier New"/>
                <a:cs typeface="Courier New"/>
                <a:sym typeface="Courier New"/>
              </a:rPr>
              <a:t>String</a:t>
            </a:r>
            <a:r>
              <a:rPr lang="en-US" sz="1800" b="0" i="0" u="none" strike="noStrike" cap="none"/>
              <a:t> type for representing multiple characters. Strings can be defined as shown in the slide and combined by using the "</a:t>
            </a:r>
            <a:r>
              <a:rPr lang="en-US" sz="1800" b="0" i="0" u="none" strike="noStrike" cap="none">
                <a:latin typeface="Courier New"/>
                <a:ea typeface="Courier New"/>
                <a:cs typeface="Courier New"/>
                <a:sym typeface="Courier New"/>
              </a:rPr>
              <a:t>+</a:t>
            </a:r>
            <a:r>
              <a:rPr lang="en-US" sz="1800" b="0" i="0" u="none" strike="noStrike" cap="none"/>
              <a:t>" sign as a concatenation operator.</a:t>
            </a:r>
            <a:endParaRPr/>
          </a:p>
          <a:p>
            <a:pPr marL="0" marR="0" lvl="1" indent="0" algn="l" rtl="0">
              <a:spcBef>
                <a:spcPts val="0"/>
              </a:spcBef>
              <a:spcAft>
                <a:spcPts val="0"/>
              </a:spcAft>
              <a:buSzPts val="1800"/>
              <a:buFont typeface="Arial"/>
              <a:buNone/>
            </a:pPr>
            <a:r>
              <a:rPr lang="en-US" sz="1800" b="0" i="0" u="none" strike="noStrike" cap="none"/>
              <a:t>The output from the code in the slide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Output: HelloWorld a</a:t>
            </a:r>
            <a:endParaRPr/>
          </a:p>
          <a:p>
            <a:pPr marL="0" marR="0" lvl="1" indent="0" algn="l" rtl="0">
              <a:spcBef>
                <a:spcPts val="0"/>
              </a:spcBef>
              <a:spcAft>
                <a:spcPts val="0"/>
              </a:spcAft>
              <a:buSzPts val="1800"/>
              <a:buFont typeface="Arial"/>
              <a:buNone/>
            </a:pPr>
            <a:r>
              <a:rPr lang="en-US" sz="1800" b="1" i="0" u="none" strike="noStrike" cap="none"/>
              <a:t>Caution: The String class is immutable:</a:t>
            </a:r>
            <a:r>
              <a:rPr lang="en-US" sz="1800" b="0" i="0" u="none" strike="noStrike" cap="none"/>
              <a:t> After being created, the contents of an object of the class String can never be modified. The immutability of String objects helps the JVM to reuse String objects, reducing memory overhead and improving performance. </a:t>
            </a:r>
            <a:endParaRPr/>
          </a:p>
          <a:p>
            <a:pPr marL="0" marR="0" lvl="1" indent="0" algn="l" rtl="0">
              <a:spcBef>
                <a:spcPts val="0"/>
              </a:spcBef>
              <a:spcAft>
                <a:spcPts val="0"/>
              </a:spcAft>
              <a:buSzPts val="1800"/>
              <a:buFont typeface="Arial"/>
              <a:buNone/>
            </a:pPr>
            <a:r>
              <a:rPr lang="en-US" sz="1800" b="0" i="0" u="none" strike="noStrike" cap="none"/>
              <a:t>Strings should always be initialized by using the assignment operator "</a:t>
            </a:r>
            <a:r>
              <a:rPr lang="en-US" sz="1800" b="0" i="0" u="none" strike="noStrike" cap="none">
                <a:latin typeface="Courier New"/>
                <a:ea typeface="Courier New"/>
                <a:cs typeface="Courier New"/>
                <a:sym typeface="Courier New"/>
              </a:rPr>
              <a:t>=</a:t>
            </a:r>
            <a:r>
              <a:rPr lang="en-US" sz="1800" b="0" i="0" u="none" strike="noStrike" cap="none"/>
              <a:t>" and text in quotation marks, as shown in the examples. The use of </a:t>
            </a:r>
            <a:r>
              <a:rPr lang="en-US" sz="1800" b="0" i="0" u="none" strike="noStrike" cap="none">
                <a:latin typeface="Courier New"/>
                <a:ea typeface="Courier New"/>
                <a:cs typeface="Courier New"/>
                <a:sym typeface="Courier New"/>
              </a:rPr>
              <a:t>new</a:t>
            </a:r>
            <a:r>
              <a:rPr lang="en-US" sz="1800" b="0" i="0" u="none" strike="noStrike" cap="none"/>
              <a:t> to initialize a </a:t>
            </a:r>
            <a:r>
              <a:rPr lang="en-US" sz="1800" b="0" i="0" u="none" strike="noStrike" cap="none">
                <a:latin typeface="Courier New"/>
                <a:ea typeface="Courier New"/>
                <a:cs typeface="Courier New"/>
                <a:sym typeface="Courier New"/>
              </a:rPr>
              <a:t>String</a:t>
            </a:r>
            <a:r>
              <a:rPr lang="en-US" sz="1800" b="0" i="0" u="none" strike="noStrike" cap="none"/>
              <a:t> is strongly discouraged. The reason is that "</a:t>
            </a:r>
            <a:r>
              <a:rPr lang="en-US" sz="1800" b="0" i="0" u="none" strike="noStrike" cap="none">
                <a:latin typeface="Courier New"/>
                <a:ea typeface="Courier New"/>
                <a:cs typeface="Courier New"/>
                <a:sym typeface="Courier New"/>
              </a:rPr>
              <a:t>Bad Practice</a:t>
            </a:r>
            <a:r>
              <a:rPr lang="en-US" sz="1800" b="0" i="0" u="none" strike="noStrike" cap="none"/>
              <a:t>" in line 10 is a </a:t>
            </a:r>
            <a:r>
              <a:rPr lang="en-US" sz="1800" b="0" i="0" u="none" strike="noStrike" cap="none">
                <a:latin typeface="Courier New"/>
                <a:ea typeface="Courier New"/>
                <a:cs typeface="Courier New"/>
                <a:sym typeface="Courier New"/>
              </a:rPr>
              <a:t>String</a:t>
            </a:r>
            <a:r>
              <a:rPr lang="en-US" sz="1800" b="0" i="0" u="none" strike="noStrike" cap="none"/>
              <a:t> literal of type </a:t>
            </a:r>
            <a:r>
              <a:rPr lang="en-US" sz="1800" b="0" i="0" u="none" strike="noStrike" cap="none">
                <a:latin typeface="Courier New"/>
                <a:ea typeface="Courier New"/>
                <a:cs typeface="Courier New"/>
                <a:sym typeface="Courier New"/>
              </a:rPr>
              <a:t>String</a:t>
            </a:r>
            <a:r>
              <a:rPr lang="en-US" sz="1800" b="0" i="0" u="none" strike="noStrike" cap="none"/>
              <a:t>. Using the </a:t>
            </a:r>
            <a:r>
              <a:rPr lang="en-US" sz="1800" b="0" i="0" u="none" strike="noStrike" cap="none">
                <a:latin typeface="Courier New"/>
                <a:ea typeface="Courier New"/>
                <a:cs typeface="Courier New"/>
                <a:sym typeface="Courier New"/>
              </a:rPr>
              <a:t>new</a:t>
            </a:r>
            <a:r>
              <a:rPr lang="en-US" sz="1800" b="0" i="0" u="none" strike="noStrike" cap="none"/>
              <a:t> keyword simply creates another instance functionally identical to the literal. If this statement appeared inside of a loop that was frequently invoked, a lot of needless </a:t>
            </a:r>
            <a:r>
              <a:rPr lang="en-US" sz="1800" b="0" i="0" u="none" strike="noStrike" cap="none">
                <a:latin typeface="Courier New"/>
                <a:ea typeface="Courier New"/>
                <a:cs typeface="Courier New"/>
                <a:sym typeface="Courier New"/>
              </a:rPr>
              <a:t>String</a:t>
            </a:r>
            <a:r>
              <a:rPr lang="en-US" sz="1800" b="0" i="0" u="none" strike="noStrike" cap="none"/>
              <a:t> instances could be created.</a:t>
            </a:r>
            <a:endParaRPr/>
          </a:p>
        </p:txBody>
      </p:sp>
      <p:sp>
        <p:nvSpPr>
          <p:cNvPr id="245" name="Google Shape;245;p2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37</a:t>
            </a:fld>
            <a:endParaRPr/>
          </a:p>
        </p:txBody>
      </p:sp>
    </p:spTree>
    <p:extLst>
      <p:ext uri="{BB962C8B-B14F-4D97-AF65-F5344CB8AC3E}">
        <p14:creationId xmlns:p14="http://schemas.microsoft.com/office/powerpoint/2010/main" val="351362045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40a120c017_0_28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6" name="Google Shape;3526;g40a120c017_0_28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will write the code necessary to read a file name as an application argument, and use the </a:t>
            </a:r>
            <a:r>
              <a:rPr lang="en-US" sz="1800" b="0" i="0" u="none" strike="noStrike" cap="none">
                <a:latin typeface="Courier New"/>
                <a:ea typeface="Courier New"/>
                <a:cs typeface="Courier New"/>
                <a:sym typeface="Courier New"/>
              </a:rPr>
              <a:t>System</a:t>
            </a:r>
            <a:r>
              <a:rPr lang="en-US" sz="1800" b="0" i="0" u="none" strike="noStrike" cap="none"/>
              <a:t> console to read from standard input until a termination character is typed in.</a:t>
            </a:r>
            <a:endParaRPr/>
          </a:p>
        </p:txBody>
      </p:sp>
      <p:sp>
        <p:nvSpPr>
          <p:cNvPr id="3527" name="Google Shape;3527;g40a120c017_0_28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370</a:t>
            </a:fld>
            <a:endParaRPr/>
          </a:p>
        </p:txBody>
      </p:sp>
    </p:spTree>
    <p:extLst>
      <p:ext uri="{BB962C8B-B14F-4D97-AF65-F5344CB8AC3E}">
        <p14:creationId xmlns:p14="http://schemas.microsoft.com/office/powerpoint/2010/main" val="160685106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40a120c017_0_2849:notes"/>
          <p:cNvSpPr txBo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35" name="Google Shape;3535;g40a120c017_0_28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371</a:t>
            </a:fld>
            <a:endParaRPr/>
          </a:p>
        </p:txBody>
      </p:sp>
      <p:sp>
        <p:nvSpPr>
          <p:cNvPr id="3536" name="Google Shape;3536;g40a120c017_0_28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7" name="Google Shape;3537;g40a120c017_0_284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17140928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g40a120c017_0_28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5" name="Google Shape;3545;g40a120c017_0_285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3546" name="Google Shape;3546;g40a120c017_0_28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372</a:t>
            </a:fld>
            <a:endParaRPr/>
          </a:p>
        </p:txBody>
      </p:sp>
    </p:spTree>
    <p:extLst>
      <p:ext uri="{BB962C8B-B14F-4D97-AF65-F5344CB8AC3E}">
        <p14:creationId xmlns:p14="http://schemas.microsoft.com/office/powerpoint/2010/main" val="199808964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40a120c017_0_28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3" name="Google Shape;3553;g40a120c017_0_286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3554" name="Google Shape;3554;g40a120c017_0_28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373</a:t>
            </a:fld>
            <a:endParaRPr/>
          </a:p>
        </p:txBody>
      </p:sp>
    </p:spTree>
    <p:extLst>
      <p:ext uri="{BB962C8B-B14F-4D97-AF65-F5344CB8AC3E}">
        <p14:creationId xmlns:p14="http://schemas.microsoft.com/office/powerpoint/2010/main" val="187525163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9"/>
        <p:cNvGrpSpPr/>
        <p:nvPr/>
      </p:nvGrpSpPr>
      <p:grpSpPr>
        <a:xfrm>
          <a:off x="0" y="0"/>
          <a:ext cx="0" cy="0"/>
          <a:chOff x="0" y="0"/>
          <a:chExt cx="0" cy="0"/>
        </a:xfrm>
      </p:grpSpPr>
      <p:sp>
        <p:nvSpPr>
          <p:cNvPr id="3560" name="Google Shape;3560;g40a120c017_0_28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1" name="Google Shape;3561;g40a120c017_0_286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3562" name="Google Shape;3562;g40a120c017_0_28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13 - </a:t>
            </a:r>
            <a:fld id="{00000000-1234-1234-1234-123412341234}" type="slidenum">
              <a:rPr lang="en-US" sz="1100" b="1" i="0" u="none">
                <a:solidFill>
                  <a:srgbClr val="000000"/>
                </a:solidFill>
                <a:latin typeface="Arial"/>
                <a:ea typeface="Arial"/>
                <a:cs typeface="Arial"/>
                <a:sym typeface="Arial"/>
              </a:rPr>
              <a:t>374</a:t>
            </a:fld>
            <a:endParaRPr/>
          </a:p>
        </p:txBody>
      </p:sp>
    </p:spTree>
    <p:extLst>
      <p:ext uri="{BB962C8B-B14F-4D97-AF65-F5344CB8AC3E}">
        <p14:creationId xmlns:p14="http://schemas.microsoft.com/office/powerpoint/2010/main" val="169619165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40a120c017_0_2910: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1" name="Google Shape;3571;g40a120c017_0_291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8010863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40a120c017_0_29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7" name="Google Shape;3577;g40a120c017_0_29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578" name="Google Shape;3578;g40a120c017_0_29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376</a:t>
            </a:fld>
            <a:endParaRPr/>
          </a:p>
        </p:txBody>
      </p:sp>
    </p:spTree>
    <p:extLst>
      <p:ext uri="{BB962C8B-B14F-4D97-AF65-F5344CB8AC3E}">
        <p14:creationId xmlns:p14="http://schemas.microsoft.com/office/powerpoint/2010/main" val="257213730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40a120c017_0_29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6" name="Google Shape;3586;g40a120c017_0_29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NIO API in JSR 51 established the basis for NIO in Java, focusing on buffers, channels, and charsets. JSR 51 delivered the first piece of the scalable socket I/Os into the platform, providing a non-blocking, multiplexed I/O API, thus allowing the development of highly scalable servers without having to resort to native code.</a:t>
            </a:r>
            <a:endParaRPr/>
          </a:p>
          <a:p>
            <a:pPr marL="0" marR="0" lvl="1" indent="0" algn="l" rtl="0">
              <a:spcBef>
                <a:spcPts val="0"/>
              </a:spcBef>
              <a:spcAft>
                <a:spcPts val="0"/>
              </a:spcAft>
              <a:buSzPts val="1800"/>
              <a:buFont typeface="Arial"/>
              <a:buNone/>
            </a:pPr>
            <a:r>
              <a:rPr lang="en-US" sz="1800" b="0" i="0" u="none" strike="noStrike" cap="none"/>
              <a:t>For many developers, the most significant goal of JSR 203 is to address issues with </a:t>
            </a:r>
            <a:r>
              <a:rPr lang="en-US" sz="1800" b="0" i="0" u="none" strike="noStrike" cap="none">
                <a:latin typeface="Courier New"/>
                <a:ea typeface="Courier New"/>
                <a:cs typeface="Courier New"/>
                <a:sym typeface="Courier New"/>
              </a:rPr>
              <a:t>java.io.File</a:t>
            </a:r>
            <a:r>
              <a:rPr lang="en-US" sz="1800" b="0" i="0" u="none" strike="noStrike" cap="none"/>
              <a:t> by developing a new file system interface. </a:t>
            </a:r>
            <a:endParaRPr/>
          </a:p>
          <a:p>
            <a:pPr marL="0" marR="0" lvl="1" indent="0" algn="l" rtl="0">
              <a:spcBef>
                <a:spcPts val="0"/>
              </a:spcBef>
              <a:spcAft>
                <a:spcPts val="0"/>
              </a:spcAft>
              <a:buSzPts val="1800"/>
              <a:buFont typeface="Arial"/>
              <a:buNone/>
            </a:pPr>
            <a:r>
              <a:rPr lang="en-US" sz="1800" b="0" i="0" u="none" strike="noStrike" cap="none"/>
              <a:t>The new API:</a:t>
            </a:r>
            <a:endParaRPr/>
          </a:p>
          <a:p>
            <a:pPr marL="0" marR="0" lvl="2" indent="0" algn="l" rtl="0">
              <a:spcBef>
                <a:spcPts val="0"/>
              </a:spcBef>
              <a:spcAft>
                <a:spcPts val="0"/>
              </a:spcAft>
              <a:buSzPts val="1800"/>
              <a:buFont typeface="Arial"/>
              <a:buNone/>
            </a:pPr>
            <a:r>
              <a:rPr lang="en-US" sz="1800" b="0" i="0" u="none" strike="noStrike" cap="none"/>
              <a:t>Works more consistently across platforms</a:t>
            </a:r>
            <a:endParaRPr/>
          </a:p>
          <a:p>
            <a:pPr marL="0" marR="0" lvl="2" indent="0" algn="l" rtl="0">
              <a:spcBef>
                <a:spcPts val="0"/>
              </a:spcBef>
              <a:spcAft>
                <a:spcPts val="0"/>
              </a:spcAft>
              <a:buSzPts val="1800"/>
              <a:buFont typeface="Arial"/>
              <a:buNone/>
            </a:pPr>
            <a:r>
              <a:rPr lang="en-US" sz="1800" b="0" i="0" u="none" strike="noStrike" cap="none"/>
              <a:t>Makes it easier to write programs that gracefully handle the failure of file system operations</a:t>
            </a:r>
            <a:endParaRPr/>
          </a:p>
          <a:p>
            <a:pPr marL="0" marR="0" lvl="2" indent="0" algn="l" rtl="0">
              <a:spcBef>
                <a:spcPts val="0"/>
              </a:spcBef>
              <a:spcAft>
                <a:spcPts val="0"/>
              </a:spcAft>
              <a:buSzPts val="1800"/>
              <a:buFont typeface="Arial"/>
              <a:buNone/>
            </a:pPr>
            <a:r>
              <a:rPr lang="en-US" sz="1800" b="0" i="0" u="none" strike="noStrike" cap="none"/>
              <a:t>Provides more efficient access to a larger set of file attributes</a:t>
            </a:r>
            <a:endParaRPr/>
          </a:p>
          <a:p>
            <a:pPr marL="0" marR="0" lvl="2" indent="0" algn="l" rtl="0">
              <a:spcBef>
                <a:spcPts val="0"/>
              </a:spcBef>
              <a:spcAft>
                <a:spcPts val="0"/>
              </a:spcAft>
              <a:buSzPts val="1800"/>
              <a:buFont typeface="Arial"/>
              <a:buNone/>
            </a:pPr>
            <a:r>
              <a:rPr lang="en-US" sz="1800" b="0" i="0" u="none" strike="noStrike" cap="none"/>
              <a:t>Allows developers of sophisticated applications to take advantage of platform-specific features when absolutely necessary</a:t>
            </a:r>
            <a:endParaRPr/>
          </a:p>
          <a:p>
            <a:pPr marL="0" marR="0" lvl="2" indent="0" algn="l" rtl="0">
              <a:spcBef>
                <a:spcPts val="0"/>
              </a:spcBef>
              <a:spcAft>
                <a:spcPts val="0"/>
              </a:spcAft>
              <a:buSzPts val="1800"/>
              <a:buFont typeface="Arial"/>
              <a:buNone/>
            </a:pPr>
            <a:r>
              <a:rPr lang="en-US" sz="1800" b="0" i="0" u="none" strike="noStrike" cap="none"/>
              <a:t>Allows support for non-native file systems, to be “plugged in” to the platform</a:t>
            </a:r>
            <a:endParaRPr/>
          </a:p>
        </p:txBody>
      </p:sp>
      <p:sp>
        <p:nvSpPr>
          <p:cNvPr id="3587" name="Google Shape;3587;g40a120c017_0_29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377</a:t>
            </a:fld>
            <a:endParaRPr/>
          </a:p>
        </p:txBody>
      </p:sp>
    </p:spTree>
    <p:extLst>
      <p:ext uri="{BB962C8B-B14F-4D97-AF65-F5344CB8AC3E}">
        <p14:creationId xmlns:p14="http://schemas.microsoft.com/office/powerpoint/2010/main" val="281078136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40a120c017_0_29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8" name="Google Shape;3598;g40a120c017_0_29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Java I/O File API (</a:t>
            </a:r>
            <a:r>
              <a:rPr lang="en-US" sz="1800" b="0" i="0" u="none" strike="noStrike" cap="none">
                <a:latin typeface="Courier New"/>
                <a:ea typeface="Courier New"/>
                <a:cs typeface="Courier New"/>
                <a:sym typeface="Courier New"/>
              </a:rPr>
              <a:t>java.io.File</a:t>
            </a:r>
            <a:r>
              <a:rPr lang="en-US" sz="1800" b="0" i="0" u="none" strike="noStrike" cap="none"/>
              <a:t>) presented challenges for developers. </a:t>
            </a:r>
            <a:endParaRPr/>
          </a:p>
          <a:p>
            <a:pPr marL="0" marR="0" lvl="2" indent="0" algn="l" rtl="0">
              <a:spcBef>
                <a:spcPts val="0"/>
              </a:spcBef>
              <a:spcAft>
                <a:spcPts val="0"/>
              </a:spcAft>
              <a:buSzPts val="1800"/>
              <a:buFont typeface="Arial"/>
              <a:buNone/>
            </a:pPr>
            <a:r>
              <a:rPr lang="en-US" sz="1800" b="0" i="0" u="none" strike="noStrike" cap="none"/>
              <a:t>Many methods did not throw exceptions when they failed, so it was impossible to obtain a useful error message. </a:t>
            </a:r>
            <a:endParaRPr/>
          </a:p>
          <a:p>
            <a:pPr marL="0" marR="0" lvl="2" indent="0" algn="l" rtl="0">
              <a:spcBef>
                <a:spcPts val="0"/>
              </a:spcBef>
              <a:spcAft>
                <a:spcPts val="0"/>
              </a:spcAft>
              <a:buSzPts val="1800"/>
              <a:buFont typeface="Arial"/>
              <a:buNone/>
            </a:pPr>
            <a:r>
              <a:rPr lang="en-US" sz="1800" b="0" i="0" u="none" strike="noStrike" cap="none"/>
              <a:t>Several operations were missing (file copy, move, and so on).</a:t>
            </a:r>
            <a:endParaRPr/>
          </a:p>
          <a:p>
            <a:pPr marL="0" marR="0" lvl="2" indent="0" algn="l" rtl="0">
              <a:spcBef>
                <a:spcPts val="0"/>
              </a:spcBef>
              <a:spcAft>
                <a:spcPts val="0"/>
              </a:spcAft>
              <a:buSzPts val="1800"/>
              <a:buFont typeface="Arial"/>
              <a:buNone/>
            </a:pPr>
            <a:r>
              <a:rPr lang="en-US" sz="1800" b="0" i="0" u="none" strike="noStrike" cap="none"/>
              <a:t>The rename method did not work consistently across platforms.</a:t>
            </a:r>
            <a:endParaRPr/>
          </a:p>
          <a:p>
            <a:pPr marL="0" marR="0" lvl="2" indent="0" algn="l" rtl="0">
              <a:spcBef>
                <a:spcPts val="0"/>
              </a:spcBef>
              <a:spcAft>
                <a:spcPts val="0"/>
              </a:spcAft>
              <a:buSzPts val="1800"/>
              <a:buFont typeface="Arial"/>
              <a:buNone/>
            </a:pPr>
            <a:r>
              <a:rPr lang="en-US" sz="1800" b="0" i="0" u="none" strike="noStrike" cap="none"/>
              <a:t>There was no real support for symbolic links.</a:t>
            </a:r>
            <a:endParaRPr/>
          </a:p>
          <a:p>
            <a:pPr marL="0" marR="0" lvl="2" indent="0" algn="l" rtl="0">
              <a:spcBef>
                <a:spcPts val="0"/>
              </a:spcBef>
              <a:spcAft>
                <a:spcPts val="0"/>
              </a:spcAft>
              <a:buSzPts val="1800"/>
              <a:buFont typeface="Arial"/>
              <a:buNone/>
            </a:pPr>
            <a:r>
              <a:rPr lang="en-US" sz="1800" b="0" i="0" u="none" strike="noStrike" cap="none"/>
              <a:t>More support for metadata was desired, such as file permissions, file owner, and other security attributes.</a:t>
            </a:r>
            <a:endParaRPr/>
          </a:p>
          <a:p>
            <a:pPr marL="0" marR="0" lvl="2" indent="0" algn="l" rtl="0">
              <a:spcBef>
                <a:spcPts val="0"/>
              </a:spcBef>
              <a:spcAft>
                <a:spcPts val="0"/>
              </a:spcAft>
              <a:buSzPts val="1800"/>
              <a:buFont typeface="Arial"/>
              <a:buNone/>
            </a:pPr>
            <a:r>
              <a:rPr lang="en-US" sz="1800" b="0" i="0" u="none" strike="noStrike" cap="none"/>
              <a:t>Accessing file metadata was inefficient—every call for metadata resulted in a system call, which made the operations very inefficient.</a:t>
            </a:r>
            <a:endParaRPr/>
          </a:p>
          <a:p>
            <a:pPr marL="0" marR="0" lvl="2" indent="0" algn="l" rtl="0">
              <a:spcBef>
                <a:spcPts val="0"/>
              </a:spcBef>
              <a:spcAft>
                <a:spcPts val="0"/>
              </a:spcAft>
              <a:buSzPts val="1800"/>
              <a:buFont typeface="Arial"/>
              <a:buNone/>
            </a:pPr>
            <a:r>
              <a:rPr lang="en-US" sz="1800" b="0" i="0" u="none" strike="noStrike" cap="none"/>
              <a:t>Many of the File methods did not scale. Requesting a large directory listing on a server could result in a hang. </a:t>
            </a:r>
            <a:endParaRPr/>
          </a:p>
          <a:p>
            <a:pPr marL="0" marR="0" lvl="2" indent="0" algn="l" rtl="0">
              <a:spcBef>
                <a:spcPts val="0"/>
              </a:spcBef>
              <a:spcAft>
                <a:spcPts val="0"/>
              </a:spcAft>
              <a:buSzPts val="1800"/>
              <a:buFont typeface="Arial"/>
              <a:buNone/>
            </a:pPr>
            <a:r>
              <a:rPr lang="en-US" sz="1800" b="0" i="0" u="none" strike="noStrike" cap="none"/>
              <a:t>It was not possible to write reliable code that could recursively walk a file tree and respond appropriately if there were circular symbolic links. </a:t>
            </a:r>
            <a:endParaRPr/>
          </a:p>
          <a:p>
            <a:pPr marL="0" marR="0" lvl="1" indent="0" algn="l" rtl="0">
              <a:spcBef>
                <a:spcPts val="0"/>
              </a:spcBef>
              <a:spcAft>
                <a:spcPts val="0"/>
              </a:spcAft>
              <a:buSzPts val="1800"/>
              <a:buFont typeface="Arial"/>
              <a:buNone/>
            </a:pPr>
            <a:r>
              <a:rPr lang="en-US" sz="1800" b="0" i="0" u="none" strike="noStrike" cap="none"/>
              <a:t>Further, the overall I/O was not written to be extended. Developers had requested the ability to develop their own file system implementations. For example, by keeping a pseudofile system in memory, or by formatting files as zip files.</a:t>
            </a:r>
            <a:endParaRPr/>
          </a:p>
        </p:txBody>
      </p:sp>
      <p:sp>
        <p:nvSpPr>
          <p:cNvPr id="3599" name="Google Shape;3599;g40a120c017_0_29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378</a:t>
            </a:fld>
            <a:endParaRPr/>
          </a:p>
        </p:txBody>
      </p:sp>
    </p:spTree>
    <p:extLst>
      <p:ext uri="{BB962C8B-B14F-4D97-AF65-F5344CB8AC3E}">
        <p14:creationId xmlns:p14="http://schemas.microsoft.com/office/powerpoint/2010/main" val="275480544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40a120c017_0_29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6" name="Google Shape;3616;g40a120c017_0_29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File Systems</a:t>
            </a:r>
            <a:endParaRPr/>
          </a:p>
          <a:p>
            <a:pPr marL="0" marR="0" lvl="1" indent="0" algn="l" rtl="0">
              <a:spcBef>
                <a:spcPts val="0"/>
              </a:spcBef>
              <a:spcAft>
                <a:spcPts val="0"/>
              </a:spcAft>
              <a:buSzPts val="1800"/>
              <a:buFont typeface="Arial"/>
              <a:buNone/>
            </a:pPr>
            <a:r>
              <a:rPr lang="en-US" sz="1800" b="0" i="0" u="none" strike="noStrike" cap="none"/>
              <a:t>Prior to the NIO.2 implementation in JDK 7, files were represented by the </a:t>
            </a:r>
            <a:r>
              <a:rPr lang="en-US" sz="1800" b="0" i="0" u="none" strike="noStrike" cap="none">
                <a:latin typeface="Courier New"/>
                <a:ea typeface="Courier New"/>
                <a:cs typeface="Courier New"/>
                <a:sym typeface="Courier New"/>
              </a:rPr>
              <a:t>java.io.File</a:t>
            </a:r>
            <a:r>
              <a:rPr lang="en-US" sz="1800" b="0" i="0" u="none" strike="noStrike" cap="none"/>
              <a:t> class.</a:t>
            </a:r>
            <a:endParaRPr/>
          </a:p>
          <a:p>
            <a:pPr marL="0" marR="0" lvl="1" indent="0" algn="l" rtl="0">
              <a:spcBef>
                <a:spcPts val="0"/>
              </a:spcBef>
              <a:spcAft>
                <a:spcPts val="0"/>
              </a:spcAft>
              <a:buSzPts val="1800"/>
              <a:buFont typeface="Arial"/>
              <a:buNone/>
            </a:pPr>
            <a:r>
              <a:rPr lang="en-US" sz="1800" b="0" i="0" u="none" strike="noStrike" cap="none"/>
              <a:t>In NIO.2, instances of </a:t>
            </a:r>
            <a:r>
              <a:rPr lang="en-US" sz="1800" b="0" i="0" u="none" strike="noStrike" cap="none">
                <a:latin typeface="Courier New"/>
                <a:ea typeface="Courier New"/>
                <a:cs typeface="Courier New"/>
                <a:sym typeface="Courier New"/>
              </a:rPr>
              <a:t>java.nio.file.Path</a:t>
            </a:r>
            <a:r>
              <a:rPr lang="en-US" sz="1800" b="0" i="0" u="none" strike="noStrike" cap="none"/>
              <a:t> objects are used to represent the relative or absolute location of a file or directory.</a:t>
            </a:r>
            <a:endParaRPr/>
          </a:p>
          <a:p>
            <a:pPr marL="0" marR="0" lvl="1" indent="0" algn="l" rtl="0">
              <a:spcBef>
                <a:spcPts val="0"/>
              </a:spcBef>
              <a:spcAft>
                <a:spcPts val="0"/>
              </a:spcAft>
              <a:buSzPts val="1800"/>
              <a:buFont typeface="Arial"/>
              <a:buNone/>
            </a:pPr>
            <a:r>
              <a:rPr lang="en-US" sz="1800" b="0" i="0" u="none" strike="noStrike" cap="none"/>
              <a:t>File systems are hierarchical (tree) structures. File systems can have one or more root directories. For example, typical Windows machines have at least two disk root nodes: C:\ and D:\.</a:t>
            </a:r>
            <a:endParaRPr/>
          </a:p>
          <a:p>
            <a:pPr marL="0" marR="0" lvl="1" indent="0" algn="l" rtl="0">
              <a:spcBef>
                <a:spcPts val="0"/>
              </a:spcBef>
              <a:spcAft>
                <a:spcPts val="0"/>
              </a:spcAft>
              <a:buSzPts val="1800"/>
              <a:buFont typeface="Arial"/>
              <a:buNone/>
            </a:pPr>
            <a:r>
              <a:rPr lang="en-US" sz="1800" b="0" i="0" u="none" strike="noStrike" cap="none"/>
              <a:t>Note that file systems may also have different characteristics for path separators, as shown in the slide.</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3617" name="Google Shape;3617;g40a120c017_0_29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379</a:t>
            </a:fld>
            <a:endParaRPr/>
          </a:p>
        </p:txBody>
      </p:sp>
    </p:spTree>
    <p:extLst>
      <p:ext uri="{BB962C8B-B14F-4D97-AF65-F5344CB8AC3E}">
        <p14:creationId xmlns:p14="http://schemas.microsoft.com/office/powerpoint/2010/main" val="345311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2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demonstrates usage of the </a:t>
            </a:r>
            <a:r>
              <a:rPr lang="en-US" sz="1800" b="0" i="0" u="none" strike="noStrike" cap="none">
                <a:latin typeface="Courier New"/>
                <a:ea typeface="Courier New"/>
                <a:cs typeface="Courier New"/>
                <a:sym typeface="Courier New"/>
              </a:rPr>
              <a:t>StringBufilder</a:t>
            </a:r>
            <a:r>
              <a:rPr lang="en-US" sz="1800" b="0" i="0" u="none" strike="noStrike" cap="none"/>
              <a:t> class and commonly used methods.</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StringBuilder</a:t>
            </a:r>
            <a:r>
              <a:rPr lang="en-US" sz="1800" b="1" i="0" u="none" strike="noStrike" cap="none"/>
              <a:t> class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StringBuilder</a:t>
            </a:r>
            <a:r>
              <a:rPr lang="en-US" sz="1800" b="0" i="0" u="none" strike="noStrike" cap="none"/>
              <a:t> objects are like </a:t>
            </a:r>
            <a:r>
              <a:rPr lang="en-US" sz="1800" b="0" i="0" u="none" strike="noStrike" cap="none">
                <a:latin typeface="Courier New"/>
                <a:ea typeface="Courier New"/>
                <a:cs typeface="Courier New"/>
                <a:sym typeface="Courier New"/>
              </a:rPr>
              <a:t>String</a:t>
            </a:r>
            <a:r>
              <a:rPr lang="en-US" sz="1800" b="0" i="0" u="none" strike="noStrike" cap="none"/>
              <a:t> objects except that they may be modified (mutable).The </a:t>
            </a:r>
            <a:r>
              <a:rPr lang="en-US" sz="1800" b="0" i="0" u="none" strike="noStrike" cap="none">
                <a:latin typeface="Courier New"/>
                <a:ea typeface="Courier New"/>
                <a:cs typeface="Courier New"/>
                <a:sym typeface="Courier New"/>
              </a:rPr>
              <a:t>StringBuilder</a:t>
            </a:r>
            <a:r>
              <a:rPr lang="en-US" sz="1800" b="0" i="0" u="none" strike="noStrike" cap="none"/>
              <a:t> class is used when dealing with larger strings or modifying the contents of a string often. </a:t>
            </a:r>
            <a:endParaRPr/>
          </a:p>
          <a:p>
            <a:pPr marL="0" marR="0" lvl="1" indent="0" algn="l" rtl="0">
              <a:spcBef>
                <a:spcPts val="0"/>
              </a:spcBef>
              <a:spcAft>
                <a:spcPts val="0"/>
              </a:spcAft>
              <a:buSzPts val="1800"/>
              <a:buFont typeface="Arial"/>
              <a:buNone/>
            </a:pPr>
            <a:r>
              <a:rPr lang="en-US" sz="1800" b="0" i="0" u="none" strike="noStrike" cap="none"/>
              <a:t>The example in this slide demonstrates modifying the </a:t>
            </a:r>
            <a:r>
              <a:rPr lang="en-US" sz="1800" b="0" i="0" u="none" strike="noStrike" cap="none">
                <a:latin typeface="Courier New"/>
                <a:ea typeface="Courier New"/>
                <a:cs typeface="Courier New"/>
                <a:sym typeface="Courier New"/>
              </a:rPr>
              <a:t>String</a:t>
            </a:r>
            <a:r>
              <a:rPr lang="en-US" sz="1800" b="0" i="0" u="none" strike="noStrike" cap="none"/>
              <a:t> by using the </a:t>
            </a:r>
            <a:r>
              <a:rPr lang="en-US" sz="1800" b="0" i="0" u="none" strike="noStrike" cap="none">
                <a:latin typeface="Courier New"/>
                <a:ea typeface="Courier New"/>
                <a:cs typeface="Courier New"/>
                <a:sym typeface="Courier New"/>
              </a:rPr>
              <a:t>append</a:t>
            </a:r>
            <a:r>
              <a:rPr lang="en-US" sz="1800" b="0" i="0" u="none" strike="noStrike" cap="none"/>
              <a:t> and </a:t>
            </a:r>
            <a:r>
              <a:rPr lang="en-US" sz="1800" b="0" i="0" u="none" strike="noStrike" cap="none">
                <a:latin typeface="Courier New"/>
                <a:ea typeface="Courier New"/>
                <a:cs typeface="Courier New"/>
                <a:sym typeface="Courier New"/>
              </a:rPr>
              <a:t>insert </a:t>
            </a:r>
            <a:r>
              <a:rPr lang="en-US" sz="1800" b="0" i="0" u="none" strike="noStrike" cap="none"/>
              <a:t>methods and chaining by using the </a:t>
            </a:r>
            <a:r>
              <a:rPr lang="en-US" sz="1800" b="0" i="0" u="none" strike="noStrike" cap="none">
                <a:latin typeface="Courier New"/>
                <a:ea typeface="Courier New"/>
                <a:cs typeface="Courier New"/>
                <a:sym typeface="Courier New"/>
              </a:rPr>
              <a:t>append</a:t>
            </a:r>
            <a:r>
              <a:rPr lang="en-US" sz="1800" b="0" i="0" u="none" strike="noStrike" cap="none"/>
              <a:t> method.</a:t>
            </a:r>
            <a:endParaRPr/>
          </a:p>
          <a:p>
            <a:pPr marL="0" marR="0" lvl="1" indent="0" algn="l" rtl="0">
              <a:spcBef>
                <a:spcPts val="0"/>
              </a:spcBef>
              <a:spcAft>
                <a:spcPts val="0"/>
              </a:spcAft>
              <a:buSzPts val="1800"/>
              <a:buFont typeface="Arial"/>
              <a:buNone/>
            </a:pPr>
            <a:r>
              <a:rPr lang="en-US" sz="1800" b="1"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 are you?</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string sb: hello world! How are you?</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Length: 25</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Sub: hello</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
        <p:nvSpPr>
          <p:cNvPr id="254" name="Google Shape;254;p2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38</a:t>
            </a:fld>
            <a:endParaRPr/>
          </a:p>
        </p:txBody>
      </p:sp>
    </p:spTree>
    <p:extLst>
      <p:ext uri="{BB962C8B-B14F-4D97-AF65-F5344CB8AC3E}">
        <p14:creationId xmlns:p14="http://schemas.microsoft.com/office/powerpoint/2010/main" val="344688519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40a120c017_0_29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7" name="Google Shape;3637;g40a120c017_0_29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path can either be relative or absolute. An absolute path always contains the root element and the complete directory list required to locate the file. For example, </a:t>
            </a:r>
            <a:r>
              <a:rPr lang="en-US" sz="1800" b="0" i="0" u="none" strike="noStrike" cap="none">
                <a:latin typeface="Courier New"/>
                <a:ea typeface="Courier New"/>
                <a:cs typeface="Courier New"/>
                <a:sym typeface="Courier New"/>
              </a:rPr>
              <a:t>/home/peter/statusReport</a:t>
            </a:r>
            <a:r>
              <a:rPr lang="en-US" sz="1800" b="0" i="0" u="none" strike="noStrike" cap="none"/>
              <a:t> is an absolute path. All the information needed to locate the file is contained in the path string.</a:t>
            </a:r>
            <a:endParaRPr/>
          </a:p>
          <a:p>
            <a:pPr marL="0" marR="0" lvl="1" indent="0" algn="l" rtl="0">
              <a:spcBef>
                <a:spcPts val="0"/>
              </a:spcBef>
              <a:spcAft>
                <a:spcPts val="0"/>
              </a:spcAft>
              <a:buSzPts val="1800"/>
              <a:buFont typeface="Arial"/>
              <a:buNone/>
            </a:pPr>
            <a:r>
              <a:rPr lang="en-US" sz="1800" b="0" i="0" u="none" strike="noStrike" cap="none"/>
              <a:t>A relative path must be combined with another path in order to access a file. For example, </a:t>
            </a:r>
            <a:r>
              <a:rPr lang="en-US" sz="1800" b="0" i="0" u="none" strike="noStrike" cap="none">
                <a:latin typeface="Courier New"/>
                <a:ea typeface="Courier New"/>
                <a:cs typeface="Courier New"/>
                <a:sym typeface="Courier New"/>
              </a:rPr>
              <a:t>clarence/foo</a:t>
            </a:r>
            <a:r>
              <a:rPr lang="en-US" sz="1800" b="0" i="0" u="none" strike="noStrike" cap="none"/>
              <a:t> is a relative path. Without more information, a program cannot reliably locate the </a:t>
            </a:r>
            <a:r>
              <a:rPr lang="en-US" sz="1800" b="0" i="0" u="none" strike="noStrike" cap="none">
                <a:latin typeface="Courier New"/>
                <a:ea typeface="Courier New"/>
                <a:cs typeface="Courier New"/>
                <a:sym typeface="Courier New"/>
              </a:rPr>
              <a:t>clarence/foo</a:t>
            </a:r>
            <a:r>
              <a:rPr lang="en-US" sz="1800" b="0" i="0" u="none" strike="noStrike" cap="none"/>
              <a:t> directory in the file system.</a:t>
            </a:r>
            <a:endParaRPr/>
          </a:p>
        </p:txBody>
      </p:sp>
      <p:sp>
        <p:nvSpPr>
          <p:cNvPr id="3638" name="Google Shape;3638;g40a120c017_0_29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380</a:t>
            </a:fld>
            <a:endParaRPr/>
          </a:p>
        </p:txBody>
      </p:sp>
    </p:spTree>
    <p:extLst>
      <p:ext uri="{BB962C8B-B14F-4D97-AF65-F5344CB8AC3E}">
        <p14:creationId xmlns:p14="http://schemas.microsoft.com/office/powerpoint/2010/main" val="200152602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40a120c017_0_29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7" name="Google Shape;3647;g40a120c017_0_297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Java NIO.2</a:t>
            </a:r>
            <a:endParaRPr/>
          </a:p>
          <a:p>
            <a:pPr marL="0" marR="0" lvl="1" indent="0" algn="l" rtl="0">
              <a:spcBef>
                <a:spcPts val="0"/>
              </a:spcBef>
              <a:spcAft>
                <a:spcPts val="0"/>
              </a:spcAft>
              <a:buSzPts val="1800"/>
              <a:buFont typeface="Arial"/>
              <a:buNone/>
            </a:pPr>
            <a:r>
              <a:rPr lang="en-US" sz="1800" b="0" i="0" u="none" strike="noStrike" cap="none"/>
              <a:t>A significant difference between NIO.2 and </a:t>
            </a:r>
            <a:r>
              <a:rPr lang="en-US" sz="1800" b="0" i="0" u="none" strike="noStrike" cap="none">
                <a:latin typeface="Courier New"/>
                <a:ea typeface="Courier New"/>
                <a:cs typeface="Courier New"/>
                <a:sym typeface="Courier New"/>
              </a:rPr>
              <a:t>java.io.File</a:t>
            </a:r>
            <a:r>
              <a:rPr lang="en-US" sz="1800" b="0" i="0" u="none" strike="noStrike" cap="none"/>
              <a:t> is the architecture of access to the file system. With the </a:t>
            </a:r>
            <a:r>
              <a:rPr lang="en-US" sz="1800" b="0" i="0" u="none" strike="noStrike" cap="none">
                <a:latin typeface="Courier New"/>
                <a:ea typeface="Courier New"/>
                <a:cs typeface="Courier New"/>
                <a:sym typeface="Courier New"/>
              </a:rPr>
              <a:t>java.io.File</a:t>
            </a:r>
            <a:r>
              <a:rPr lang="en-US" sz="1800" b="0" i="0" u="none" strike="noStrike" cap="none"/>
              <a:t> class, the methods used to manipulate path information are in the same class with methods used to read and write files and directories.</a:t>
            </a:r>
            <a:endParaRPr/>
          </a:p>
          <a:p>
            <a:pPr marL="0" marR="0" lvl="1" indent="0" algn="l" rtl="0">
              <a:spcBef>
                <a:spcPts val="0"/>
              </a:spcBef>
              <a:spcAft>
                <a:spcPts val="0"/>
              </a:spcAft>
              <a:buSzPts val="1800"/>
              <a:buFont typeface="Arial"/>
              <a:buNone/>
            </a:pPr>
            <a:r>
              <a:rPr lang="en-US" sz="1800" b="0" i="0" u="none" strike="noStrike" cap="none"/>
              <a:t>In NIO.2, the two concerns are separated. Paths are created and manipulated using the </a:t>
            </a:r>
            <a:r>
              <a:rPr lang="en-US" sz="1800" b="0" i="0" u="none" strike="noStrike" cap="none">
                <a:latin typeface="Courier New"/>
                <a:ea typeface="Courier New"/>
                <a:cs typeface="Courier New"/>
                <a:sym typeface="Courier New"/>
              </a:rPr>
              <a:t>Path</a:t>
            </a:r>
            <a:r>
              <a:rPr lang="en-US" sz="1800" b="0" i="0" u="none" strike="noStrike" cap="none"/>
              <a:t> interface, while operations on files and directories is the responsibility of the </a:t>
            </a:r>
            <a:r>
              <a:rPr lang="en-US" sz="1800" b="0" i="0" u="none" strike="noStrike" cap="none">
                <a:latin typeface="Courier New"/>
                <a:ea typeface="Courier New"/>
                <a:cs typeface="Courier New"/>
                <a:sym typeface="Courier New"/>
              </a:rPr>
              <a:t>Files</a:t>
            </a:r>
            <a:r>
              <a:rPr lang="en-US" sz="1800" b="0" i="0" u="none" strike="noStrike" cap="none"/>
              <a:t> class, which operates only on </a:t>
            </a:r>
            <a:r>
              <a:rPr lang="en-US" sz="1800" b="0" i="0" u="none" strike="noStrike" cap="none">
                <a:latin typeface="Courier New"/>
                <a:ea typeface="Courier New"/>
                <a:cs typeface="Courier New"/>
                <a:sym typeface="Courier New"/>
              </a:rPr>
              <a:t>Path</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Finally, unlike </a:t>
            </a:r>
            <a:r>
              <a:rPr lang="en-US" sz="1800" b="0" i="0" u="none" strike="noStrike" cap="none">
                <a:latin typeface="Courier New"/>
                <a:ea typeface="Courier New"/>
                <a:cs typeface="Courier New"/>
                <a:sym typeface="Courier New"/>
              </a:rPr>
              <a:t>java.io.File</a:t>
            </a:r>
            <a:r>
              <a:rPr lang="en-US" sz="1800" b="0" i="0" u="none" strike="noStrike" cap="none"/>
              <a:t>, </a:t>
            </a:r>
            <a:r>
              <a:rPr lang="en-US" sz="1800" b="0" i="0" u="none" strike="noStrike" cap="none">
                <a:latin typeface="Courier New"/>
                <a:ea typeface="Courier New"/>
                <a:cs typeface="Courier New"/>
                <a:sym typeface="Courier New"/>
              </a:rPr>
              <a:t>Files</a:t>
            </a:r>
            <a:r>
              <a:rPr lang="en-US" sz="1800" b="0" i="0" u="none" strike="noStrike" cap="none"/>
              <a:t> class methods that operate directly on the file system, throw an </a:t>
            </a:r>
            <a:r>
              <a:rPr lang="en-US" sz="1800" b="0" i="0" u="none" strike="noStrike" cap="none">
                <a:latin typeface="Courier New"/>
                <a:ea typeface="Courier New"/>
                <a:cs typeface="Courier New"/>
                <a:sym typeface="Courier New"/>
              </a:rPr>
              <a:t>IOException</a:t>
            </a:r>
            <a:r>
              <a:rPr lang="en-US" sz="1800" b="0" i="0" u="none" strike="noStrike" cap="none"/>
              <a:t> (or a subclass). Subclasses provide details on what the cause of the exception was.</a:t>
            </a:r>
            <a:endParaRPr/>
          </a:p>
        </p:txBody>
      </p:sp>
      <p:sp>
        <p:nvSpPr>
          <p:cNvPr id="3648" name="Google Shape;3648;g40a120c017_0_29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14 - </a:t>
            </a:r>
            <a:fld id="{00000000-1234-1234-1234-123412341234}" type="slidenum">
              <a:rPr lang="en-US" sz="1100" b="1" i="0" u="none" strike="noStrike" cap="none">
                <a:solidFill>
                  <a:srgbClr val="000000"/>
                </a:solidFill>
                <a:latin typeface="Arial"/>
                <a:ea typeface="Arial"/>
                <a:cs typeface="Arial"/>
                <a:sym typeface="Arial"/>
              </a:rPr>
              <a:t>381</a:t>
            </a:fld>
            <a:endParaRPr/>
          </a:p>
        </p:txBody>
      </p:sp>
    </p:spTree>
    <p:extLst>
      <p:ext uri="{BB962C8B-B14F-4D97-AF65-F5344CB8AC3E}">
        <p14:creationId xmlns:p14="http://schemas.microsoft.com/office/powerpoint/2010/main" val="394449343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40a120c017_0_29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5" name="Google Shape;3655;g40a120c017_0_298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656" name="Google Shape;3656;g40a120c017_0_29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382</a:t>
            </a:fld>
            <a:endParaRPr/>
          </a:p>
        </p:txBody>
      </p:sp>
    </p:spTree>
    <p:extLst>
      <p:ext uri="{BB962C8B-B14F-4D97-AF65-F5344CB8AC3E}">
        <p14:creationId xmlns:p14="http://schemas.microsoft.com/office/powerpoint/2010/main" val="122893981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40a120c017_0_298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5" name="Google Shape;3665;g40a120c017_0_298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a:t>
            </a:r>
            <a:r>
              <a:rPr lang="en-US" sz="1800" b="0" i="0" u="none" strike="noStrike" cap="none"/>
              <a:t> Objects Are Like </a:t>
            </a:r>
            <a:r>
              <a:rPr lang="en-US" sz="1800" b="0" i="0" u="none" strike="noStrike" cap="none">
                <a:latin typeface="Courier New"/>
                <a:ea typeface="Courier New"/>
                <a:cs typeface="Courier New"/>
                <a:sym typeface="Courier New"/>
              </a:rPr>
              <a:t>String</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It is best to think of </a:t>
            </a:r>
            <a:r>
              <a:rPr lang="en-US" sz="1800" b="0" i="0" u="none" strike="noStrike" cap="none">
                <a:latin typeface="Courier New"/>
                <a:ea typeface="Courier New"/>
                <a:cs typeface="Courier New"/>
                <a:sym typeface="Courier New"/>
              </a:rPr>
              <a:t>Path</a:t>
            </a:r>
            <a:r>
              <a:rPr lang="en-US" sz="1800" b="0" i="0" u="none" strike="noStrike" cap="none"/>
              <a:t> objects in the same way you think of </a:t>
            </a:r>
            <a:r>
              <a:rPr lang="en-US" sz="1800" b="0" i="0" u="none" strike="noStrike" cap="none">
                <a:latin typeface="Courier New"/>
                <a:ea typeface="Courier New"/>
                <a:cs typeface="Courier New"/>
                <a:sym typeface="Courier New"/>
              </a:rPr>
              <a:t>String</a:t>
            </a:r>
            <a:r>
              <a:rPr lang="en-US" sz="1800" b="0" i="0" u="none" strike="noStrike" cap="none"/>
              <a:t> objects. </a:t>
            </a:r>
            <a:r>
              <a:rPr lang="en-US" sz="1800" b="0" i="0" u="none" strike="noStrike" cap="none">
                <a:latin typeface="Courier New"/>
                <a:ea typeface="Courier New"/>
                <a:cs typeface="Courier New"/>
                <a:sym typeface="Courier New"/>
              </a:rPr>
              <a:t>Path</a:t>
            </a:r>
            <a:r>
              <a:rPr lang="en-US" sz="1800" b="0" i="0" u="none" strike="noStrike" cap="none"/>
              <a:t> objects can be created from a single text string, or a set of components:</a:t>
            </a:r>
            <a:endParaRPr/>
          </a:p>
          <a:p>
            <a:pPr marL="0" marR="0" lvl="2" indent="0" algn="l" rtl="0">
              <a:spcBef>
                <a:spcPts val="0"/>
              </a:spcBef>
              <a:spcAft>
                <a:spcPts val="0"/>
              </a:spcAft>
              <a:buSzPts val="1800"/>
              <a:buFont typeface="Arial"/>
              <a:buNone/>
            </a:pPr>
            <a:r>
              <a:rPr lang="en-US" sz="1800" b="0" i="0" u="none" strike="noStrike" cap="none"/>
              <a:t>A </a:t>
            </a:r>
            <a:r>
              <a:rPr lang="en-US" sz="1800" b="0" i="1" u="none" strike="noStrike" cap="none"/>
              <a:t>root component</a:t>
            </a:r>
            <a:r>
              <a:rPr lang="en-US" sz="1800" b="0" i="0" u="none" strike="noStrike" cap="none"/>
              <a:t>, that identifies the file system hierarchy</a:t>
            </a:r>
            <a:endParaRPr/>
          </a:p>
          <a:p>
            <a:pPr marL="0" marR="0" lvl="2" indent="0" algn="l" rtl="0">
              <a:spcBef>
                <a:spcPts val="0"/>
              </a:spcBef>
              <a:spcAft>
                <a:spcPts val="0"/>
              </a:spcAft>
              <a:buSzPts val="1800"/>
              <a:buFont typeface="Arial"/>
              <a:buNone/>
            </a:pPr>
            <a:r>
              <a:rPr lang="en-US" sz="1800" b="0" i="0" u="none" strike="noStrike" cap="none"/>
              <a:t>A </a:t>
            </a:r>
            <a:r>
              <a:rPr lang="en-US" sz="1800" b="0" i="1" u="none" strike="noStrike" cap="none"/>
              <a:t>name element</a:t>
            </a:r>
            <a:r>
              <a:rPr lang="en-US" sz="1800" b="0" i="0" u="none" strike="noStrike" cap="none"/>
              <a:t>, farthest from the root element, that defines the file or directory the path points to</a:t>
            </a:r>
            <a:endParaRPr/>
          </a:p>
          <a:p>
            <a:pPr marL="0" marR="0" lvl="2" indent="0" algn="l" rtl="0">
              <a:spcBef>
                <a:spcPts val="0"/>
              </a:spcBef>
              <a:spcAft>
                <a:spcPts val="0"/>
              </a:spcAft>
              <a:buSzPts val="1800"/>
              <a:buFont typeface="Arial"/>
              <a:buNone/>
            </a:pPr>
            <a:r>
              <a:rPr lang="en-US" sz="1800" b="0" i="0" u="none" strike="noStrike" cap="none"/>
              <a:t>Additional elements may be present as well, separated by a special character or delimiter that identify directory names that are part of the hierarchy.</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a:t>
            </a:r>
            <a:r>
              <a:rPr lang="en-US" sz="1800" b="0" i="0" u="none" strike="noStrike" cap="none"/>
              <a:t> objects are immutable. Once created, operations on </a:t>
            </a:r>
            <a:r>
              <a:rPr lang="en-US" sz="1800" b="0" i="0" u="none" strike="noStrike" cap="none">
                <a:latin typeface="Courier New"/>
                <a:ea typeface="Courier New"/>
                <a:cs typeface="Courier New"/>
                <a:sym typeface="Courier New"/>
              </a:rPr>
              <a:t>Path</a:t>
            </a:r>
            <a:r>
              <a:rPr lang="en-US" sz="1800" b="0" i="0" u="none" strike="noStrike" cap="none"/>
              <a:t> objects return new </a:t>
            </a:r>
            <a:r>
              <a:rPr lang="en-US" sz="1800" b="0" i="0" u="none" strike="noStrike" cap="none">
                <a:latin typeface="Courier New"/>
                <a:ea typeface="Courier New"/>
                <a:cs typeface="Courier New"/>
                <a:sym typeface="Courier New"/>
              </a:rPr>
              <a:t>Path</a:t>
            </a:r>
            <a:r>
              <a:rPr lang="en-US" sz="1800" b="0" i="0" u="none" strike="noStrike" cap="none"/>
              <a:t> objects.</a:t>
            </a:r>
            <a:endParaRPr/>
          </a:p>
        </p:txBody>
      </p:sp>
      <p:sp>
        <p:nvSpPr>
          <p:cNvPr id="3666" name="Google Shape;3666;g40a120c017_0_298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383</a:t>
            </a:fld>
            <a:endParaRPr/>
          </a:p>
        </p:txBody>
      </p:sp>
    </p:spTree>
    <p:extLst>
      <p:ext uri="{BB962C8B-B14F-4D97-AF65-F5344CB8AC3E}">
        <p14:creationId xmlns:p14="http://schemas.microsoft.com/office/powerpoint/2010/main" val="40430205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1"/>
        <p:cNvGrpSpPr/>
        <p:nvPr/>
      </p:nvGrpSpPr>
      <p:grpSpPr>
        <a:xfrm>
          <a:off x="0" y="0"/>
          <a:ext cx="0" cy="0"/>
          <a:chOff x="0" y="0"/>
          <a:chExt cx="0" cy="0"/>
        </a:xfrm>
      </p:grpSpPr>
      <p:sp>
        <p:nvSpPr>
          <p:cNvPr id="3672" name="Google Shape;3672;g40a120c017_0_29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3" name="Google Shape;3673;g40a120c017_0_29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Unlike the </a:t>
            </a:r>
            <a:r>
              <a:rPr lang="en-US" sz="1800" b="0" i="0" u="none" strike="noStrike" cap="none">
                <a:solidFill>
                  <a:srgbClr val="000000"/>
                </a:solidFill>
                <a:latin typeface="Courier New"/>
                <a:ea typeface="Courier New"/>
                <a:cs typeface="Courier New"/>
                <a:sym typeface="Courier New"/>
              </a:rPr>
              <a:t>java.io.File</a:t>
            </a:r>
            <a:r>
              <a:rPr lang="en-US" sz="1800" b="0" i="0" u="none" strike="noStrike" cap="none"/>
              <a:t> class, files and directories are represented by instances of </a:t>
            </a:r>
            <a:r>
              <a:rPr lang="en-US" sz="1800" b="0" i="0" u="none" strike="noStrike" cap="none">
                <a:latin typeface="Courier New"/>
                <a:ea typeface="Courier New"/>
                <a:cs typeface="Courier New"/>
                <a:sym typeface="Courier New"/>
              </a:rPr>
              <a:t>Path</a:t>
            </a:r>
            <a:r>
              <a:rPr lang="en-US" sz="1800" b="0" i="0" u="none" strike="noStrike" cap="none"/>
              <a:t> objects in a </a:t>
            </a:r>
            <a:r>
              <a:rPr lang="en-US" sz="1800" b="0" i="1" u="none" strike="noStrike" cap="none"/>
              <a:t>system-dependent</a:t>
            </a:r>
            <a:r>
              <a:rPr lang="en-US" sz="1800" b="0" i="0" u="none" strike="noStrike" cap="none"/>
              <a:t> way.</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Path</a:t>
            </a:r>
            <a:r>
              <a:rPr lang="en-US" sz="1800" b="0" i="0" u="none" strike="noStrike" cap="none"/>
              <a:t> interface provides several methods for reporting information about the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getFileName</a:t>
            </a:r>
            <a:r>
              <a:rPr lang="en-US" sz="1800" b="0" i="0" u="none" strike="noStrike" cap="none"/>
              <a:t>: The end point of this </a:t>
            </a:r>
            <a:r>
              <a:rPr lang="en-US" sz="1800" b="0" i="0" u="none" strike="noStrike" cap="none">
                <a:latin typeface="Courier New"/>
                <a:ea typeface="Courier New"/>
                <a:cs typeface="Courier New"/>
                <a:sym typeface="Courier New"/>
              </a:rPr>
              <a:t>Path</a:t>
            </a:r>
            <a:r>
              <a:rPr lang="en-US" sz="1800" b="0" i="0" u="none" strike="noStrike" cap="none"/>
              <a:t>, returned as a </a:t>
            </a:r>
            <a:r>
              <a:rPr lang="en-US" sz="1800" b="0" i="0" u="none" strike="noStrike" cap="none">
                <a:latin typeface="Courier New"/>
                <a:ea typeface="Courier New"/>
                <a:cs typeface="Courier New"/>
                <a:sym typeface="Courier New"/>
              </a:rPr>
              <a:t>Path</a:t>
            </a:r>
            <a:r>
              <a:rPr lang="en-US" sz="1800" b="0" i="0" u="none" strike="noStrike" cap="none"/>
              <a:t>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getParent</a:t>
            </a:r>
            <a:r>
              <a:rPr lang="en-US" sz="1800" b="0" i="0" u="none" strike="noStrike" cap="none"/>
              <a:t>: The parent path or null. Everything in </a:t>
            </a:r>
            <a:r>
              <a:rPr lang="en-US" sz="1800" b="0" i="0" u="none" strike="noStrike" cap="none">
                <a:latin typeface="Courier New"/>
                <a:ea typeface="Courier New"/>
                <a:cs typeface="Courier New"/>
                <a:sym typeface="Courier New"/>
              </a:rPr>
              <a:t>Path</a:t>
            </a:r>
            <a:r>
              <a:rPr lang="en-US" sz="1800" b="0" i="0" u="none" strike="noStrike" cap="none"/>
              <a:t> up to the file name (file or directory)</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int getNameCount</a:t>
            </a:r>
            <a:r>
              <a:rPr lang="en-US" sz="1800" b="0" i="0" u="none" strike="noStrike" cap="none"/>
              <a:t>: The number of name elements that make up this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getRoot</a:t>
            </a:r>
            <a:r>
              <a:rPr lang="en-US" sz="1800" b="0" i="0" u="none" strike="noStrike" cap="none"/>
              <a:t>: The root component of this </a:t>
            </a:r>
            <a:r>
              <a:rPr lang="en-US" sz="1800" b="0" i="0" u="none" strike="noStrike" cap="none">
                <a:latin typeface="Courier New"/>
                <a:ea typeface="Courier New"/>
                <a:cs typeface="Courier New"/>
                <a:sym typeface="Courier New"/>
              </a:rPr>
              <a:t>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boolean isAbsolute</a:t>
            </a:r>
            <a:r>
              <a:rPr lang="en-US" sz="1800" b="0" i="0" u="none" strike="noStrike" cap="none"/>
              <a:t>: </a:t>
            </a:r>
            <a:r>
              <a:rPr lang="en-US" sz="1800" b="0" i="0" u="none" strike="noStrike" cap="none">
                <a:latin typeface="Courier New"/>
                <a:ea typeface="Courier New"/>
                <a:cs typeface="Courier New"/>
                <a:sym typeface="Courier New"/>
              </a:rPr>
              <a:t>true</a:t>
            </a:r>
            <a:r>
              <a:rPr lang="en-US" sz="1800" b="0" i="0" u="none" strike="noStrike" cap="none"/>
              <a:t> if this path contains a system-dependent root element. </a:t>
            </a:r>
            <a:r>
              <a:rPr lang="en-US" sz="1800" b="1" i="0" u="none" strike="noStrike" cap="none"/>
              <a:t>Note:</a:t>
            </a:r>
            <a:r>
              <a:rPr lang="en-US" sz="1800" b="0" i="0" u="none" strike="noStrike" cap="none"/>
              <a:t> Because this example is being run on a Windows machine, the </a:t>
            </a:r>
            <a:r>
              <a:rPr lang="en-US" sz="1800" b="0" i="1" u="none" strike="noStrike" cap="none"/>
              <a:t>system-dependent</a:t>
            </a:r>
            <a:r>
              <a:rPr lang="en-US" sz="1800" b="0" i="0" u="none" strike="noStrike" cap="none"/>
              <a:t> root element contains a drive letter and colon. On a UNIX-based OS, </a:t>
            </a:r>
            <a:r>
              <a:rPr lang="en-US" sz="1800" b="0" i="0" u="none" strike="noStrike" cap="none">
                <a:latin typeface="Courier New"/>
                <a:ea typeface="Courier New"/>
                <a:cs typeface="Courier New"/>
                <a:sym typeface="Courier New"/>
              </a:rPr>
              <a:t>isAbsolute</a:t>
            </a:r>
            <a:r>
              <a:rPr lang="en-US" sz="1800" b="0" i="0" u="none" strike="noStrike" cap="none"/>
              <a:t> returns true for any path that begins with a slash.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Path toAbsolutePath</a:t>
            </a:r>
            <a:r>
              <a:rPr lang="en-US" sz="1800" b="0" i="0" u="none" strike="noStrike" cap="none"/>
              <a:t>: Returns a path representing the absolute path of this path</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java.net.URI toUri</a:t>
            </a:r>
            <a:r>
              <a:rPr lang="en-US" sz="1800" b="0" i="0" u="none" strike="noStrike" cap="none"/>
              <a:t>: Returns an absolute URI</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a:t>
            </a:r>
            <a:r>
              <a:rPr lang="en-US" sz="1800" b="0" i="0" u="none" strike="noStrike" cap="none">
                <a:latin typeface="Courier New"/>
                <a:ea typeface="Courier New"/>
                <a:cs typeface="Courier New"/>
                <a:sym typeface="Courier New"/>
              </a:rPr>
              <a:t>Path</a:t>
            </a:r>
            <a:r>
              <a:rPr lang="en-US" sz="1800" b="0" i="0" u="none" strike="noStrike" cap="none"/>
              <a:t> object can be created for any path. The actual file or directory need not exist.</a:t>
            </a:r>
            <a:endParaRPr/>
          </a:p>
        </p:txBody>
      </p:sp>
      <p:sp>
        <p:nvSpPr>
          <p:cNvPr id="3674" name="Google Shape;3674;g40a120c017_0_29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384</a:t>
            </a:fld>
            <a:endParaRPr/>
          </a:p>
        </p:txBody>
      </p:sp>
    </p:spTree>
    <p:extLst>
      <p:ext uri="{BB962C8B-B14F-4D97-AF65-F5344CB8AC3E}">
        <p14:creationId xmlns:p14="http://schemas.microsoft.com/office/powerpoint/2010/main" val="151883518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1"/>
        <p:cNvGrpSpPr/>
        <p:nvPr/>
      </p:nvGrpSpPr>
      <p:grpSpPr>
        <a:xfrm>
          <a:off x="0" y="0"/>
          <a:ext cx="0" cy="0"/>
          <a:chOff x="0" y="0"/>
          <a:chExt cx="0" cy="0"/>
        </a:xfrm>
      </p:grpSpPr>
      <p:sp>
        <p:nvSpPr>
          <p:cNvPr id="3682" name="Google Shape;3682;g40a120c017_0_30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3" name="Google Shape;3683;g40a120c017_0_30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Many file systems use “</a:t>
            </a:r>
            <a:r>
              <a:rPr lang="en-US" sz="1800" b="0" i="0" u="none" strike="noStrike" cap="none">
                <a:latin typeface="Courier New"/>
                <a:ea typeface="Courier New"/>
                <a:cs typeface="Courier New"/>
                <a:sym typeface="Courier New"/>
              </a:rPr>
              <a:t>.</a:t>
            </a:r>
            <a:r>
              <a:rPr lang="en-US" sz="1800" b="0" i="0" u="none" strike="noStrike" cap="none"/>
              <a:t>” notation to denote the current directory and “</a:t>
            </a:r>
            <a:r>
              <a:rPr lang="en-US" sz="1800" b="0" i="0" u="none" strike="noStrike" cap="none">
                <a:latin typeface="Courier New"/>
                <a:ea typeface="Courier New"/>
                <a:cs typeface="Courier New"/>
                <a:sym typeface="Courier New"/>
              </a:rPr>
              <a:t>..</a:t>
            </a:r>
            <a:r>
              <a:rPr lang="en-US" sz="1800" b="0" i="0" u="none" strike="noStrike" cap="none"/>
              <a:t>” to denote the parent directory. You might have a situation where a </a:t>
            </a:r>
            <a:r>
              <a:rPr lang="en-US" sz="1800" b="0" i="0" u="none" strike="noStrike" cap="none">
                <a:latin typeface="Courier New"/>
                <a:ea typeface="Courier New"/>
                <a:cs typeface="Courier New"/>
                <a:sym typeface="Courier New"/>
              </a:rPr>
              <a:t>Path</a:t>
            </a:r>
            <a:r>
              <a:rPr lang="en-US" sz="1800" b="0" i="0" u="none" strike="noStrike" cap="none"/>
              <a:t> contains redundant directory information. Perhaps a server is configured to save its log files in the “</a:t>
            </a:r>
            <a:r>
              <a:rPr lang="en-US" sz="1800" b="0" i="0" u="none" strike="noStrike" cap="none">
                <a:latin typeface="Courier New"/>
                <a:ea typeface="Courier New"/>
                <a:cs typeface="Courier New"/>
                <a:sym typeface="Courier New"/>
              </a:rPr>
              <a:t>/dir/logs/.</a:t>
            </a:r>
            <a:r>
              <a:rPr lang="en-US" sz="1800" b="0" i="0" u="none" strike="noStrike" cap="none"/>
              <a:t>” directory, and you want to delete the trailing “</a:t>
            </a:r>
            <a:r>
              <a:rPr lang="en-US" sz="1800" b="0" i="0" u="none" strike="noStrike" cap="none">
                <a:latin typeface="Courier New"/>
                <a:ea typeface="Courier New"/>
                <a:cs typeface="Courier New"/>
                <a:sym typeface="Courier New"/>
              </a:rPr>
              <a:t>/.</a:t>
            </a:r>
            <a:r>
              <a:rPr lang="en-US" sz="1800" b="0" i="0" u="none" strike="noStrike" cap="none"/>
              <a:t>” notation from the path.</a:t>
            </a:r>
            <a:endParaRPr/>
          </a:p>
          <a:p>
            <a:pPr marL="0" marR="0" lvl="1" indent="0" algn="l" rtl="0">
              <a:spcBef>
                <a:spcPts val="0"/>
              </a:spcBef>
              <a:spcAft>
                <a:spcPts val="0"/>
              </a:spcAft>
              <a:buSzPts val="1800"/>
              <a:buFont typeface="Arial"/>
              <a:buNone/>
            </a:pPr>
            <a:r>
              <a:rPr lang="en-US" sz="1800" b="0" i="0" u="none" strike="noStrike" cap="none"/>
              <a:t> The </a:t>
            </a:r>
            <a:r>
              <a:rPr lang="en-US" sz="1800" b="0" i="0" u="none" strike="noStrike" cap="none">
                <a:latin typeface="Courier New"/>
                <a:ea typeface="Courier New"/>
                <a:cs typeface="Courier New"/>
                <a:sym typeface="Courier New"/>
              </a:rPr>
              <a:t>normalize</a:t>
            </a:r>
            <a:r>
              <a:rPr lang="en-US" sz="1800" b="0" i="0" u="none" strike="noStrike" cap="none"/>
              <a:t> method removes any redundant elements, which includes any “</a:t>
            </a:r>
            <a:r>
              <a:rPr lang="en-US" sz="1800" b="0" i="0" u="none" strike="noStrike" cap="none">
                <a:latin typeface="Courier New"/>
                <a:ea typeface="Courier New"/>
                <a:cs typeface="Courier New"/>
                <a:sym typeface="Courier New"/>
              </a:rPr>
              <a:t>.</a:t>
            </a:r>
            <a:r>
              <a:rPr lang="en-US" sz="1800" b="0" i="0" u="none" strike="noStrike" cap="none"/>
              <a:t>” or “</a:t>
            </a:r>
            <a:r>
              <a:rPr lang="en-US" sz="1800" b="0" i="0" u="none" strike="noStrike" cap="none">
                <a:latin typeface="Courier New"/>
                <a:ea typeface="Courier New"/>
                <a:cs typeface="Courier New"/>
                <a:sym typeface="Courier New"/>
              </a:rPr>
              <a:t>directory/..</a:t>
            </a:r>
            <a:r>
              <a:rPr lang="en-US" sz="1800" b="0" i="0" u="none" strike="noStrike" cap="none"/>
              <a:t>” occurrences. The slide examples would be normalized to </a:t>
            </a:r>
            <a:r>
              <a:rPr lang="en-US" sz="1800" b="0" i="0" u="none" strike="noStrike" cap="none">
                <a:latin typeface="Courier New"/>
                <a:ea typeface="Courier New"/>
                <a:cs typeface="Courier New"/>
                <a:sym typeface="Courier New"/>
              </a:rPr>
              <a:t>/home/clarence/foo</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It is important to note that </a:t>
            </a:r>
            <a:r>
              <a:rPr lang="en-US" sz="1800" b="0" i="0" u="none" strike="noStrike" cap="none">
                <a:latin typeface="Courier New"/>
                <a:ea typeface="Courier New"/>
                <a:cs typeface="Courier New"/>
                <a:sym typeface="Courier New"/>
              </a:rPr>
              <a:t>normalize</a:t>
            </a:r>
            <a:r>
              <a:rPr lang="en-US" sz="1800" b="0" i="0" u="none" strike="noStrike" cap="none"/>
              <a:t> does not check the file system when it cleans up a path. It is a purely syntactic operation. In the second example, if </a:t>
            </a:r>
            <a:r>
              <a:rPr lang="en-US" sz="1800" b="0" i="0" u="none" strike="noStrike" cap="none">
                <a:latin typeface="Courier New"/>
                <a:ea typeface="Courier New"/>
                <a:cs typeface="Courier New"/>
                <a:sym typeface="Courier New"/>
              </a:rPr>
              <a:t>peter</a:t>
            </a:r>
            <a:r>
              <a:rPr lang="en-US" sz="1800" b="0" i="0" u="none" strike="noStrike" cap="none"/>
              <a:t> were a symbolic link, removing </a:t>
            </a:r>
            <a:r>
              <a:rPr lang="en-US" sz="1800" b="0" i="0" u="none" strike="noStrike" cap="none">
                <a:latin typeface="Courier New"/>
                <a:ea typeface="Courier New"/>
                <a:cs typeface="Courier New"/>
                <a:sym typeface="Courier New"/>
              </a:rPr>
              <a:t>peter/..</a:t>
            </a:r>
            <a:r>
              <a:rPr lang="en-US" sz="1800" b="0" i="0" u="none" strike="noStrike" cap="none"/>
              <a:t> might result in a path that no longer locates the intended file.</a:t>
            </a:r>
            <a:endParaRPr/>
          </a:p>
        </p:txBody>
      </p:sp>
      <p:sp>
        <p:nvSpPr>
          <p:cNvPr id="3684" name="Google Shape;3684;g40a120c017_0_30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385</a:t>
            </a:fld>
            <a:endParaRPr/>
          </a:p>
        </p:txBody>
      </p:sp>
    </p:spTree>
    <p:extLst>
      <p:ext uri="{BB962C8B-B14F-4D97-AF65-F5344CB8AC3E}">
        <p14:creationId xmlns:p14="http://schemas.microsoft.com/office/powerpoint/2010/main" val="364161630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g40a120c017_0_30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4" name="Google Shape;3694;g40a120c017_0_30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element name closest to the root has index 0.</a:t>
            </a:r>
            <a:endParaRPr/>
          </a:p>
          <a:p>
            <a:pPr marL="0" marR="0" lvl="1" indent="0" algn="l" rtl="0">
              <a:spcBef>
                <a:spcPts val="0"/>
              </a:spcBef>
              <a:spcAft>
                <a:spcPts val="0"/>
              </a:spcAft>
              <a:buSzPts val="1800"/>
              <a:buFont typeface="Arial"/>
              <a:buNone/>
            </a:pPr>
            <a:r>
              <a:rPr lang="en-US" sz="1800" b="0" i="0" u="none" strike="noStrike" cap="none"/>
              <a:t>The element farthest from the root has index </a:t>
            </a:r>
            <a:r>
              <a:rPr lang="en-US" sz="1800" b="0" i="0" u="none" strike="noStrike" cap="none">
                <a:latin typeface="Courier New"/>
                <a:ea typeface="Courier New"/>
                <a:cs typeface="Courier New"/>
                <a:sym typeface="Courier New"/>
              </a:rPr>
              <a:t>count-1</a:t>
            </a:r>
            <a:r>
              <a:rPr lang="en-US" sz="1800" b="0" i="0" u="none" strike="noStrike" cap="none"/>
              <a:t>.</a:t>
            </a:r>
            <a:endParaRPr sz="1800" b="1" i="0" u="none" strike="noStrike" cap="none"/>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returned </a:t>
            </a:r>
            <a:r>
              <a:rPr lang="en-US" sz="1800" b="0" i="0" u="none" strike="noStrike" cap="none">
                <a:latin typeface="Courier New"/>
                <a:ea typeface="Courier New"/>
                <a:cs typeface="Courier New"/>
                <a:sym typeface="Courier New"/>
              </a:rPr>
              <a:t>Path</a:t>
            </a:r>
            <a:r>
              <a:rPr lang="en-US" sz="1800" b="0" i="0" u="none" strike="noStrike" cap="none"/>
              <a:t> object has the name elements that begin at </a:t>
            </a:r>
            <a:r>
              <a:rPr lang="en-US" sz="1800" b="0" i="0" u="none" strike="noStrike" cap="none">
                <a:latin typeface="Courier New"/>
                <a:ea typeface="Courier New"/>
                <a:cs typeface="Courier New"/>
                <a:sym typeface="Courier New"/>
              </a:rPr>
              <a:t>beginIndex </a:t>
            </a:r>
            <a:r>
              <a:rPr lang="en-US" sz="1800" b="0" i="0" u="none" strike="noStrike" cap="none"/>
              <a:t>and extend to the element at index </a:t>
            </a:r>
            <a:r>
              <a:rPr lang="en-US" sz="1800" b="0" i="0" u="none" strike="noStrike" cap="none">
                <a:latin typeface="Courier New"/>
                <a:ea typeface="Courier New"/>
                <a:cs typeface="Courier New"/>
                <a:sym typeface="Courier New"/>
              </a:rPr>
              <a:t>endIndex-1</a:t>
            </a:r>
            <a:r>
              <a:rPr lang="en-US" sz="1800" b="0" i="0" u="none" strike="noStrike" cap="none"/>
              <a:t>.</a:t>
            </a:r>
            <a:endParaRPr/>
          </a:p>
        </p:txBody>
      </p:sp>
      <p:sp>
        <p:nvSpPr>
          <p:cNvPr id="3695" name="Google Shape;3695;g40a120c017_0_30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386</a:t>
            </a:fld>
            <a:endParaRPr/>
          </a:p>
        </p:txBody>
      </p:sp>
    </p:spTree>
    <p:extLst>
      <p:ext uri="{BB962C8B-B14F-4D97-AF65-F5344CB8AC3E}">
        <p14:creationId xmlns:p14="http://schemas.microsoft.com/office/powerpoint/2010/main" val="294435387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40a120c017_0_30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7" name="Google Shape;3707;g40a120c017_0_30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resolve</a:t>
            </a:r>
            <a:r>
              <a:rPr lang="en-US" sz="1800" b="0" i="0" u="none" strike="noStrike" cap="none"/>
              <a:t> method is used to combine paths. It accepts a partial path, which is a path that does not include a root element, and that partial path is appended to the original path.</a:t>
            </a:r>
            <a:endParaRPr/>
          </a:p>
        </p:txBody>
      </p:sp>
      <p:sp>
        <p:nvSpPr>
          <p:cNvPr id="3708" name="Google Shape;3708;g40a120c017_0_30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387</a:t>
            </a:fld>
            <a:endParaRPr/>
          </a:p>
        </p:txBody>
      </p:sp>
    </p:spTree>
    <p:extLst>
      <p:ext uri="{BB962C8B-B14F-4D97-AF65-F5344CB8AC3E}">
        <p14:creationId xmlns:p14="http://schemas.microsoft.com/office/powerpoint/2010/main" val="39199434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40a120c017_0_30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7" name="Google Shape;3717;g40a120c017_0_30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File system objects are most typically directories or files. Everyone is familiar with these objects. But some file systems also support the notion of symbolic links. A symbolic link is also referred to as a “symlink” or a “soft link.”</a:t>
            </a:r>
            <a:endParaRPr/>
          </a:p>
          <a:p>
            <a:pPr marL="0" marR="0" lvl="1" indent="0" algn="l" rtl="0">
              <a:spcBef>
                <a:spcPts val="0"/>
              </a:spcBef>
              <a:spcAft>
                <a:spcPts val="0"/>
              </a:spcAft>
              <a:buSzPts val="1800"/>
              <a:buFont typeface="Arial"/>
              <a:buNone/>
            </a:pPr>
            <a:r>
              <a:rPr lang="en-US" sz="1800" b="0" i="0" u="none" strike="noStrike" cap="none"/>
              <a:t>A symbolic link is a special file that serves as a reference to another file. A symbolic link is usually transparent to the user. Reading or writing to a symbolic link is the same as reading or writing to any other file or directory.</a:t>
            </a:r>
            <a:endParaRPr/>
          </a:p>
          <a:p>
            <a:pPr marL="0" marR="0" lvl="1" indent="0" algn="l" rtl="0">
              <a:spcBef>
                <a:spcPts val="0"/>
              </a:spcBef>
              <a:spcAft>
                <a:spcPts val="0"/>
              </a:spcAft>
              <a:buSzPts val="1800"/>
              <a:buFont typeface="Arial"/>
              <a:buNone/>
            </a:pPr>
            <a:r>
              <a:rPr lang="en-US" sz="1800" b="0" i="0" u="none" strike="noStrike" cap="none"/>
              <a:t>In the slide’s diagram, </a:t>
            </a:r>
            <a:r>
              <a:rPr lang="en-US" sz="1800" b="0" i="0" u="none" strike="noStrike" cap="none">
                <a:latin typeface="Courier New"/>
                <a:ea typeface="Courier New"/>
                <a:cs typeface="Courier New"/>
                <a:sym typeface="Courier New"/>
              </a:rPr>
              <a:t>logFile</a:t>
            </a:r>
            <a:r>
              <a:rPr lang="en-US" sz="1800" b="0" i="0" u="none" strike="noStrike" cap="none"/>
              <a:t> appears to the user to be a regular file, but it is actually a symbolic link to </a:t>
            </a:r>
            <a:r>
              <a:rPr lang="en-US" sz="1800" b="0" i="0" u="none" strike="noStrike" cap="none">
                <a:latin typeface="Courier New"/>
                <a:ea typeface="Courier New"/>
                <a:cs typeface="Courier New"/>
                <a:sym typeface="Courier New"/>
              </a:rPr>
              <a:t>/var/log/homeLogFile</a:t>
            </a:r>
            <a:r>
              <a:rPr lang="en-US" sz="1800" b="0" i="0" u="none" strike="noStrike" cap="none"/>
              <a:t>. </a:t>
            </a:r>
            <a:r>
              <a:rPr lang="en-US" sz="1800" b="0" i="0" u="none" strike="noStrike" cap="none">
                <a:latin typeface="Courier New"/>
                <a:ea typeface="Courier New"/>
                <a:cs typeface="Courier New"/>
                <a:sym typeface="Courier New"/>
              </a:rPr>
              <a:t>homeLogFile</a:t>
            </a:r>
            <a:r>
              <a:rPr lang="en-US" sz="1800" b="0" i="0" u="none" strike="noStrike" cap="none"/>
              <a:t> is the target of the link.</a:t>
            </a:r>
            <a:endParaRPr/>
          </a:p>
        </p:txBody>
      </p:sp>
      <p:sp>
        <p:nvSpPr>
          <p:cNvPr id="3718" name="Google Shape;3718;g40a120c017_0_30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388</a:t>
            </a:fld>
            <a:endParaRPr/>
          </a:p>
        </p:txBody>
      </p:sp>
    </p:spTree>
    <p:extLst>
      <p:ext uri="{BB962C8B-B14F-4D97-AF65-F5344CB8AC3E}">
        <p14:creationId xmlns:p14="http://schemas.microsoft.com/office/powerpoint/2010/main" val="290179791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g40a120c017_0_306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1" name="Google Shape;3751;g40a120c017_0_306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java.nio.file</a:t>
            </a:r>
            <a:r>
              <a:rPr lang="en-US" sz="1800" b="0" i="0" u="none" strike="noStrike" cap="none"/>
              <a:t> package and the </a:t>
            </a:r>
            <a:r>
              <a:rPr lang="en-US" sz="1800" b="0" i="0" u="none" strike="noStrike" cap="none">
                <a:latin typeface="Courier New"/>
                <a:ea typeface="Courier New"/>
                <a:cs typeface="Courier New"/>
                <a:sym typeface="Courier New"/>
              </a:rPr>
              <a:t>Path</a:t>
            </a:r>
            <a:r>
              <a:rPr lang="en-US" sz="1800" b="0" i="0" u="none" strike="noStrike" cap="none"/>
              <a:t> interface in particular are “link aware.” Every </a:t>
            </a:r>
            <a:r>
              <a:rPr lang="en-US" sz="1800" b="0" i="0" u="none" strike="noStrike" cap="none">
                <a:latin typeface="Courier New"/>
                <a:ea typeface="Courier New"/>
                <a:cs typeface="Courier New"/>
                <a:sym typeface="Courier New"/>
              </a:rPr>
              <a:t>Path</a:t>
            </a:r>
            <a:r>
              <a:rPr lang="en-US" sz="1800" b="0" i="0" u="none" strike="noStrike" cap="none"/>
              <a:t> method either detects what to do when a symbolic link is encountered, or it provides an option enabling you to configure the behavior when a symbolic link is encountered.</a:t>
            </a:r>
            <a:endParaRPr/>
          </a:p>
          <a:p>
            <a:pPr marL="0" marR="0" lvl="1" indent="0" algn="l" rtl="0">
              <a:spcBef>
                <a:spcPts val="0"/>
              </a:spcBef>
              <a:spcAft>
                <a:spcPts val="0"/>
              </a:spcAft>
              <a:buSzPts val="1800"/>
              <a:buFont typeface="Arial"/>
              <a:buNone/>
            </a:pPr>
            <a:r>
              <a:rPr lang="en-US" sz="1800" b="0" i="0" u="none" strike="noStrike" cap="none"/>
              <a:t>Some file systems also support hard links. Hard links are more restrictive than symbolic links, as follows:</a:t>
            </a:r>
            <a:endParaRPr/>
          </a:p>
          <a:p>
            <a:pPr marL="0" marR="0" lvl="2" indent="0" algn="l" rtl="0">
              <a:spcBef>
                <a:spcPts val="0"/>
              </a:spcBef>
              <a:spcAft>
                <a:spcPts val="0"/>
              </a:spcAft>
              <a:buSzPts val="1800"/>
              <a:buFont typeface="Arial"/>
              <a:buNone/>
            </a:pPr>
            <a:r>
              <a:rPr lang="en-US" sz="1800" b="0" i="0" u="none" strike="noStrike" cap="none"/>
              <a:t>The target of the link must exist.</a:t>
            </a:r>
            <a:endParaRPr/>
          </a:p>
          <a:p>
            <a:pPr marL="0" marR="0" lvl="2" indent="0" algn="l" rtl="0">
              <a:spcBef>
                <a:spcPts val="0"/>
              </a:spcBef>
              <a:spcAft>
                <a:spcPts val="0"/>
              </a:spcAft>
              <a:buSzPts val="1800"/>
              <a:buFont typeface="Arial"/>
              <a:buNone/>
            </a:pPr>
            <a:r>
              <a:rPr lang="en-US" sz="1800" b="0" i="0" u="none" strike="noStrike" cap="none"/>
              <a:t>Hard links are generally not allowed on directories.</a:t>
            </a:r>
            <a:endParaRPr/>
          </a:p>
          <a:p>
            <a:pPr marL="0" marR="0" lvl="2" indent="0" algn="l" rtl="0">
              <a:spcBef>
                <a:spcPts val="0"/>
              </a:spcBef>
              <a:spcAft>
                <a:spcPts val="0"/>
              </a:spcAft>
              <a:buSzPts val="1800"/>
              <a:buFont typeface="Arial"/>
              <a:buNone/>
            </a:pPr>
            <a:r>
              <a:rPr lang="en-US" sz="1800" b="0" i="0" u="none" strike="noStrike" cap="none"/>
              <a:t>Hard links are not allowed to cross partitions or volumes. Therefore, they cannot exist across file systems.</a:t>
            </a:r>
            <a:endParaRPr/>
          </a:p>
          <a:p>
            <a:pPr marL="0" marR="0" lvl="2" indent="0" algn="l" rtl="0">
              <a:spcBef>
                <a:spcPts val="0"/>
              </a:spcBef>
              <a:spcAft>
                <a:spcPts val="0"/>
              </a:spcAft>
              <a:buSzPts val="1800"/>
              <a:buFont typeface="Arial"/>
              <a:buNone/>
            </a:pPr>
            <a:r>
              <a:rPr lang="en-US" sz="1800" b="0" i="0" u="none" strike="noStrike" cap="none"/>
              <a:t>A hard link looks, and behaves, like a regular file, so they can be hard to find.</a:t>
            </a:r>
            <a:endParaRPr/>
          </a:p>
          <a:p>
            <a:pPr marL="0" marR="0" lvl="2" indent="0" algn="l" rtl="0">
              <a:spcBef>
                <a:spcPts val="0"/>
              </a:spcBef>
              <a:spcAft>
                <a:spcPts val="0"/>
              </a:spcAft>
              <a:buSzPts val="1800"/>
              <a:buFont typeface="Arial"/>
              <a:buNone/>
            </a:pPr>
            <a:r>
              <a:rPr lang="en-US" sz="1800" b="0" i="0" u="none" strike="noStrike" cap="none"/>
              <a:t>A hard link is, for all intents and purposes, the same entity as the original file. They have the same file permissions, time stamps, and so on. All attributes are identical.</a:t>
            </a:r>
            <a:endParaRPr/>
          </a:p>
          <a:p>
            <a:pPr marL="0" marR="0" lvl="1" indent="0" algn="l" rtl="0">
              <a:spcBef>
                <a:spcPts val="0"/>
              </a:spcBef>
              <a:spcAft>
                <a:spcPts val="0"/>
              </a:spcAft>
              <a:buSzPts val="1800"/>
              <a:buFont typeface="Arial"/>
              <a:buNone/>
            </a:pPr>
            <a:r>
              <a:rPr lang="en-US" sz="1800" b="0" i="0" u="none" strike="noStrike" cap="none"/>
              <a:t>Because of these restrictions, hard links are not used as often as symbolic links, but the </a:t>
            </a:r>
            <a:r>
              <a:rPr lang="en-US" sz="1800" b="0" i="0" u="none" strike="noStrike" cap="none">
                <a:latin typeface="Courier New"/>
                <a:ea typeface="Courier New"/>
                <a:cs typeface="Courier New"/>
                <a:sym typeface="Courier New"/>
              </a:rPr>
              <a:t>Path</a:t>
            </a:r>
            <a:r>
              <a:rPr lang="en-US" sz="1800" b="0" i="0" u="none" strike="noStrike" cap="none"/>
              <a:t> methods work seamlessly with hard links.</a:t>
            </a:r>
            <a:endParaRPr/>
          </a:p>
          <a:p>
            <a:pPr marL="0" marR="0" lvl="0" indent="0" algn="l" rtl="0">
              <a:spcBef>
                <a:spcPts val="0"/>
              </a:spcBef>
              <a:spcAft>
                <a:spcPts val="0"/>
              </a:spcAft>
              <a:buNone/>
            </a:pPr>
            <a:endParaRPr sz="1800" b="0" i="0" u="none" strike="noStrike" cap="none"/>
          </a:p>
        </p:txBody>
      </p:sp>
      <p:sp>
        <p:nvSpPr>
          <p:cNvPr id="3752" name="Google Shape;3752;g40a120c017_0_306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389</a:t>
            </a:fld>
            <a:endParaRPr/>
          </a:p>
        </p:txBody>
      </p:sp>
    </p:spTree>
    <p:extLst>
      <p:ext uri="{BB962C8B-B14F-4D97-AF65-F5344CB8AC3E}">
        <p14:creationId xmlns:p14="http://schemas.microsoft.com/office/powerpoint/2010/main" val="152468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2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Java class is often used to store or represent data for the construct that the class represents. For example, you could create a model (a programmatic representation) of an Employee. An </a:t>
            </a:r>
            <a:r>
              <a:rPr lang="en-US" sz="1800" b="0" i="0" u="none" strike="noStrike" cap="none">
                <a:latin typeface="Courier New"/>
                <a:ea typeface="Courier New"/>
                <a:cs typeface="Courier New"/>
                <a:sym typeface="Courier New"/>
              </a:rPr>
              <a:t>Employee</a:t>
            </a:r>
            <a:r>
              <a:rPr lang="en-US" sz="1800" b="0" i="0" u="none" strike="noStrike" cap="none"/>
              <a:t> object defined by using this model contains values for </a:t>
            </a:r>
            <a:r>
              <a:rPr lang="en-US" sz="1800" b="0" i="0" u="none" strike="noStrike" cap="none">
                <a:latin typeface="Courier New"/>
                <a:ea typeface="Courier New"/>
                <a:cs typeface="Courier New"/>
                <a:sym typeface="Courier New"/>
              </a:rPr>
              <a:t>empId</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Social Security Number (</a:t>
            </a:r>
            <a:r>
              <a:rPr lang="en-US" sz="1800" b="0" i="0" u="none" strike="noStrike" cap="none">
                <a:latin typeface="Courier New"/>
                <a:ea typeface="Courier New"/>
                <a:cs typeface="Courier New"/>
                <a:sym typeface="Courier New"/>
              </a:rPr>
              <a:t>ssn</a:t>
            </a:r>
            <a:r>
              <a:rPr lang="en-US" sz="1800" b="0" i="0" u="none" strike="noStrike" cap="none"/>
              <a:t>), and </a:t>
            </a:r>
            <a:r>
              <a:rPr lang="en-US" sz="1800" b="0" i="0" u="none" strike="noStrike" cap="none">
                <a:latin typeface="Courier New"/>
                <a:ea typeface="Courier New"/>
                <a:cs typeface="Courier New"/>
                <a:sym typeface="Courier New"/>
              </a:rPr>
              <a:t>salary</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A constructor is used to create an instance of a class. Unlike methods, constructors do not declare a return type, and are declared with the same name as their class. Constructors can take arguments and you can declare more than one constructor.</a:t>
            </a:r>
            <a:endParaRPr/>
          </a:p>
        </p:txBody>
      </p:sp>
      <p:sp>
        <p:nvSpPr>
          <p:cNvPr id="262" name="Google Shape;262;p2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39</a:t>
            </a:fld>
            <a:endParaRPr/>
          </a:p>
        </p:txBody>
      </p:sp>
    </p:spTree>
    <p:extLst>
      <p:ext uri="{BB962C8B-B14F-4D97-AF65-F5344CB8AC3E}">
        <p14:creationId xmlns:p14="http://schemas.microsoft.com/office/powerpoint/2010/main" val="4116496645"/>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40a120c017_0_30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3" name="Google Shape;3783;g40a120c017_0_30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java.nio.file.Files </a:t>
            </a:r>
            <a:r>
              <a:rPr lang="en-US" sz="1800" b="0" i="0" u="none" strike="noStrike" cap="none"/>
              <a:t>class is the primary entry point for operations on </a:t>
            </a:r>
            <a:r>
              <a:rPr lang="en-US" sz="1800" b="0" i="0" u="none" strike="noStrike" cap="none">
                <a:latin typeface="Courier New"/>
                <a:ea typeface="Courier New"/>
                <a:cs typeface="Courier New"/>
                <a:sym typeface="Courier New"/>
              </a:rPr>
              <a:t>Path</a:t>
            </a:r>
            <a:r>
              <a:rPr lang="en-US" sz="1800" b="0" i="0" u="none" strike="noStrike" cap="none"/>
              <a:t> objects. </a:t>
            </a:r>
            <a:endParaRPr/>
          </a:p>
          <a:p>
            <a:pPr marL="0" marR="0" lvl="1" indent="0" algn="l" rtl="0">
              <a:spcBef>
                <a:spcPts val="0"/>
              </a:spcBef>
              <a:spcAft>
                <a:spcPts val="0"/>
              </a:spcAft>
              <a:buSzPts val="1800"/>
              <a:buFont typeface="Arial"/>
              <a:buNone/>
            </a:pPr>
            <a:r>
              <a:rPr lang="en-US" sz="1800" b="0" i="0" u="none" strike="noStrike" cap="none"/>
              <a:t>Static methods in this class read, write, and manipulate files and directories represented by </a:t>
            </a:r>
            <a:r>
              <a:rPr lang="en-US" sz="1800" b="0" i="0" u="none" strike="noStrike" cap="none">
                <a:latin typeface="Courier New"/>
                <a:ea typeface="Courier New"/>
                <a:cs typeface="Courier New"/>
                <a:sym typeface="Courier New"/>
              </a:rPr>
              <a:t>Path</a:t>
            </a:r>
            <a:r>
              <a:rPr lang="en-US" sz="1800" b="0" i="0" u="none" strike="noStrike" cap="none"/>
              <a:t> objects.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Files</a:t>
            </a:r>
            <a:r>
              <a:rPr lang="en-US" sz="1800" b="0" i="0" u="none" strike="noStrike" cap="none"/>
              <a:t> class is also link aware—methods detect symbolic links in </a:t>
            </a:r>
            <a:r>
              <a:rPr lang="en-US" sz="1800" b="0" i="0" u="none" strike="noStrike" cap="none">
                <a:latin typeface="Courier New"/>
                <a:ea typeface="Courier New"/>
                <a:cs typeface="Courier New"/>
                <a:sym typeface="Courier New"/>
              </a:rPr>
              <a:t>Path</a:t>
            </a:r>
            <a:r>
              <a:rPr lang="en-US" sz="1800" b="0" i="0" u="none" strike="noStrike" cap="none"/>
              <a:t> objects and automatically manage links or provide options for dealing with links.</a:t>
            </a:r>
            <a:endParaRPr/>
          </a:p>
        </p:txBody>
      </p:sp>
      <p:sp>
        <p:nvSpPr>
          <p:cNvPr id="3784" name="Google Shape;3784;g40a120c017_0_30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390</a:t>
            </a:fld>
            <a:endParaRPr/>
          </a:p>
        </p:txBody>
      </p:sp>
    </p:spTree>
    <p:extLst>
      <p:ext uri="{BB962C8B-B14F-4D97-AF65-F5344CB8AC3E}">
        <p14:creationId xmlns:p14="http://schemas.microsoft.com/office/powerpoint/2010/main" val="146643550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40a120c017_0_3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8" name="Google Shape;3808;g40a120c017_0_31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Recall that </a:t>
            </a:r>
            <a:r>
              <a:rPr lang="en-US" sz="1800" b="0" i="0" u="none" strike="noStrike" cap="none">
                <a:latin typeface="Courier New"/>
                <a:ea typeface="Courier New"/>
                <a:cs typeface="Courier New"/>
                <a:sym typeface="Courier New"/>
              </a:rPr>
              <a:t>Path</a:t>
            </a:r>
            <a:r>
              <a:rPr lang="en-US" sz="1800" b="0" i="0" u="none" strike="noStrike" cap="none"/>
              <a:t> objects may point to files or directories that do not exist. The </a:t>
            </a:r>
            <a:r>
              <a:rPr lang="en-US" sz="1800" b="0" i="0" u="none" strike="noStrike" cap="none">
                <a:latin typeface="Courier New"/>
                <a:ea typeface="Courier New"/>
                <a:cs typeface="Courier New"/>
                <a:sym typeface="Courier New"/>
              </a:rPr>
              <a:t>exists()</a:t>
            </a:r>
            <a:r>
              <a:rPr lang="en-US" sz="1800" b="0" i="0" u="none" strike="noStrike" cap="none"/>
              <a:t> and </a:t>
            </a:r>
            <a:r>
              <a:rPr lang="en-US" sz="1800" b="0" i="0" u="none" strike="noStrike" cap="none">
                <a:latin typeface="Courier New"/>
                <a:ea typeface="Courier New"/>
                <a:cs typeface="Courier New"/>
                <a:sym typeface="Courier New"/>
              </a:rPr>
              <a:t>notExists()</a:t>
            </a:r>
            <a:r>
              <a:rPr lang="en-US" sz="1800" b="0" i="0" u="none" strike="noStrike" cap="none"/>
              <a:t> methods are used to determine whether the </a:t>
            </a:r>
            <a:r>
              <a:rPr lang="en-US" sz="1800" b="0" i="0" u="none" strike="noStrike" cap="none">
                <a:latin typeface="Courier New"/>
                <a:ea typeface="Courier New"/>
                <a:cs typeface="Courier New"/>
                <a:sym typeface="Courier New"/>
              </a:rPr>
              <a:t>Path</a:t>
            </a:r>
            <a:r>
              <a:rPr lang="en-US" sz="1800" b="0" i="0" u="none" strike="noStrike" cap="none"/>
              <a:t> points to a legitimate file or directory, and the particulars of that file or directory.</a:t>
            </a:r>
            <a:endParaRPr/>
          </a:p>
          <a:p>
            <a:pPr marL="0" marR="0" lvl="1" indent="0" algn="l" rtl="0">
              <a:spcBef>
                <a:spcPts val="0"/>
              </a:spcBef>
              <a:spcAft>
                <a:spcPts val="0"/>
              </a:spcAft>
              <a:buSzPts val="1800"/>
              <a:buFont typeface="Arial"/>
              <a:buNone/>
            </a:pPr>
            <a:r>
              <a:rPr lang="en-US" sz="1800" b="0" i="0" u="none" strike="noStrike" cap="none"/>
              <a:t>When testing for the existence of a file, there are three outcomes possible:</a:t>
            </a:r>
            <a:endParaRPr/>
          </a:p>
          <a:p>
            <a:pPr marL="0" marR="0" lvl="2" indent="0" algn="l" rtl="0">
              <a:spcBef>
                <a:spcPts val="0"/>
              </a:spcBef>
              <a:spcAft>
                <a:spcPts val="0"/>
              </a:spcAft>
              <a:buSzPts val="1800"/>
              <a:buFont typeface="Arial"/>
              <a:buNone/>
            </a:pPr>
            <a:r>
              <a:rPr lang="en-US" sz="1800" b="0" i="0" u="none" strike="noStrike" cap="none"/>
              <a:t>The file is verified to exist.</a:t>
            </a:r>
            <a:endParaRPr/>
          </a:p>
          <a:p>
            <a:pPr marL="0" marR="0" lvl="2" indent="0" algn="l" rtl="0">
              <a:spcBef>
                <a:spcPts val="0"/>
              </a:spcBef>
              <a:spcAft>
                <a:spcPts val="0"/>
              </a:spcAft>
              <a:buSzPts val="1800"/>
              <a:buFont typeface="Arial"/>
              <a:buNone/>
            </a:pPr>
            <a:r>
              <a:rPr lang="en-US" sz="1800" b="0" i="0" u="none" strike="noStrike" cap="none"/>
              <a:t>The file is verified to not exist.</a:t>
            </a:r>
            <a:endParaRPr/>
          </a:p>
          <a:p>
            <a:pPr marL="0" marR="0" lvl="2" indent="0" algn="l" rtl="0">
              <a:spcBef>
                <a:spcPts val="0"/>
              </a:spcBef>
              <a:spcAft>
                <a:spcPts val="0"/>
              </a:spcAft>
              <a:buSzPts val="1800"/>
              <a:buFont typeface="Arial"/>
              <a:buNone/>
            </a:pPr>
            <a:r>
              <a:rPr lang="en-US" sz="1800" b="0" i="0" u="none" strike="noStrike" cap="none"/>
              <a:t>The file’s status is unknown. This result can occur when the program does not have access to the file.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!Files.exists(path)</a:t>
            </a:r>
            <a:r>
              <a:rPr lang="en-US" sz="1800" b="0" i="0" u="none" strike="noStrike" cap="none"/>
              <a:t> is not equivalent to </a:t>
            </a:r>
            <a:r>
              <a:rPr lang="en-US" sz="1800" b="0" i="0" u="none" strike="noStrike" cap="none">
                <a:latin typeface="Courier New"/>
                <a:ea typeface="Courier New"/>
                <a:cs typeface="Courier New"/>
                <a:sym typeface="Courier New"/>
              </a:rPr>
              <a:t>Files.notExists(path)</a:t>
            </a:r>
            <a:r>
              <a:rPr lang="en-US" sz="1800" b="0" i="0" u="none" strike="noStrike" cap="none"/>
              <a:t>. If both </a:t>
            </a:r>
            <a:r>
              <a:rPr lang="en-US" sz="1800" b="0" i="0" u="none" strike="noStrike" cap="none">
                <a:latin typeface="Courier New"/>
                <a:ea typeface="Courier New"/>
                <a:cs typeface="Courier New"/>
                <a:sym typeface="Courier New"/>
              </a:rPr>
              <a:t>exists</a:t>
            </a:r>
            <a:r>
              <a:rPr lang="en-US" sz="1800" b="0" i="0" u="none" strike="noStrike" cap="none"/>
              <a:t> and </a:t>
            </a:r>
            <a:r>
              <a:rPr lang="en-US" sz="1800" b="0" i="0" u="none" strike="noStrike" cap="none">
                <a:latin typeface="Courier New"/>
                <a:ea typeface="Courier New"/>
                <a:cs typeface="Courier New"/>
                <a:sym typeface="Courier New"/>
              </a:rPr>
              <a:t>notExists</a:t>
            </a:r>
            <a:r>
              <a:rPr lang="en-US" sz="1800" b="0" i="0" u="none" strike="noStrike" cap="none"/>
              <a:t> return false, the existence of the file or directory cannot be determined. For example, in Windows, it is possible to achieve this by requesting the status of an offline drive, such as a CD-ROM drive.</a:t>
            </a:r>
            <a:endParaRPr/>
          </a:p>
          <a:p>
            <a:pPr marL="0" marR="0" lvl="0" indent="0" algn="l" rtl="0">
              <a:spcBef>
                <a:spcPts val="0"/>
              </a:spcBef>
              <a:spcAft>
                <a:spcPts val="0"/>
              </a:spcAft>
              <a:buNone/>
            </a:pPr>
            <a:endParaRPr sz="1800" b="0" i="0" u="none" strike="noStrike" cap="none"/>
          </a:p>
        </p:txBody>
      </p:sp>
      <p:sp>
        <p:nvSpPr>
          <p:cNvPr id="3809" name="Google Shape;3809;g40a120c017_0_3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391</a:t>
            </a:fld>
            <a:endParaRPr/>
          </a:p>
        </p:txBody>
      </p:sp>
    </p:spTree>
    <p:extLst>
      <p:ext uri="{BB962C8B-B14F-4D97-AF65-F5344CB8AC3E}">
        <p14:creationId xmlns:p14="http://schemas.microsoft.com/office/powerpoint/2010/main" val="396874413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40a120c017_0_31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8" name="Google Shape;3818;g40a120c017_0_31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result of any of these tests is immediately outdated once the operation completes. According to the documentation: “Note that result of this method is immediately outdated. There is no guarantee that a subsequent attempt to open the file for writing will succeed (or even that it will access the same file). Care should be taken when using this method in security-sensitive applications.”</a:t>
            </a:r>
            <a:endParaRPr/>
          </a:p>
        </p:txBody>
      </p:sp>
      <p:sp>
        <p:nvSpPr>
          <p:cNvPr id="3819" name="Google Shape;3819;g40a120c017_0_31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392</a:t>
            </a:fld>
            <a:endParaRPr/>
          </a:p>
        </p:txBody>
      </p:sp>
    </p:spTree>
    <p:extLst>
      <p:ext uri="{BB962C8B-B14F-4D97-AF65-F5344CB8AC3E}">
        <p14:creationId xmlns:p14="http://schemas.microsoft.com/office/powerpoint/2010/main" val="355525997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40a120c017_0_31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6" name="Google Shape;3826;g40a120c017_0_31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Files</a:t>
            </a:r>
            <a:r>
              <a:rPr lang="en-US" sz="1800" b="0" i="0" u="none" strike="noStrike" cap="none"/>
              <a:t> class also has methods to create temporary files and directories, hard links, and symbolic links.</a:t>
            </a:r>
            <a:endParaRPr/>
          </a:p>
        </p:txBody>
      </p:sp>
      <p:sp>
        <p:nvSpPr>
          <p:cNvPr id="3827" name="Google Shape;3827;g40a120c017_0_31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393</a:t>
            </a:fld>
            <a:endParaRPr/>
          </a:p>
        </p:txBody>
      </p:sp>
    </p:spTree>
    <p:extLst>
      <p:ext uri="{BB962C8B-B14F-4D97-AF65-F5344CB8AC3E}">
        <p14:creationId xmlns:p14="http://schemas.microsoft.com/office/powerpoint/2010/main" val="279662306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4"/>
        <p:cNvGrpSpPr/>
        <p:nvPr/>
      </p:nvGrpSpPr>
      <p:grpSpPr>
        <a:xfrm>
          <a:off x="0" y="0"/>
          <a:ext cx="0" cy="0"/>
          <a:chOff x="0" y="0"/>
          <a:chExt cx="0" cy="0"/>
        </a:xfrm>
      </p:grpSpPr>
      <p:sp>
        <p:nvSpPr>
          <p:cNvPr id="3835" name="Google Shape;3835;g40a120c017_0_31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6" name="Google Shape;3836;g40a120c017_0_31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delete(Path)</a:t>
            </a:r>
            <a:r>
              <a:rPr lang="en-US" sz="1800" b="0" i="0" u="none" strike="noStrike" cap="none"/>
              <a:t> method deletes the file or throws an exception if the deletion fails. For example, if the file does not exist, a </a:t>
            </a:r>
            <a:r>
              <a:rPr lang="en-US" sz="1800" b="0" i="0" u="none" strike="noStrike" cap="none">
                <a:latin typeface="Courier New"/>
                <a:ea typeface="Courier New"/>
                <a:cs typeface="Courier New"/>
                <a:sym typeface="Courier New"/>
              </a:rPr>
              <a:t>NoSuchFileException</a:t>
            </a:r>
            <a:r>
              <a:rPr lang="en-US" sz="1800" b="0" i="0" u="none" strike="noStrike" cap="none"/>
              <a:t> is thrown. </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deleteIfExists(Path)</a:t>
            </a:r>
            <a:r>
              <a:rPr lang="en-US" sz="1800" b="0" i="0" u="none" strike="noStrike" cap="none"/>
              <a:t> method also deletes the file, but if the file does not exist, no exception is thrown. Failing silently is useful when you have multiple threads deleting files and you do not want to throw an exception just because one thread did so first.</a:t>
            </a:r>
            <a:endParaRPr/>
          </a:p>
        </p:txBody>
      </p:sp>
      <p:sp>
        <p:nvSpPr>
          <p:cNvPr id="3837" name="Google Shape;3837;g40a120c017_0_31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394</a:t>
            </a:fld>
            <a:endParaRPr/>
          </a:p>
        </p:txBody>
      </p:sp>
    </p:spTree>
    <p:extLst>
      <p:ext uri="{BB962C8B-B14F-4D97-AF65-F5344CB8AC3E}">
        <p14:creationId xmlns:p14="http://schemas.microsoft.com/office/powerpoint/2010/main" val="198604593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0"/>
        <p:cNvGrpSpPr/>
        <p:nvPr/>
      </p:nvGrpSpPr>
      <p:grpSpPr>
        <a:xfrm>
          <a:off x="0" y="0"/>
          <a:ext cx="0" cy="0"/>
          <a:chOff x="0" y="0"/>
          <a:chExt cx="0" cy="0"/>
        </a:xfrm>
      </p:grpSpPr>
      <p:sp>
        <p:nvSpPr>
          <p:cNvPr id="3851" name="Google Shape;3851;g40a120c017_0_31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2" name="Google Shape;3852;g40a120c017_0_31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 can copy a file or directory by using the </a:t>
            </a:r>
            <a:r>
              <a:rPr lang="en-US" sz="1800" b="0" i="0" u="none" strike="noStrike" cap="none">
                <a:latin typeface="Courier New"/>
                <a:ea typeface="Courier New"/>
                <a:cs typeface="Courier New"/>
                <a:sym typeface="Courier New"/>
              </a:rPr>
              <a:t>copy(Path, Path, CopyOption...)</a:t>
            </a:r>
            <a:r>
              <a:rPr lang="en-US" sz="1800" b="0" i="0" u="none" strike="noStrike" cap="none"/>
              <a:t> method. The copy fails if the target file exists, unless the </a:t>
            </a:r>
            <a:r>
              <a:rPr lang="en-US" sz="1800" b="0" i="0" u="none" strike="noStrike" cap="none">
                <a:latin typeface="Courier New"/>
                <a:ea typeface="Courier New"/>
                <a:cs typeface="Courier New"/>
                <a:sym typeface="Courier New"/>
              </a:rPr>
              <a:t>REPLACE_EXISTING</a:t>
            </a:r>
            <a:r>
              <a:rPr lang="en-US" sz="1800" b="0" i="0" u="none" strike="noStrike" cap="none"/>
              <a:t> option is specified.</a:t>
            </a:r>
            <a:endParaRPr/>
          </a:p>
          <a:p>
            <a:pPr marL="0" marR="0" lvl="1" indent="0" algn="l" rtl="0">
              <a:spcBef>
                <a:spcPts val="0"/>
              </a:spcBef>
              <a:spcAft>
                <a:spcPts val="0"/>
              </a:spcAft>
              <a:buSzPts val="1800"/>
              <a:buFont typeface="Arial"/>
              <a:buNone/>
            </a:pPr>
            <a:r>
              <a:rPr lang="en-US" sz="1800" b="0" i="0" u="none" strike="noStrike" cap="none"/>
              <a:t>Directories can be copied. However, files inside the directory are not copied, so the new directory is empty even when the original directory contains files.</a:t>
            </a:r>
            <a:endParaRPr/>
          </a:p>
          <a:p>
            <a:pPr marL="0" marR="0" lvl="1" indent="0" algn="l" rtl="0">
              <a:spcBef>
                <a:spcPts val="0"/>
              </a:spcBef>
              <a:spcAft>
                <a:spcPts val="0"/>
              </a:spcAft>
              <a:buSzPts val="1800"/>
              <a:buFont typeface="Arial"/>
              <a:buNone/>
            </a:pPr>
            <a:r>
              <a:rPr lang="en-US" sz="1800" b="0" i="0" u="none" strike="noStrike" cap="none"/>
              <a:t>When copying a symbolic link, the target of the link is copied. If you want to copy the link itself, and not the contents of the link, specify either the </a:t>
            </a:r>
            <a:r>
              <a:rPr lang="en-US" sz="1800" b="0" i="0" u="none" strike="noStrike" cap="none">
                <a:latin typeface="Courier New"/>
                <a:ea typeface="Courier New"/>
                <a:cs typeface="Courier New"/>
                <a:sym typeface="Courier New"/>
              </a:rPr>
              <a:t>NOFOLLOW_LINKS</a:t>
            </a:r>
            <a:r>
              <a:rPr lang="en-US" sz="1800" b="0" i="0" u="none" strike="noStrike" cap="none"/>
              <a:t> or </a:t>
            </a:r>
            <a:r>
              <a:rPr lang="en-US" sz="1800" b="0" i="0" u="none" strike="noStrike" cap="none">
                <a:latin typeface="Courier New"/>
                <a:ea typeface="Courier New"/>
                <a:cs typeface="Courier New"/>
                <a:sym typeface="Courier New"/>
              </a:rPr>
              <a:t>REPLACE_EXISTING</a:t>
            </a:r>
            <a:r>
              <a:rPr lang="en-US" sz="1800" b="0" i="0" u="none" strike="noStrike" cap="none"/>
              <a:t> option.</a:t>
            </a:r>
            <a:endParaRPr/>
          </a:p>
          <a:p>
            <a:pPr marL="0" marR="0" lvl="1" indent="0" algn="l" rtl="0">
              <a:spcBef>
                <a:spcPts val="0"/>
              </a:spcBef>
              <a:spcAft>
                <a:spcPts val="0"/>
              </a:spcAft>
              <a:buSzPts val="1800"/>
              <a:buFont typeface="Arial"/>
              <a:buNone/>
            </a:pPr>
            <a:r>
              <a:rPr lang="en-US" sz="1800" b="0" i="0" u="none" strike="noStrike" cap="none"/>
              <a:t>The following </a:t>
            </a:r>
            <a:r>
              <a:rPr lang="en-US" sz="1800" b="0" i="0" u="none" strike="noStrike" cap="none">
                <a:latin typeface="Courier New"/>
                <a:ea typeface="Courier New"/>
                <a:cs typeface="Courier New"/>
                <a:sym typeface="Courier New"/>
              </a:rPr>
              <a:t>StandardCopyOption</a:t>
            </a:r>
            <a:r>
              <a:rPr lang="en-US" sz="1800" b="0" i="0" u="none" strike="noStrike" cap="none"/>
              <a:t> and </a:t>
            </a:r>
            <a:r>
              <a:rPr lang="en-US" sz="1800" b="0" i="0" u="none" strike="noStrike" cap="none">
                <a:latin typeface="Courier New"/>
                <a:ea typeface="Courier New"/>
                <a:cs typeface="Courier New"/>
                <a:sym typeface="Courier New"/>
              </a:rPr>
              <a:t>LinkOption</a:t>
            </a:r>
            <a:r>
              <a:rPr lang="en-US" sz="1800" b="0" i="0" u="none" strike="noStrike" cap="none"/>
              <a:t> enums are supported:</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REPLACE_EXISTING</a:t>
            </a:r>
            <a:r>
              <a:rPr lang="en-US" sz="1800" b="1" i="0" u="none" strike="noStrike" cap="none"/>
              <a:t>:</a:t>
            </a:r>
            <a:r>
              <a:rPr lang="en-US" sz="1800" b="0" i="0" u="none" strike="noStrike" cap="none"/>
              <a:t> Performs the copy even when the target file already exists. If the target is a symbolic link, the link itself is copied (and not the target of the link). If the target is a non-empty directory, the copy fails with the </a:t>
            </a:r>
            <a:r>
              <a:rPr lang="en-US" sz="1800" b="0" i="0" u="none" strike="noStrike" cap="none">
                <a:latin typeface="Courier New"/>
                <a:ea typeface="Courier New"/>
                <a:cs typeface="Courier New"/>
                <a:sym typeface="Courier New"/>
              </a:rPr>
              <a:t>FileAlreadyExistsException</a:t>
            </a:r>
            <a:r>
              <a:rPr lang="en-US" sz="1800" b="0" i="0" u="none" strike="noStrike" cap="none"/>
              <a:t> exception.</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COPY_ATTRIBUTES</a:t>
            </a:r>
            <a:r>
              <a:rPr lang="en-US" sz="1800" b="1" i="0" u="none" strike="noStrike" cap="none"/>
              <a:t>: </a:t>
            </a:r>
            <a:r>
              <a:rPr lang="en-US" sz="1800" b="0" i="0" u="none" strike="noStrike" cap="none"/>
              <a:t>Copies the file attributes associated with the file to the target file. The exact file attributes supported are file system– and platform-dependent, but last-modified-time is supported across platforms and is copied to the target file.</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NOFOLLOW_LINKS</a:t>
            </a:r>
            <a:r>
              <a:rPr lang="en-US" sz="1800" b="1" i="0" u="none" strike="noStrike" cap="none"/>
              <a:t>:</a:t>
            </a:r>
            <a:r>
              <a:rPr lang="en-US" sz="1800" b="0" i="0" u="none" strike="noStrike" cap="none"/>
              <a:t> Indicates that symbolic links should not be followed. If the file to be copied is a symbolic link, the link is copied (and not the target of the link).</a:t>
            </a:r>
            <a:endParaRPr/>
          </a:p>
          <a:p>
            <a:pPr marL="0" marR="0" lvl="0" indent="0" algn="l" rtl="0">
              <a:spcBef>
                <a:spcPts val="0"/>
              </a:spcBef>
              <a:spcAft>
                <a:spcPts val="0"/>
              </a:spcAft>
              <a:buNone/>
            </a:pPr>
            <a:endParaRPr sz="1800" b="0" i="0" u="none" strike="noStrike" cap="none"/>
          </a:p>
        </p:txBody>
      </p:sp>
      <p:sp>
        <p:nvSpPr>
          <p:cNvPr id="3853" name="Google Shape;3853;g40a120c017_0_31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395</a:t>
            </a:fld>
            <a:endParaRPr/>
          </a:p>
        </p:txBody>
      </p:sp>
    </p:spTree>
    <p:extLst>
      <p:ext uri="{BB962C8B-B14F-4D97-AF65-F5344CB8AC3E}">
        <p14:creationId xmlns:p14="http://schemas.microsoft.com/office/powerpoint/2010/main" val="114221065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g40a120c017_0_31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8" name="Google Shape;3868;g40a120c017_0_31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Guidelines for moves:</a:t>
            </a:r>
            <a:endParaRPr/>
          </a:p>
          <a:p>
            <a:pPr marL="0" marR="0" lvl="2" indent="0" algn="l" rtl="0">
              <a:spcBef>
                <a:spcPts val="0"/>
              </a:spcBef>
              <a:spcAft>
                <a:spcPts val="0"/>
              </a:spcAft>
              <a:buSzPts val="1800"/>
              <a:buFont typeface="Arial"/>
              <a:buNone/>
            </a:pPr>
            <a:r>
              <a:rPr lang="en-US" sz="1800" b="0" i="0" u="none" strike="noStrike" cap="none"/>
              <a:t>If the target path is a directory and that directory is empty, the move succeeds if </a:t>
            </a:r>
            <a:r>
              <a:rPr lang="en-US" sz="1800" b="0" i="0" u="none" strike="noStrike" cap="none">
                <a:latin typeface="Courier New"/>
                <a:ea typeface="Courier New"/>
                <a:cs typeface="Courier New"/>
                <a:sym typeface="Courier New"/>
              </a:rPr>
              <a:t>REPLACE_EXISTING</a:t>
            </a:r>
            <a:r>
              <a:rPr lang="en-US" sz="1800" b="0" i="0" u="none" strike="noStrike" cap="none"/>
              <a:t> is set.</a:t>
            </a:r>
            <a:endParaRPr/>
          </a:p>
          <a:p>
            <a:pPr marL="0" marR="0" lvl="2" indent="0" algn="l" rtl="0">
              <a:spcBef>
                <a:spcPts val="0"/>
              </a:spcBef>
              <a:spcAft>
                <a:spcPts val="0"/>
              </a:spcAft>
              <a:buSzPts val="1800"/>
              <a:buFont typeface="Arial"/>
              <a:buNone/>
            </a:pPr>
            <a:r>
              <a:rPr lang="en-US" sz="1800" b="0" i="0" u="none" strike="noStrike" cap="none"/>
              <a:t>If the target directory does not exist, the move succeeds. Essentially, this is a rename of the directory.</a:t>
            </a:r>
            <a:endParaRPr/>
          </a:p>
          <a:p>
            <a:pPr marL="0" marR="0" lvl="2" indent="0" algn="l" rtl="0">
              <a:spcBef>
                <a:spcPts val="0"/>
              </a:spcBef>
              <a:spcAft>
                <a:spcPts val="0"/>
              </a:spcAft>
              <a:buSzPts val="1800"/>
              <a:buFont typeface="Arial"/>
              <a:buNone/>
            </a:pPr>
            <a:r>
              <a:rPr lang="en-US" sz="1800" b="0" i="0" u="none" strike="noStrike" cap="none"/>
              <a:t>If the target directory exists and is not empty, a </a:t>
            </a:r>
            <a:r>
              <a:rPr lang="en-US" sz="1800" b="0" i="0" u="none" strike="noStrike" cap="none">
                <a:latin typeface="Courier New"/>
                <a:ea typeface="Courier New"/>
                <a:cs typeface="Courier New"/>
                <a:sym typeface="Courier New"/>
              </a:rPr>
              <a:t>DirectoryNotEmptyException</a:t>
            </a:r>
            <a:r>
              <a:rPr lang="en-US" sz="1800" b="0" i="0" u="none" strike="noStrike" cap="none"/>
              <a:t> is thrown.</a:t>
            </a:r>
            <a:endParaRPr/>
          </a:p>
          <a:p>
            <a:pPr marL="0" marR="0" lvl="2" indent="0" algn="l" rtl="0">
              <a:spcBef>
                <a:spcPts val="0"/>
              </a:spcBef>
              <a:spcAft>
                <a:spcPts val="0"/>
              </a:spcAft>
              <a:buSzPts val="1800"/>
              <a:buFont typeface="Arial"/>
              <a:buNone/>
            </a:pPr>
            <a:r>
              <a:rPr lang="en-US" sz="1800" b="0" i="0" u="none" strike="noStrike" cap="none"/>
              <a:t>If the source is a file and the target is a directory that exists, and </a:t>
            </a:r>
            <a:r>
              <a:rPr lang="en-US" sz="1800" b="0" i="0" u="none" strike="noStrike" cap="none">
                <a:latin typeface="Courier New"/>
                <a:ea typeface="Courier New"/>
                <a:cs typeface="Courier New"/>
                <a:sym typeface="Courier New"/>
              </a:rPr>
              <a:t>REPLACE_EXISTING</a:t>
            </a:r>
            <a:r>
              <a:rPr lang="en-US" sz="1800" b="0" i="0" u="none" strike="noStrike" cap="none"/>
              <a:t> is set, the move will rename the file to the intended directory name.</a:t>
            </a:r>
            <a:endParaRPr/>
          </a:p>
          <a:p>
            <a:pPr marL="0" marR="0" lvl="1" indent="0" algn="l" rtl="0">
              <a:spcBef>
                <a:spcPts val="0"/>
              </a:spcBef>
              <a:spcAft>
                <a:spcPts val="0"/>
              </a:spcAft>
              <a:buSzPts val="1800"/>
              <a:buFont typeface="Arial"/>
              <a:buNone/>
            </a:pPr>
            <a:r>
              <a:rPr lang="en-US" sz="1800" b="0" i="0" u="none" strike="noStrike" cap="none"/>
              <a:t>To move a directory containing files to another directory, essentially you need to recursively copy the contents of the directory, and then delete the old directory.</a:t>
            </a:r>
            <a:endParaRPr/>
          </a:p>
          <a:p>
            <a:pPr marL="0" marR="0" lvl="1" indent="0" algn="l" rtl="0">
              <a:spcBef>
                <a:spcPts val="0"/>
              </a:spcBef>
              <a:spcAft>
                <a:spcPts val="0"/>
              </a:spcAft>
              <a:buSzPts val="1800"/>
              <a:buFont typeface="Arial"/>
              <a:buNone/>
            </a:pPr>
            <a:r>
              <a:rPr lang="en-US" sz="1800" b="0" i="0" u="none" strike="noStrike" cap="none"/>
              <a:t>You can also perform the move as an atomic file operation using </a:t>
            </a:r>
            <a:r>
              <a:rPr lang="en-US" sz="1800" b="0" i="0" u="none" strike="noStrike" cap="none">
                <a:latin typeface="Courier New"/>
                <a:ea typeface="Courier New"/>
                <a:cs typeface="Courier New"/>
                <a:sym typeface="Courier New"/>
              </a:rPr>
              <a:t>ATOMIC_MOVE</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If the file system does not support an atomic move, an exception is thrown. With an </a:t>
            </a:r>
            <a:r>
              <a:rPr lang="en-US" sz="1800" b="0" i="0" u="none" strike="noStrike" cap="none">
                <a:latin typeface="Courier New"/>
                <a:ea typeface="Courier New"/>
                <a:cs typeface="Courier New"/>
                <a:sym typeface="Courier New"/>
              </a:rPr>
              <a:t>ATOMIC_MOVE</a:t>
            </a:r>
            <a:r>
              <a:rPr lang="en-US" sz="1800" b="0" i="0" u="none" strike="noStrike" cap="none"/>
              <a:t> you can move a file into a directory and be guaranteed that any process watching the directory accesses a complete file.</a:t>
            </a:r>
            <a:endParaRPr/>
          </a:p>
          <a:p>
            <a:pPr marL="0" marR="0" lvl="0" indent="0" algn="l" rtl="0">
              <a:spcBef>
                <a:spcPts val="0"/>
              </a:spcBef>
              <a:spcAft>
                <a:spcPts val="0"/>
              </a:spcAft>
              <a:buNone/>
            </a:pPr>
            <a:endParaRPr sz="1800" b="0" i="0" u="none" strike="noStrike" cap="none"/>
          </a:p>
        </p:txBody>
      </p:sp>
      <p:sp>
        <p:nvSpPr>
          <p:cNvPr id="3869" name="Google Shape;3869;g40a120c017_0_31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396</a:t>
            </a:fld>
            <a:endParaRPr/>
          </a:p>
        </p:txBody>
      </p:sp>
    </p:spTree>
    <p:extLst>
      <p:ext uri="{BB962C8B-B14F-4D97-AF65-F5344CB8AC3E}">
        <p14:creationId xmlns:p14="http://schemas.microsoft.com/office/powerpoint/2010/main" val="10783935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40a120c017_0_31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5" name="Google Shape;3885;g40a120c017_0_318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886" name="Google Shape;3886;g40a120c017_0_31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397</a:t>
            </a:fld>
            <a:endParaRPr/>
          </a:p>
        </p:txBody>
      </p:sp>
    </p:spTree>
    <p:extLst>
      <p:ext uri="{BB962C8B-B14F-4D97-AF65-F5344CB8AC3E}">
        <p14:creationId xmlns:p14="http://schemas.microsoft.com/office/powerpoint/2010/main" val="3734846724"/>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2"/>
        <p:cNvGrpSpPr/>
        <p:nvPr/>
      </p:nvGrpSpPr>
      <p:grpSpPr>
        <a:xfrm>
          <a:off x="0" y="0"/>
          <a:ext cx="0" cy="0"/>
          <a:chOff x="0" y="0"/>
          <a:chExt cx="0" cy="0"/>
        </a:xfrm>
      </p:grpSpPr>
      <p:sp>
        <p:nvSpPr>
          <p:cNvPr id="3893" name="Google Shape;3893;g40a120c017_0_31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4" name="Google Shape;3894;g40a120c017_0_31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895" name="Google Shape;3895;g40a120c017_0_31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398</a:t>
            </a:fld>
            <a:endParaRPr/>
          </a:p>
        </p:txBody>
      </p:sp>
    </p:spTree>
    <p:extLst>
      <p:ext uri="{BB962C8B-B14F-4D97-AF65-F5344CB8AC3E}">
        <p14:creationId xmlns:p14="http://schemas.microsoft.com/office/powerpoint/2010/main" val="316874660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40a120c017_0_31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3" name="Google Shape;3903;g40a120c017_0_31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04" name="Google Shape;3904;g40a120c017_0_31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399</a:t>
            </a:fld>
            <a:endParaRPr/>
          </a:p>
        </p:txBody>
      </p:sp>
    </p:spTree>
    <p:extLst>
      <p:ext uri="{BB962C8B-B14F-4D97-AF65-F5344CB8AC3E}">
        <p14:creationId xmlns:p14="http://schemas.microsoft.com/office/powerpoint/2010/main" val="1312215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Notes Placeholder 8"/>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6627"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CA355675-CCC3-49F7-A226-ED84B6860239}" type="slidenum">
              <a:rPr lang="en-US" altLang="" smtClean="0"/>
              <a:pPr eaLnBrk="1" hangingPunct="1"/>
              <a:t>4</a:t>
            </a:fld>
            <a:endParaRPr lang="en-US" altLang="" smtClean="0"/>
          </a:p>
        </p:txBody>
      </p:sp>
      <p:sp>
        <p:nvSpPr>
          <p:cNvPr id="26628" name="Slide Image Placeholder 5"/>
          <p:cNvSpPr>
            <a:spLocks noGrp="1" noRot="1" noChangeAspect="1" noTextEdit="1"/>
          </p:cNvSpPr>
          <p:nvPr>
            <p:ph type="sldImg"/>
          </p:nvPr>
        </p:nvSpPr>
        <p:spPr>
          <a:ln/>
        </p:spPr>
      </p:sp>
      <p:sp>
        <p:nvSpPr>
          <p:cNvPr id="2662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smtClean="0"/>
          </a:p>
        </p:txBody>
      </p:sp>
    </p:spTree>
    <p:extLst>
      <p:ext uri="{BB962C8B-B14F-4D97-AF65-F5344CB8AC3E}">
        <p14:creationId xmlns:p14="http://schemas.microsoft.com/office/powerpoint/2010/main" val="1896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2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Adding Instance Methods to the </a:t>
            </a:r>
            <a:r>
              <a:rPr lang="en-US" sz="1800" b="0" i="0" u="none" strike="noStrike" cap="none">
                <a:latin typeface="Courier New"/>
                <a:ea typeface="Courier New"/>
                <a:cs typeface="Courier New"/>
                <a:sym typeface="Courier New"/>
              </a:rPr>
              <a:t>Employee</a:t>
            </a:r>
            <a:r>
              <a:rPr lang="en-US" sz="1800" b="0" i="0" u="none" strike="noStrike" cap="none"/>
              <a:t> Class</a:t>
            </a:r>
            <a:endParaRPr/>
          </a:p>
          <a:p>
            <a:pPr marL="0" marR="0" lvl="1" indent="0" algn="l" rtl="0">
              <a:spcBef>
                <a:spcPts val="0"/>
              </a:spcBef>
              <a:spcAft>
                <a:spcPts val="0"/>
              </a:spcAft>
              <a:buSzPts val="1800"/>
              <a:buFont typeface="Arial"/>
              <a:buNone/>
            </a:pPr>
            <a:r>
              <a:rPr lang="en-US" sz="1800" b="0" i="0" u="none" strike="noStrike" cap="none"/>
              <a:t>A common </a:t>
            </a:r>
            <a:r>
              <a:rPr lang="en-US"/>
              <a:t>Lab </a:t>
            </a:r>
            <a:r>
              <a:rPr lang="en-US" sz="1800" b="0" i="0" u="none" strike="noStrike" cap="none"/>
              <a:t>is to create a set of methods that manipulate field data: methods that set the value of each field, and methods that get the value of each field. These methods are called </a:t>
            </a:r>
            <a:r>
              <a:rPr lang="en-US" sz="1800" b="0" i="1" u="none" strike="noStrike" cap="none"/>
              <a:t>accessors</a:t>
            </a:r>
            <a:r>
              <a:rPr lang="en-US" sz="1800" b="0" i="0" u="none" strike="noStrike" cap="none"/>
              <a:t> (getters) and </a:t>
            </a:r>
            <a:r>
              <a:rPr lang="en-US" sz="1800" b="0" i="1" u="none" strike="noStrike" cap="none"/>
              <a:t>mutators</a:t>
            </a:r>
            <a:r>
              <a:rPr lang="en-US" sz="1800" b="0" i="0" u="none" strike="noStrike" cap="none"/>
              <a:t> (setters).</a:t>
            </a:r>
            <a:endParaRPr/>
          </a:p>
          <a:p>
            <a:pPr marL="0" marR="0" lvl="1" indent="0" algn="l" rtl="0">
              <a:spcBef>
                <a:spcPts val="0"/>
              </a:spcBef>
              <a:spcAft>
                <a:spcPts val="0"/>
              </a:spcAft>
              <a:buSzPts val="1800"/>
              <a:buFont typeface="Arial"/>
              <a:buNone/>
            </a:pPr>
            <a:r>
              <a:rPr lang="en-US" sz="1800" b="0" i="0" u="none" strike="noStrike" cap="none"/>
              <a:t>The convention is to use </a:t>
            </a:r>
            <a:r>
              <a:rPr lang="en-US" sz="1800" b="0" i="0" u="none" strike="noStrike" cap="none">
                <a:latin typeface="Courier New"/>
                <a:ea typeface="Courier New"/>
                <a:cs typeface="Courier New"/>
                <a:sym typeface="Courier New"/>
              </a:rPr>
              <a:t>set</a:t>
            </a:r>
            <a:r>
              <a:rPr lang="en-US" sz="1800" b="0" i="0" u="none" strike="noStrike" cap="none"/>
              <a:t> and </a:t>
            </a:r>
            <a:r>
              <a:rPr lang="en-US" sz="1800" b="0" i="0" u="none" strike="noStrike" cap="none">
                <a:latin typeface="Courier New"/>
                <a:ea typeface="Courier New"/>
                <a:cs typeface="Courier New"/>
                <a:sym typeface="Courier New"/>
              </a:rPr>
              <a:t>get</a:t>
            </a:r>
            <a:r>
              <a:rPr lang="en-US" sz="1800" b="0" i="0" u="none" strike="noStrike" cap="none"/>
              <a:t> plus the name of the field with the first letter of the field name capitalized (lower camel case). Most modern integrated development environments (IDEs) provide an easy way to automatically generate the accessor (getter) and mutator (setter) methods for you.</a:t>
            </a:r>
            <a:endParaRPr/>
          </a:p>
          <a:p>
            <a:pPr marL="0" marR="0" lvl="1" indent="0" algn="l" rtl="0">
              <a:spcBef>
                <a:spcPts val="0"/>
              </a:spcBef>
              <a:spcAft>
                <a:spcPts val="0"/>
              </a:spcAft>
              <a:buSzPts val="1800"/>
              <a:buFont typeface="Arial"/>
              <a:buNone/>
            </a:pPr>
            <a:r>
              <a:rPr lang="en-US" sz="1800" b="0" i="0" u="none" strike="noStrike" cap="none"/>
              <a:t>Notice that the set methods use the keyword </a:t>
            </a:r>
            <a:r>
              <a:rPr lang="en-US" sz="1800" b="0" i="0" u="none" strike="noStrike" cap="none">
                <a:latin typeface="Courier New"/>
                <a:ea typeface="Courier New"/>
                <a:cs typeface="Courier New"/>
                <a:sym typeface="Courier New"/>
              </a:rPr>
              <a:t>this</a:t>
            </a:r>
            <a:r>
              <a:rPr lang="en-US" sz="1800" b="0" i="0" u="none" strike="noStrike" cap="none"/>
              <a:t>. The </a:t>
            </a:r>
            <a:r>
              <a:rPr lang="en-US" sz="1800" b="0" i="0" u="none" strike="noStrike" cap="none">
                <a:latin typeface="Courier New"/>
                <a:ea typeface="Courier New"/>
                <a:cs typeface="Courier New"/>
                <a:sym typeface="Courier New"/>
              </a:rPr>
              <a:t>this</a:t>
            </a:r>
            <a:r>
              <a:rPr lang="en-US" sz="1800" b="0" i="0" u="none" strike="noStrike" cap="none"/>
              <a:t> keyword allows the compiler to distinguish between the field name of the class (</a:t>
            </a:r>
            <a:r>
              <a:rPr lang="en-US" sz="1800" b="0" i="0" u="none" strike="noStrike" cap="none">
                <a:latin typeface="Courier New"/>
                <a:ea typeface="Courier New"/>
                <a:cs typeface="Courier New"/>
                <a:sym typeface="Courier New"/>
              </a:rPr>
              <a:t>this</a:t>
            </a:r>
            <a:r>
              <a:rPr lang="en-US" sz="1800" b="0" i="0" u="none" strike="noStrike" cap="none"/>
              <a:t>) and the parameter name being passed in as an argument. Without the keyword </a:t>
            </a:r>
            <a:r>
              <a:rPr lang="en-US" sz="1800" b="0" i="0" u="none" strike="noStrike" cap="none">
                <a:latin typeface="Courier New"/>
                <a:ea typeface="Courier New"/>
                <a:cs typeface="Courier New"/>
                <a:sym typeface="Courier New"/>
              </a:rPr>
              <a:t>this</a:t>
            </a:r>
            <a:r>
              <a:rPr lang="en-US" sz="1800" b="0" i="0" u="none" strike="noStrike" cap="none"/>
              <a:t>, the net effect is that you are assigning a value to itself. (In fact, NetBeans provides a warning: "Assignment to self.")</a:t>
            </a:r>
            <a:endParaRPr/>
          </a:p>
          <a:p>
            <a:pPr marL="0" marR="0" lvl="1" indent="0" algn="l" rtl="0">
              <a:spcBef>
                <a:spcPts val="0"/>
              </a:spcBef>
              <a:spcAft>
                <a:spcPts val="0"/>
              </a:spcAft>
              <a:buSzPts val="1800"/>
              <a:buFont typeface="Arial"/>
              <a:buNone/>
            </a:pPr>
            <a:r>
              <a:rPr lang="en-US" sz="1800" b="0" i="0" u="none" strike="noStrike" cap="none"/>
              <a:t>In this simple example, you could use the </a:t>
            </a:r>
            <a:r>
              <a:rPr lang="en-US" sz="1800" b="0" i="0" u="none" strike="noStrike" cap="none">
                <a:latin typeface="Courier New"/>
                <a:ea typeface="Courier New"/>
                <a:cs typeface="Courier New"/>
                <a:sym typeface="Courier New"/>
              </a:rPr>
              <a:t>setName</a:t>
            </a:r>
            <a:r>
              <a:rPr lang="en-US" sz="1800" b="0" i="0" u="none" strike="noStrike" cap="none"/>
              <a:t> method to change the employee name and the </a:t>
            </a:r>
            <a:r>
              <a:rPr lang="en-US" sz="1800" b="0" i="0" u="none" strike="noStrike" cap="none">
                <a:latin typeface="Courier New"/>
                <a:ea typeface="Courier New"/>
                <a:cs typeface="Courier New"/>
                <a:sym typeface="Courier New"/>
              </a:rPr>
              <a:t>setSalary</a:t>
            </a:r>
            <a:r>
              <a:rPr lang="en-US" sz="1800" b="0" i="0" u="none" strike="noStrike" cap="none"/>
              <a:t> method to change the employee </a:t>
            </a:r>
            <a:r>
              <a:rPr lang="en-US" sz="1800" b="0" i="0" u="none" strike="noStrike" cap="none">
                <a:latin typeface="Courier New"/>
                <a:ea typeface="Courier New"/>
                <a:cs typeface="Courier New"/>
                <a:sym typeface="Courier New"/>
              </a:rPr>
              <a:t>salary</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methods declared on this slide are called </a:t>
            </a:r>
            <a:r>
              <a:rPr lang="en-US" sz="1800" b="0" i="1" u="none" strike="noStrike" cap="none"/>
              <a:t>instance</a:t>
            </a:r>
            <a:r>
              <a:rPr lang="en-US" sz="1800" b="0" i="0" u="none" strike="noStrike" cap="none"/>
              <a:t> methods. They are invoked by using an instance of this class (described in the next slide).</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276" name="Google Shape;276;p2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40</a:t>
            </a:fld>
            <a:endParaRPr/>
          </a:p>
        </p:txBody>
      </p:sp>
    </p:spTree>
    <p:extLst>
      <p:ext uri="{BB962C8B-B14F-4D97-AF65-F5344CB8AC3E}">
        <p14:creationId xmlns:p14="http://schemas.microsoft.com/office/powerpoint/2010/main" val="420686748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40a120c017_0_32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2" name="Google Shape;3912;g40a120c017_0_32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13" name="Google Shape;3913;g40a120c017_0_32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400</a:t>
            </a:fld>
            <a:endParaRPr/>
          </a:p>
        </p:txBody>
      </p:sp>
    </p:spTree>
    <p:extLst>
      <p:ext uri="{BB962C8B-B14F-4D97-AF65-F5344CB8AC3E}">
        <p14:creationId xmlns:p14="http://schemas.microsoft.com/office/powerpoint/2010/main" val="284662286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g40a120c017_0_32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1" name="Google Shape;3921;g40a120c017_0_32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22" name="Google Shape;3922;g40a120c017_0_32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401</a:t>
            </a:fld>
            <a:endParaRPr/>
          </a:p>
        </p:txBody>
      </p:sp>
    </p:spTree>
    <p:extLst>
      <p:ext uri="{BB962C8B-B14F-4D97-AF65-F5344CB8AC3E}">
        <p14:creationId xmlns:p14="http://schemas.microsoft.com/office/powerpoint/2010/main" val="1174305969"/>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8"/>
        <p:cNvGrpSpPr/>
        <p:nvPr/>
      </p:nvGrpSpPr>
      <p:grpSpPr>
        <a:xfrm>
          <a:off x="0" y="0"/>
          <a:ext cx="0" cy="0"/>
          <a:chOff x="0" y="0"/>
          <a:chExt cx="0" cy="0"/>
        </a:xfrm>
      </p:grpSpPr>
      <p:sp>
        <p:nvSpPr>
          <p:cNvPr id="3929" name="Google Shape;3929;g40a120c017_0_32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0" name="Google Shape;3930;g40a120c017_0_32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a program needs multiple file attributes around the same time, it can be inefficient to use methods that retrieve a single attribute. Repeatedly accessing the file system to retrieve a single attribute can adversely affect performance. For this reason, the </a:t>
            </a:r>
            <a:r>
              <a:rPr lang="en-US" sz="1800" b="0" i="0" u="none" strike="noStrike" cap="none">
                <a:latin typeface="Courier New"/>
                <a:ea typeface="Courier New"/>
                <a:cs typeface="Courier New"/>
                <a:sym typeface="Courier New"/>
              </a:rPr>
              <a:t>Files</a:t>
            </a:r>
            <a:r>
              <a:rPr lang="en-US" sz="1800" b="0" i="0" u="none" strike="noStrike" cap="none"/>
              <a:t> class provides two </a:t>
            </a:r>
            <a:r>
              <a:rPr lang="en-US" sz="1800" b="0" i="0" u="none" strike="noStrike" cap="none">
                <a:latin typeface="Courier New"/>
                <a:ea typeface="Courier New"/>
                <a:cs typeface="Courier New"/>
                <a:sym typeface="Courier New"/>
              </a:rPr>
              <a:t>readAttributes</a:t>
            </a:r>
            <a:r>
              <a:rPr lang="en-US" sz="1800" b="0" i="0" u="none" strike="noStrike" cap="none"/>
              <a:t> methods to fetch a file’s attributes in one bulk operation.</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readAttributes(Path, String, LinkOption...)</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readAttributes(Path, Class&lt;A&gt;, LinkOption...)</a:t>
            </a:r>
            <a:endParaRPr/>
          </a:p>
        </p:txBody>
      </p:sp>
      <p:sp>
        <p:nvSpPr>
          <p:cNvPr id="3931" name="Google Shape;3931;g40a120c017_0_32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402</a:t>
            </a:fld>
            <a:endParaRPr/>
          </a:p>
        </p:txBody>
      </p:sp>
    </p:spTree>
    <p:extLst>
      <p:ext uri="{BB962C8B-B14F-4D97-AF65-F5344CB8AC3E}">
        <p14:creationId xmlns:p14="http://schemas.microsoft.com/office/powerpoint/2010/main" val="3165504854"/>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40a120c017_0_32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8" name="Google Shape;3938;g40a120c017_0_32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File system objects are most typically directories or files. Everyone is familiar with these objects. But some file systems also support the notion of symbolic links. A symbolic link is also referred to as a “symlink” or a “soft link.”</a:t>
            </a:r>
            <a:endParaRPr/>
          </a:p>
          <a:p>
            <a:pPr marL="0" marR="0" lvl="1" indent="0" algn="l" rtl="0">
              <a:spcBef>
                <a:spcPts val="0"/>
              </a:spcBef>
              <a:spcAft>
                <a:spcPts val="0"/>
              </a:spcAft>
              <a:buSzPts val="1800"/>
              <a:buFont typeface="Arial"/>
              <a:buNone/>
            </a:pPr>
            <a:r>
              <a:rPr lang="en-US" sz="1800" b="0" i="0" u="none" strike="noStrike" cap="none"/>
              <a:t>A symbolic link is a special file that serves as a reference to another file. A symbolic link is usually transparent to the user. Reading or writing to a symbolic link is the same as reading or writing to any other file or directory.</a:t>
            </a:r>
            <a:endParaRPr/>
          </a:p>
          <a:p>
            <a:pPr marL="0" marR="0" lvl="1" indent="0" algn="l" rtl="0">
              <a:spcBef>
                <a:spcPts val="0"/>
              </a:spcBef>
              <a:spcAft>
                <a:spcPts val="0"/>
              </a:spcAft>
              <a:buSzPts val="1800"/>
              <a:buFont typeface="Arial"/>
              <a:buNone/>
            </a:pPr>
            <a:r>
              <a:rPr lang="en-US" sz="1800" b="0" i="0" u="none" strike="noStrike" cap="none"/>
              <a:t>In the slide’s diagram, </a:t>
            </a:r>
            <a:r>
              <a:rPr lang="en-US" sz="1800" b="0" i="0" u="none" strike="noStrike" cap="none">
                <a:latin typeface="Courier New"/>
                <a:ea typeface="Courier New"/>
                <a:cs typeface="Courier New"/>
                <a:sym typeface="Courier New"/>
              </a:rPr>
              <a:t>logFile</a:t>
            </a:r>
            <a:r>
              <a:rPr lang="en-US" sz="1800" b="0" i="0" u="none" strike="noStrike" cap="none"/>
              <a:t> appears to the user to be a regular file, but it is actually a symbolic link to </a:t>
            </a:r>
            <a:r>
              <a:rPr lang="en-US" sz="1800" b="0" i="0" u="none" strike="noStrike" cap="none">
                <a:latin typeface="Courier New"/>
                <a:ea typeface="Courier New"/>
                <a:cs typeface="Courier New"/>
                <a:sym typeface="Courier New"/>
              </a:rPr>
              <a:t>dir/logs/homeLogFile</a:t>
            </a:r>
            <a:r>
              <a:rPr lang="en-US" sz="1800" b="0" i="0" u="none" strike="noStrike" cap="none"/>
              <a:t>. </a:t>
            </a:r>
            <a:r>
              <a:rPr lang="en-US" sz="1800" b="0" i="0" u="none" strike="noStrike" cap="none">
                <a:latin typeface="Courier New"/>
                <a:ea typeface="Courier New"/>
                <a:cs typeface="Courier New"/>
                <a:sym typeface="Courier New"/>
              </a:rPr>
              <a:t>homeLogFile</a:t>
            </a:r>
            <a:r>
              <a:rPr lang="en-US" sz="1800" b="0" i="0" u="none" strike="noStrike" cap="none"/>
              <a:t> is the target of the link.</a:t>
            </a:r>
            <a:endParaRPr/>
          </a:p>
        </p:txBody>
      </p:sp>
      <p:sp>
        <p:nvSpPr>
          <p:cNvPr id="3939" name="Google Shape;3939;g40a120c017_0_32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403</a:t>
            </a:fld>
            <a:endParaRPr/>
          </a:p>
        </p:txBody>
      </p:sp>
    </p:spTree>
    <p:extLst>
      <p:ext uri="{BB962C8B-B14F-4D97-AF65-F5344CB8AC3E}">
        <p14:creationId xmlns:p14="http://schemas.microsoft.com/office/powerpoint/2010/main" val="358710291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0"/>
        <p:cNvGrpSpPr/>
        <p:nvPr/>
      </p:nvGrpSpPr>
      <p:grpSpPr>
        <a:xfrm>
          <a:off x="0" y="0"/>
          <a:ext cx="0" cy="0"/>
          <a:chOff x="0" y="0"/>
          <a:chExt cx="0" cy="0"/>
        </a:xfrm>
      </p:grpSpPr>
      <p:sp>
        <p:nvSpPr>
          <p:cNvPr id="3971" name="Google Shape;3971;g40a120c017_0_32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2" name="Google Shape;3972;g40a120c017_0_32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73" name="Google Shape;3973;g40a120c017_0_32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404</a:t>
            </a:fld>
            <a:endParaRPr/>
          </a:p>
        </p:txBody>
      </p:sp>
    </p:spTree>
    <p:extLst>
      <p:ext uri="{BB962C8B-B14F-4D97-AF65-F5344CB8AC3E}">
        <p14:creationId xmlns:p14="http://schemas.microsoft.com/office/powerpoint/2010/main" val="337065400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9"/>
        <p:cNvGrpSpPr/>
        <p:nvPr/>
      </p:nvGrpSpPr>
      <p:grpSpPr>
        <a:xfrm>
          <a:off x="0" y="0"/>
          <a:ext cx="0" cy="0"/>
          <a:chOff x="0" y="0"/>
          <a:chExt cx="0" cy="0"/>
        </a:xfrm>
      </p:grpSpPr>
      <p:sp>
        <p:nvSpPr>
          <p:cNvPr id="3980" name="Google Shape;3980;g40a120c017_0_32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1" name="Google Shape;3981;g40a120c017_0_32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82" name="Google Shape;3982;g40a120c017_0_32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405</a:t>
            </a:fld>
            <a:endParaRPr/>
          </a:p>
        </p:txBody>
      </p:sp>
    </p:spTree>
    <p:extLst>
      <p:ext uri="{BB962C8B-B14F-4D97-AF65-F5344CB8AC3E}">
        <p14:creationId xmlns:p14="http://schemas.microsoft.com/office/powerpoint/2010/main" val="392195232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8"/>
        <p:cNvGrpSpPr/>
        <p:nvPr/>
      </p:nvGrpSpPr>
      <p:grpSpPr>
        <a:xfrm>
          <a:off x="0" y="0"/>
          <a:ext cx="0" cy="0"/>
          <a:chOff x="0" y="0"/>
          <a:chExt cx="0" cy="0"/>
        </a:xfrm>
      </p:grpSpPr>
      <p:sp>
        <p:nvSpPr>
          <p:cNvPr id="3989" name="Google Shape;3989;g40a120c017_0_32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0" name="Google Shape;3990;g40a120c017_0_32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991" name="Google Shape;3991;g40a120c017_0_32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406</a:t>
            </a:fld>
            <a:endParaRPr/>
          </a:p>
        </p:txBody>
      </p:sp>
    </p:spTree>
    <p:extLst>
      <p:ext uri="{BB962C8B-B14F-4D97-AF65-F5344CB8AC3E}">
        <p14:creationId xmlns:p14="http://schemas.microsoft.com/office/powerpoint/2010/main" val="286258722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7"/>
        <p:cNvGrpSpPr/>
        <p:nvPr/>
      </p:nvGrpSpPr>
      <p:grpSpPr>
        <a:xfrm>
          <a:off x="0" y="0"/>
          <a:ext cx="0" cy="0"/>
          <a:chOff x="0" y="0"/>
          <a:chExt cx="0" cy="0"/>
        </a:xfrm>
      </p:grpSpPr>
      <p:sp>
        <p:nvSpPr>
          <p:cNvPr id="3998" name="Google Shape;3998;g40a120c017_0_327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9" name="Google Shape;3999;g40a120c017_0_3275: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c</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You should use </a:t>
            </a:r>
            <a:r>
              <a:rPr lang="en-US" sz="1800" b="0" i="0" u="none" strike="noStrike" cap="none">
                <a:solidFill>
                  <a:srgbClr val="0000FF"/>
                </a:solidFill>
                <a:latin typeface="Courier New"/>
                <a:ea typeface="Courier New"/>
                <a:cs typeface="Courier New"/>
                <a:sym typeface="Courier New"/>
              </a:rPr>
              <a:t>visitFile</a:t>
            </a:r>
            <a:r>
              <a:rPr lang="en-US" sz="1800" b="0" i="0" u="none" strike="noStrike" cap="none">
                <a:solidFill>
                  <a:srgbClr val="0000FF"/>
                </a:solidFill>
              </a:rPr>
              <a:t> to delete a file discovered in the directory. </a:t>
            </a:r>
            <a:r>
              <a:rPr lang="en-US" sz="1800" b="0" i="0" u="none" strike="noStrike" cap="none">
                <a:solidFill>
                  <a:srgbClr val="0000FF"/>
                </a:solidFill>
                <a:latin typeface="Courier New"/>
                <a:ea typeface="Courier New"/>
                <a:cs typeface="Courier New"/>
                <a:sym typeface="Courier New"/>
              </a:rPr>
              <a:t>postVisitDirectory</a:t>
            </a:r>
            <a:r>
              <a:rPr lang="en-US" sz="1800" b="0" i="0" u="none" strike="noStrike" cap="none">
                <a:solidFill>
                  <a:srgbClr val="0000FF"/>
                </a:solidFill>
              </a:rPr>
              <a:t> can then delete the empty directory.</a:t>
            </a:r>
            <a:endParaRPr/>
          </a:p>
        </p:txBody>
      </p:sp>
      <p:sp>
        <p:nvSpPr>
          <p:cNvPr id="4000" name="Google Shape;4000;g40a120c017_0_327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407</a:t>
            </a:fld>
            <a:endParaRPr/>
          </a:p>
        </p:txBody>
      </p:sp>
    </p:spTree>
    <p:extLst>
      <p:ext uri="{BB962C8B-B14F-4D97-AF65-F5344CB8AC3E}">
        <p14:creationId xmlns:p14="http://schemas.microsoft.com/office/powerpoint/2010/main" val="398245907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40a120c017_0_328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7" name="Google Shape;4007;g40a120c017_0_328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4008" name="Google Shape;4008;g40a120c017_0_328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408</a:t>
            </a:fld>
            <a:endParaRPr/>
          </a:p>
        </p:txBody>
      </p:sp>
    </p:spTree>
    <p:extLst>
      <p:ext uri="{BB962C8B-B14F-4D97-AF65-F5344CB8AC3E}">
        <p14:creationId xmlns:p14="http://schemas.microsoft.com/office/powerpoint/2010/main" val="1711346799"/>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g40a120c017_0_32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5" name="Google Shape;4015;g40a120c017_0_328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e</a:t>
            </a:r>
            <a:endParaRPr/>
          </a:p>
        </p:txBody>
      </p:sp>
      <p:sp>
        <p:nvSpPr>
          <p:cNvPr id="4016" name="Google Shape;4016;g40a120c017_0_32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409</a:t>
            </a:fld>
            <a:endParaRPr/>
          </a:p>
        </p:txBody>
      </p:sp>
    </p:spTree>
    <p:extLst>
      <p:ext uri="{BB962C8B-B14F-4D97-AF65-F5344CB8AC3E}">
        <p14:creationId xmlns:p14="http://schemas.microsoft.com/office/powerpoint/2010/main" val="3780990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2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Creating an instance of the Employee Class</a:t>
            </a:r>
            <a:endParaRPr/>
          </a:p>
          <a:p>
            <a:pPr marL="0" marR="0" lvl="2" indent="0" algn="l" rtl="0">
              <a:spcBef>
                <a:spcPts val="0"/>
              </a:spcBef>
              <a:spcAft>
                <a:spcPts val="0"/>
              </a:spcAft>
              <a:buSzPts val="1800"/>
              <a:buFont typeface="Arial"/>
              <a:buNone/>
            </a:pPr>
            <a:r>
              <a:rPr lang="en-US" sz="1800" b="0" i="0" u="none" strike="noStrike" cap="none"/>
              <a:t>You need to allocate memory for the </a:t>
            </a:r>
            <a:r>
              <a:rPr lang="en-US" sz="1800" b="0" i="0" u="none" strike="noStrike" cap="none">
                <a:latin typeface="Courier New"/>
                <a:ea typeface="Courier New"/>
                <a:cs typeface="Courier New"/>
                <a:sym typeface="Courier New"/>
              </a:rPr>
              <a:t>Employee</a:t>
            </a:r>
            <a:r>
              <a:rPr lang="en-US" sz="1800" b="0" i="0" u="none" strike="noStrike" cap="none"/>
              <a:t> object and call a constructor in the class to initialize all the instance variables of the class. </a:t>
            </a:r>
            <a:endParaRPr/>
          </a:p>
          <a:p>
            <a:pPr marL="0" marR="0" lvl="2" indent="0" algn="l" rtl="0">
              <a:spcBef>
                <a:spcPts val="0"/>
              </a:spcBef>
              <a:spcAft>
                <a:spcPts val="0"/>
              </a:spcAft>
              <a:buSzPts val="1800"/>
              <a:buFont typeface="Arial"/>
              <a:buNone/>
            </a:pPr>
            <a:r>
              <a:rPr lang="en-US" sz="1800" b="0" i="0" u="none" strike="noStrike" cap="none"/>
              <a:t>To allocate memory, </a:t>
            </a:r>
            <a:r>
              <a:rPr lang="en-US" sz="1800" b="1" i="0" u="none" strike="noStrike" cap="none">
                <a:latin typeface="Courier New"/>
                <a:ea typeface="Courier New"/>
                <a:cs typeface="Courier New"/>
                <a:sym typeface="Courier New"/>
              </a:rPr>
              <a:t>new</a:t>
            </a:r>
            <a:r>
              <a:rPr lang="en-US" sz="1800" b="0" i="0" u="none" strike="noStrike" cap="none"/>
              <a:t> operator is used and to initialize all the instance variables of the class, the constructor is invoked.</a:t>
            </a:r>
            <a:endParaRPr/>
          </a:p>
          <a:p>
            <a:pPr marL="0" marR="0" lvl="2" indent="0" algn="l" rtl="0">
              <a:spcBef>
                <a:spcPts val="0"/>
              </a:spcBef>
              <a:spcAft>
                <a:spcPts val="0"/>
              </a:spcAft>
              <a:buSzPts val="1800"/>
              <a:buFont typeface="Arial"/>
              <a:buNone/>
            </a:pPr>
            <a:r>
              <a:rPr lang="en-US" sz="1800" b="0" i="0" u="none" strike="noStrike" cap="none"/>
              <a:t>An instance of an object is created when you use the </a:t>
            </a:r>
            <a:r>
              <a:rPr lang="en-US" sz="1800" b="0" i="0" u="none" strike="noStrike" cap="none">
                <a:latin typeface="Courier New"/>
                <a:ea typeface="Courier New"/>
                <a:cs typeface="Courier New"/>
                <a:sym typeface="Courier New"/>
              </a:rPr>
              <a:t>new</a:t>
            </a:r>
            <a:r>
              <a:rPr lang="en-US" sz="1800" b="0" i="0" u="none" strike="noStrike" cap="none"/>
              <a:t> keyword with a constructor. All the fields declared in the class are provided with memory space and initialized to their default values. </a:t>
            </a:r>
            <a:endParaRPr/>
          </a:p>
          <a:p>
            <a:pPr marL="0" marR="0" lvl="2" indent="0" algn="l" rtl="0">
              <a:spcBef>
                <a:spcPts val="0"/>
              </a:spcBef>
              <a:spcAft>
                <a:spcPts val="0"/>
              </a:spcAft>
              <a:buSzPts val="1800"/>
              <a:buFont typeface="Arial"/>
              <a:buNone/>
            </a:pPr>
            <a:r>
              <a:rPr lang="en-US" sz="1800" b="0" i="0" u="none" strike="noStrike" cap="none"/>
              <a:t>If the memory allocation and constructor are successful, a reference to the object is returned as a result. In the example in the slide, the reference is assigned to a variable called </a:t>
            </a:r>
            <a:r>
              <a:rPr lang="en-US" sz="1800" b="0" i="0" u="none" strike="noStrike" cap="none">
                <a:latin typeface="Courier New"/>
                <a:ea typeface="Courier New"/>
                <a:cs typeface="Courier New"/>
                <a:sym typeface="Courier New"/>
              </a:rPr>
              <a:t>emp</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After all the data fields are set with values, you have an instance of an </a:t>
            </a:r>
            <a:r>
              <a:rPr lang="en-US" sz="1800" b="0" i="0" u="none" strike="noStrike" cap="none">
                <a:latin typeface="Courier New"/>
                <a:ea typeface="Courier New"/>
                <a:cs typeface="Courier New"/>
                <a:sym typeface="Courier New"/>
              </a:rPr>
              <a:t>Employee</a:t>
            </a:r>
            <a:r>
              <a:rPr lang="en-US" sz="1800" b="0" i="0" u="none" strike="noStrike" cap="none"/>
              <a:t> with an </a:t>
            </a:r>
            <a:r>
              <a:rPr lang="en-US" sz="1800" b="0" i="0" u="none" strike="noStrike" cap="none">
                <a:latin typeface="Courier New"/>
                <a:ea typeface="Courier New"/>
                <a:cs typeface="Courier New"/>
                <a:sym typeface="Courier New"/>
              </a:rPr>
              <a:t>empId</a:t>
            </a:r>
            <a:r>
              <a:rPr lang="en-US" sz="1800" b="0" i="0" u="none" strike="noStrike" cap="none"/>
              <a:t> with a value of </a:t>
            </a:r>
            <a:r>
              <a:rPr lang="en-US" sz="1800" b="0" i="0" u="none" strike="noStrike" cap="none">
                <a:latin typeface="Courier New"/>
                <a:ea typeface="Courier New"/>
                <a:cs typeface="Courier New"/>
                <a:sym typeface="Courier New"/>
              </a:rPr>
              <a:t>101</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with the string </a:t>
            </a:r>
            <a:r>
              <a:rPr lang="en-US" sz="1800" b="0" i="0" u="none" strike="noStrike" cap="none">
                <a:latin typeface="Courier New"/>
                <a:ea typeface="Courier New"/>
                <a:cs typeface="Courier New"/>
                <a:sym typeface="Courier New"/>
              </a:rPr>
              <a:t>John Smith</a:t>
            </a:r>
            <a:r>
              <a:rPr lang="en-US" sz="1800" b="0" i="0" u="none" strike="noStrike" cap="none"/>
              <a:t>, Social Security Number string (</a:t>
            </a:r>
            <a:r>
              <a:rPr lang="en-US" sz="1800" b="0" i="0" u="none" strike="noStrike" cap="none">
                <a:latin typeface="Courier New"/>
                <a:ea typeface="Courier New"/>
                <a:cs typeface="Courier New"/>
                <a:sym typeface="Courier New"/>
              </a:rPr>
              <a:t>ssn</a:t>
            </a:r>
            <a:r>
              <a:rPr lang="en-US" sz="1800" b="0" i="0" u="none" strike="noStrike" cap="none"/>
              <a:t>) set to </a:t>
            </a:r>
            <a:r>
              <a:rPr lang="en-US" sz="1800" b="0" i="0" u="none" strike="noStrike" cap="none">
                <a:latin typeface="Courier New"/>
                <a:ea typeface="Courier New"/>
                <a:cs typeface="Courier New"/>
                <a:sym typeface="Courier New"/>
              </a:rPr>
              <a:t>011-22-3467</a:t>
            </a:r>
            <a:r>
              <a:rPr lang="en-US" sz="1800" b="0" i="0" u="none" strike="noStrike" cap="none"/>
              <a:t>, and </a:t>
            </a:r>
            <a:r>
              <a:rPr lang="en-US" sz="1800" b="0" i="0" u="none" strike="noStrike" cap="none">
                <a:latin typeface="Courier New"/>
                <a:ea typeface="Courier New"/>
                <a:cs typeface="Courier New"/>
                <a:sym typeface="Courier New"/>
              </a:rPr>
              <a:t>salary</a:t>
            </a:r>
            <a:r>
              <a:rPr lang="en-US" sz="1800" b="0" i="0" u="none" strike="noStrike" cap="none"/>
              <a:t> with the value of </a:t>
            </a:r>
            <a:r>
              <a:rPr lang="en-US" sz="1800" b="0" i="0" u="none" strike="noStrike" cap="none">
                <a:latin typeface="Courier New"/>
                <a:ea typeface="Courier New"/>
                <a:cs typeface="Courier New"/>
                <a:sym typeface="Courier New"/>
              </a:rPr>
              <a:t>120,345.27</a:t>
            </a:r>
            <a:r>
              <a:rPr lang="en-US" sz="1800" b="0" i="0" u="none" strike="noStrike" cap="none"/>
              <a:t>. </a:t>
            </a:r>
            <a:endParaRPr/>
          </a:p>
        </p:txBody>
      </p:sp>
      <p:sp>
        <p:nvSpPr>
          <p:cNvPr id="288" name="Google Shape;288;p2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41</a:t>
            </a:fld>
            <a:endParaRPr/>
          </a:p>
        </p:txBody>
      </p:sp>
    </p:spTree>
    <p:extLst>
      <p:ext uri="{BB962C8B-B14F-4D97-AF65-F5344CB8AC3E}">
        <p14:creationId xmlns:p14="http://schemas.microsoft.com/office/powerpoint/2010/main" val="258101411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2"/>
        <p:cNvGrpSpPr/>
        <p:nvPr/>
      </p:nvGrpSpPr>
      <p:grpSpPr>
        <a:xfrm>
          <a:off x="0" y="0"/>
          <a:ext cx="0" cy="0"/>
          <a:chOff x="0" y="0"/>
          <a:chExt cx="0" cy="0"/>
        </a:xfrm>
      </p:grpSpPr>
      <p:sp>
        <p:nvSpPr>
          <p:cNvPr id="4023" name="Google Shape;4023;g40a120c017_0_32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4" name="Google Shape;4024;g40a120c017_0_32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d</a:t>
            </a:r>
            <a:endParaRPr/>
          </a:p>
        </p:txBody>
      </p:sp>
      <p:sp>
        <p:nvSpPr>
          <p:cNvPr id="4025" name="Google Shape;4025;g40a120c017_0_32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410</a:t>
            </a:fld>
            <a:endParaRPr/>
          </a:p>
        </p:txBody>
      </p:sp>
    </p:spTree>
    <p:extLst>
      <p:ext uri="{BB962C8B-B14F-4D97-AF65-F5344CB8AC3E}">
        <p14:creationId xmlns:p14="http://schemas.microsoft.com/office/powerpoint/2010/main" val="422523686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40a120c017_0_330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3" name="Google Shape;4033;g40a120c017_0_330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a:t>
            </a:r>
            <a:endParaRPr/>
          </a:p>
        </p:txBody>
      </p:sp>
      <p:sp>
        <p:nvSpPr>
          <p:cNvPr id="4034" name="Google Shape;4034;g40a120c017_0_330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14 - </a:t>
            </a:r>
            <a:fld id="{00000000-1234-1234-1234-123412341234}" type="slidenum">
              <a:rPr lang="en-US" sz="1100" b="1" i="0" u="none">
                <a:solidFill>
                  <a:srgbClr val="000000"/>
                </a:solidFill>
                <a:latin typeface="Arial"/>
                <a:ea typeface="Arial"/>
                <a:cs typeface="Arial"/>
                <a:sym typeface="Arial"/>
              </a:rPr>
              <a:t>411</a:t>
            </a:fld>
            <a:endParaRPr/>
          </a:p>
        </p:txBody>
      </p:sp>
    </p:spTree>
    <p:extLst>
      <p:ext uri="{BB962C8B-B14F-4D97-AF65-F5344CB8AC3E}">
        <p14:creationId xmlns:p14="http://schemas.microsoft.com/office/powerpoint/2010/main" val="211358348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9"/>
        <p:cNvGrpSpPr/>
        <p:nvPr/>
      </p:nvGrpSpPr>
      <p:grpSpPr>
        <a:xfrm>
          <a:off x="0" y="0"/>
          <a:ext cx="0" cy="0"/>
          <a:chOff x="0" y="0"/>
          <a:chExt cx="0" cy="0"/>
        </a:xfrm>
      </p:grpSpPr>
      <p:sp>
        <p:nvSpPr>
          <p:cNvPr id="4040" name="Google Shape;4040;g40a120c017_0_3340: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1" name="Google Shape;4041;g40a120c017_0_33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39571556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5"/>
        <p:cNvGrpSpPr/>
        <p:nvPr/>
      </p:nvGrpSpPr>
      <p:grpSpPr>
        <a:xfrm>
          <a:off x="0" y="0"/>
          <a:ext cx="0" cy="0"/>
          <a:chOff x="0" y="0"/>
          <a:chExt cx="0" cy="0"/>
        </a:xfrm>
      </p:grpSpPr>
      <p:sp>
        <p:nvSpPr>
          <p:cNvPr id="4046" name="Google Shape;4046;g40a120c017_0_33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7" name="Google Shape;4047;g40a120c017_0_334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48" name="Google Shape;4048;g40a120c017_0_33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413</a:t>
            </a:fld>
            <a:endParaRPr/>
          </a:p>
        </p:txBody>
      </p:sp>
    </p:spTree>
    <p:extLst>
      <p:ext uri="{BB962C8B-B14F-4D97-AF65-F5344CB8AC3E}">
        <p14:creationId xmlns:p14="http://schemas.microsoft.com/office/powerpoint/2010/main" val="251202013"/>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40a120c017_0_33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6" name="Google Shape;4056;g40a120c017_0_335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Preemptive Multitasking</a:t>
            </a:r>
            <a:endParaRPr/>
          </a:p>
          <a:p>
            <a:pPr marL="0" marR="0" lvl="1" indent="0" algn="l" rtl="0">
              <a:spcBef>
                <a:spcPts val="0"/>
              </a:spcBef>
              <a:spcAft>
                <a:spcPts val="0"/>
              </a:spcAft>
              <a:buSzPts val="1800"/>
              <a:buFont typeface="Arial"/>
              <a:buNone/>
            </a:pPr>
            <a:r>
              <a:rPr lang="en-US" sz="1800" b="0" i="0" u="none" strike="noStrike" cap="none"/>
              <a:t>Modern computers often have more tasks to execute than CPUs. Each task is given an amount of time (called a time slice) during which it can execute on a CPU. A time slice is usually measured in milliseconds. When the time slice has elapsed, the task is forcefully removed from the CPU and another task is given a chance to execute.</a:t>
            </a:r>
            <a:endParaRPr/>
          </a:p>
        </p:txBody>
      </p:sp>
      <p:sp>
        <p:nvSpPr>
          <p:cNvPr id="4057" name="Google Shape;4057;g40a120c017_0_33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414</a:t>
            </a:fld>
            <a:endParaRPr/>
          </a:p>
        </p:txBody>
      </p:sp>
    </p:spTree>
    <p:extLst>
      <p:ext uri="{BB962C8B-B14F-4D97-AF65-F5344CB8AC3E}">
        <p14:creationId xmlns:p14="http://schemas.microsoft.com/office/powerpoint/2010/main" val="902415480"/>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40a120c017_0_33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4" name="Google Shape;4064;g40a120c017_0_33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65" name="Google Shape;4065;g40a120c017_0_33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15 - </a:t>
            </a:r>
            <a:fld id="{00000000-1234-1234-1234-123412341234}" type="slidenum">
              <a:rPr lang="en-US" sz="1100" b="1" i="0" u="none" strike="noStrike" cap="none">
                <a:solidFill>
                  <a:srgbClr val="000000"/>
                </a:solidFill>
                <a:latin typeface="Arial"/>
                <a:ea typeface="Arial"/>
                <a:cs typeface="Arial"/>
                <a:sym typeface="Arial"/>
              </a:rPr>
              <a:t>415</a:t>
            </a:fld>
            <a:endParaRPr/>
          </a:p>
        </p:txBody>
      </p:sp>
    </p:spTree>
    <p:extLst>
      <p:ext uri="{BB962C8B-B14F-4D97-AF65-F5344CB8AC3E}">
        <p14:creationId xmlns:p14="http://schemas.microsoft.com/office/powerpoint/2010/main" val="131179882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40a120c017_0_33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2" name="Google Shape;4072;g40a120c017_0_336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run</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The code to be executed in a new thread of execution should be placed in a </a:t>
            </a:r>
            <a:r>
              <a:rPr lang="en-US" sz="1800" b="0" i="0" u="none" strike="noStrike" cap="none">
                <a:latin typeface="Courier New"/>
                <a:ea typeface="Courier New"/>
                <a:cs typeface="Courier New"/>
                <a:sym typeface="Courier New"/>
              </a:rPr>
              <a:t>run</a:t>
            </a:r>
            <a:r>
              <a:rPr lang="en-US" sz="1800" b="0" i="0" u="none" strike="noStrike" cap="none"/>
              <a:t> method. You should avoid calling the </a:t>
            </a:r>
            <a:r>
              <a:rPr lang="en-US" sz="1800" b="0" i="0" u="none" strike="noStrike" cap="none">
                <a:latin typeface="Courier New"/>
                <a:ea typeface="Courier New"/>
                <a:cs typeface="Courier New"/>
                <a:sym typeface="Courier New"/>
              </a:rPr>
              <a:t>run</a:t>
            </a:r>
            <a:r>
              <a:rPr lang="en-US" sz="1800" b="0" i="0" u="none" strike="noStrike" cap="none"/>
              <a:t> method directly. Calling the </a:t>
            </a:r>
            <a:r>
              <a:rPr lang="en-US" sz="1800" b="0" i="0" u="none" strike="noStrike" cap="none">
                <a:latin typeface="Courier New"/>
                <a:ea typeface="Courier New"/>
                <a:cs typeface="Courier New"/>
                <a:sym typeface="Courier New"/>
              </a:rPr>
              <a:t>run</a:t>
            </a:r>
            <a:r>
              <a:rPr lang="en-US" sz="1800" b="0" i="0" u="none" strike="noStrike" cap="none"/>
              <a:t> method does not start a new thread and the effect would be no different than calling any other method.</a:t>
            </a:r>
            <a:endParaRPr/>
          </a:p>
        </p:txBody>
      </p:sp>
      <p:sp>
        <p:nvSpPr>
          <p:cNvPr id="4073" name="Google Shape;4073;g40a120c017_0_33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416</a:t>
            </a:fld>
            <a:endParaRPr/>
          </a:p>
        </p:txBody>
      </p:sp>
    </p:spTree>
    <p:extLst>
      <p:ext uri="{BB962C8B-B14F-4D97-AF65-F5344CB8AC3E}">
        <p14:creationId xmlns:p14="http://schemas.microsoft.com/office/powerpoint/2010/main" val="332185967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9"/>
        <p:cNvGrpSpPr/>
        <p:nvPr/>
      </p:nvGrpSpPr>
      <p:grpSpPr>
        <a:xfrm>
          <a:off x="0" y="0"/>
          <a:ext cx="0" cy="0"/>
          <a:chOff x="0" y="0"/>
          <a:chExt cx="0" cy="0"/>
        </a:xfrm>
      </p:grpSpPr>
      <p:sp>
        <p:nvSpPr>
          <p:cNvPr id="4080" name="Google Shape;4080;g40a120c017_0_33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1" name="Google Shape;4081;g40a120c017_0_337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run</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Just as when extending </a:t>
            </a:r>
            <a:r>
              <a:rPr lang="en-US" sz="1800" b="0" i="0" u="none" strike="noStrike" cap="none">
                <a:latin typeface="Courier New"/>
                <a:ea typeface="Courier New"/>
                <a:cs typeface="Courier New"/>
                <a:sym typeface="Courier New"/>
              </a:rPr>
              <a:t>Thread</a:t>
            </a:r>
            <a:r>
              <a:rPr lang="en-US" sz="1800" b="0" i="0" u="none" strike="noStrike" cap="none"/>
              <a:t>, calling the </a:t>
            </a:r>
            <a:r>
              <a:rPr lang="en-US" sz="1800" b="0" i="0" u="none" strike="noStrike" cap="none">
                <a:latin typeface="Courier New"/>
                <a:ea typeface="Courier New"/>
                <a:cs typeface="Courier New"/>
                <a:sym typeface="Courier New"/>
              </a:rPr>
              <a:t>run</a:t>
            </a:r>
            <a:r>
              <a:rPr lang="en-US" sz="1800" b="0" i="0" u="none" strike="noStrike" cap="none"/>
              <a:t> method does not start a new thread. The benefit of implementing </a:t>
            </a:r>
            <a:r>
              <a:rPr lang="en-US" sz="1800" b="0" i="0" u="none" strike="noStrike" cap="none">
                <a:latin typeface="Courier New"/>
                <a:ea typeface="Courier New"/>
                <a:cs typeface="Courier New"/>
                <a:sym typeface="Courier New"/>
              </a:rPr>
              <a:t>Runnable</a:t>
            </a:r>
            <a:r>
              <a:rPr lang="en-US" sz="1800" b="0" i="0" u="none" strike="noStrike" cap="none"/>
              <a:t> is that you may still extend a class of your choosing.</a:t>
            </a:r>
            <a:endParaRPr/>
          </a:p>
        </p:txBody>
      </p:sp>
      <p:sp>
        <p:nvSpPr>
          <p:cNvPr id="4082" name="Google Shape;4082;g40a120c017_0_33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417</a:t>
            </a:fld>
            <a:endParaRPr/>
          </a:p>
        </p:txBody>
      </p:sp>
    </p:spTree>
    <p:extLst>
      <p:ext uri="{BB962C8B-B14F-4D97-AF65-F5344CB8AC3E}">
        <p14:creationId xmlns:p14="http://schemas.microsoft.com/office/powerpoint/2010/main" val="828466172"/>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40a120c017_0_3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0" name="Google Shape;4090;g40a120c017_0_3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91" name="Google Shape;4091;g40a120c017_0_3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418</a:t>
            </a:fld>
            <a:endParaRPr/>
          </a:p>
        </p:txBody>
      </p:sp>
    </p:spTree>
    <p:extLst>
      <p:ext uri="{BB962C8B-B14F-4D97-AF65-F5344CB8AC3E}">
        <p14:creationId xmlns:p14="http://schemas.microsoft.com/office/powerpoint/2010/main" val="175236670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40a120c017_0_33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8" name="Google Shape;4098;g40a120c017_0_338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99" name="Google Shape;4099;g40a120c017_0_33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419</a:t>
            </a:fld>
            <a:endParaRPr/>
          </a:p>
        </p:txBody>
      </p:sp>
    </p:spTree>
    <p:extLst>
      <p:ext uri="{BB962C8B-B14F-4D97-AF65-F5344CB8AC3E}">
        <p14:creationId xmlns:p14="http://schemas.microsoft.com/office/powerpoint/2010/main" val="2415356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5: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1" i="0" u="none" strike="noStrike" cap="none"/>
              <a:t>Default and No-Arg Constructors</a:t>
            </a:r>
            <a:endParaRPr/>
          </a:p>
          <a:p>
            <a:pPr marL="0" marR="0" lvl="2" indent="0" algn="l" rtl="0">
              <a:spcBef>
                <a:spcPts val="0"/>
              </a:spcBef>
              <a:spcAft>
                <a:spcPts val="0"/>
              </a:spcAft>
              <a:buSzPts val="1800"/>
              <a:buFont typeface="Arial"/>
              <a:buNone/>
            </a:pPr>
            <a:r>
              <a:rPr lang="en-US" sz="1800" b="0" i="0" u="none" strike="noStrike" cap="none"/>
              <a:t>Every class must have at least one constructor. </a:t>
            </a:r>
            <a:endParaRPr/>
          </a:p>
          <a:p>
            <a:pPr marL="0" marR="0" lvl="2" indent="0" algn="l" rtl="0">
              <a:spcBef>
                <a:spcPts val="0"/>
              </a:spcBef>
              <a:spcAft>
                <a:spcPts val="0"/>
              </a:spcAft>
              <a:buSzPts val="1800"/>
              <a:buFont typeface="Arial"/>
              <a:buNone/>
            </a:pPr>
            <a:r>
              <a:rPr lang="en-US" sz="1800" b="0" i="0" u="none" strike="noStrike" cap="none"/>
              <a:t>If you do not provide any in a class’s declaration, the compiler creates a </a:t>
            </a:r>
            <a:r>
              <a:rPr lang="en-US" sz="1800" b="1" i="0" u="none" strike="noStrike" cap="none"/>
              <a:t>default constructor </a:t>
            </a:r>
            <a:r>
              <a:rPr lang="en-US" sz="1800" b="0" i="0" u="none" strike="noStrike" cap="none"/>
              <a:t>that takes no arguments when it’s invoked. </a:t>
            </a:r>
            <a:endParaRPr/>
          </a:p>
          <a:p>
            <a:pPr marL="0" marR="0" lvl="2" indent="0" algn="l" rtl="0">
              <a:spcBef>
                <a:spcPts val="0"/>
              </a:spcBef>
              <a:spcAft>
                <a:spcPts val="0"/>
              </a:spcAft>
              <a:buSzPts val="1800"/>
              <a:buFont typeface="Arial"/>
              <a:buNone/>
            </a:pPr>
            <a:r>
              <a:rPr lang="en-US" sz="1800" b="0" i="0" u="none" strike="noStrike" cap="none"/>
              <a:t>The default constructor initializes the instance variables to the initial values specified in their declarations or to their default values (zero for primitive numeric types, false for boolean values, and null for references).</a:t>
            </a:r>
            <a:endParaRPr/>
          </a:p>
          <a:p>
            <a:pPr marL="0" marR="0" lvl="2" indent="0" algn="l" rtl="0">
              <a:spcBef>
                <a:spcPts val="0"/>
              </a:spcBef>
              <a:spcAft>
                <a:spcPts val="0"/>
              </a:spcAft>
              <a:buSzPts val="1800"/>
              <a:buFont typeface="Arial"/>
              <a:buNone/>
            </a:pPr>
            <a:r>
              <a:rPr lang="en-US" sz="1800" b="0" i="0" u="none" strike="noStrike" cap="none"/>
              <a:t>If your class declares constructors, the compiler will not create a default constructor. </a:t>
            </a:r>
            <a:endParaRPr/>
          </a:p>
          <a:p>
            <a:pPr marL="0" marR="0" lvl="2" indent="0" algn="l" rtl="0">
              <a:spcBef>
                <a:spcPts val="0"/>
              </a:spcBef>
              <a:spcAft>
                <a:spcPts val="0"/>
              </a:spcAft>
              <a:buSzPts val="1800"/>
              <a:buFont typeface="Arial"/>
              <a:buNone/>
            </a:pPr>
            <a:r>
              <a:rPr lang="en-US" sz="1800" b="0" i="0" u="none" strike="noStrike" cap="none"/>
              <a:t>In this case, you must declare a </a:t>
            </a:r>
            <a:r>
              <a:rPr lang="en-US" sz="1800" b="1" i="0" u="none" strike="noStrike" cap="none"/>
              <a:t>no-arg </a:t>
            </a:r>
            <a:r>
              <a:rPr lang="en-US" sz="1800" b="0" i="0" u="none" strike="noStrike" cap="none"/>
              <a:t>constructor if default initialization is required. </a:t>
            </a:r>
            <a:endParaRPr/>
          </a:p>
          <a:p>
            <a:pPr marL="0" marR="0" lvl="2" indent="0" algn="l" rtl="0">
              <a:spcBef>
                <a:spcPts val="0"/>
              </a:spcBef>
              <a:spcAft>
                <a:spcPts val="0"/>
              </a:spcAft>
              <a:buSzPts val="1800"/>
              <a:buFont typeface="Arial"/>
              <a:buNone/>
            </a:pPr>
            <a:r>
              <a:rPr lang="en-US" sz="1800" b="0" i="0" u="none" strike="noStrike" cap="none"/>
              <a:t>Like a default constructor, a no-arg constructor is invoked with empty parentheses. </a:t>
            </a:r>
            <a:endParaRPr/>
          </a:p>
          <a:p>
            <a:pPr marL="0" marR="0" lvl="0" indent="0" algn="l" rtl="0">
              <a:spcBef>
                <a:spcPts val="0"/>
              </a:spcBef>
              <a:spcAft>
                <a:spcPts val="0"/>
              </a:spcAft>
              <a:buNone/>
            </a:pPr>
            <a:endParaRPr sz="1800" b="0" i="0" u="none" strike="noStrike" cap="none"/>
          </a:p>
        </p:txBody>
      </p:sp>
      <p:sp>
        <p:nvSpPr>
          <p:cNvPr id="299" name="Google Shape;299;p2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42</a:t>
            </a:fld>
            <a:endParaRPr/>
          </a:p>
        </p:txBody>
      </p:sp>
    </p:spTree>
    <p:extLst>
      <p:ext uri="{BB962C8B-B14F-4D97-AF65-F5344CB8AC3E}">
        <p14:creationId xmlns:p14="http://schemas.microsoft.com/office/powerpoint/2010/main" val="1303428748"/>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4"/>
        <p:cNvGrpSpPr/>
        <p:nvPr/>
      </p:nvGrpSpPr>
      <p:grpSpPr>
        <a:xfrm>
          <a:off x="0" y="0"/>
          <a:ext cx="0" cy="0"/>
          <a:chOff x="0" y="0"/>
          <a:chExt cx="0" cy="0"/>
        </a:xfrm>
      </p:grpSpPr>
      <p:sp>
        <p:nvSpPr>
          <p:cNvPr id="4105" name="Google Shape;4105;g40a120c017_0_339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6" name="Google Shape;4106;g40a120c017_0_339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The Behavior of an </a:t>
            </a:r>
            <a:r>
              <a:rPr lang="en-US" sz="1800" b="0" i="0" u="none" strike="noStrike" cap="none">
                <a:latin typeface="Courier New"/>
                <a:ea typeface="Courier New"/>
                <a:cs typeface="Courier New"/>
                <a:sym typeface="Courier New"/>
              </a:rPr>
              <a:t>ExecutorService</a:t>
            </a:r>
            <a:endParaRPr/>
          </a:p>
          <a:p>
            <a:pPr marL="0" marR="0" lvl="1" indent="0" algn="l" rtl="0">
              <a:spcBef>
                <a:spcPts val="0"/>
              </a:spcBef>
              <a:spcAft>
                <a:spcPts val="0"/>
              </a:spcAft>
              <a:buSzPts val="1800"/>
              <a:buFont typeface="Arial"/>
              <a:buNone/>
            </a:pPr>
            <a:r>
              <a:rPr lang="en-US" sz="1800" b="0" i="0" u="none" strike="noStrike" cap="none"/>
              <a:t>A cached thread pool </a:t>
            </a:r>
            <a:r>
              <a:rPr lang="en-US" sz="1800" b="0" i="0" u="none" strike="noStrike" cap="none">
                <a:latin typeface="Courier New"/>
                <a:ea typeface="Courier New"/>
                <a:cs typeface="Courier New"/>
                <a:sym typeface="Courier New"/>
              </a:rPr>
              <a:t>ExecutorService</a:t>
            </a:r>
            <a:r>
              <a:rPr lang="en-US" sz="1800" b="0" i="0" u="none" strike="noStrike" cap="none"/>
              <a:t>:</a:t>
            </a:r>
            <a:endParaRPr sz="1800" b="0" i="0" u="none" strike="noStrike" cap="none">
              <a:latin typeface="Courier New"/>
              <a:ea typeface="Courier New"/>
              <a:cs typeface="Courier New"/>
              <a:sym typeface="Courier New"/>
            </a:endParaRPr>
          </a:p>
          <a:p>
            <a:pPr marL="0" marR="0" lvl="2" indent="0" algn="l" rtl="0">
              <a:spcBef>
                <a:spcPts val="0"/>
              </a:spcBef>
              <a:spcAft>
                <a:spcPts val="0"/>
              </a:spcAft>
              <a:buSzPts val="1800"/>
              <a:buFont typeface="Arial"/>
              <a:buNone/>
            </a:pPr>
            <a:r>
              <a:rPr lang="en-US" sz="1800" b="0" i="0" u="none" strike="noStrike" cap="none"/>
              <a:t>Creates new threads as needed</a:t>
            </a:r>
            <a:endParaRPr/>
          </a:p>
          <a:p>
            <a:pPr marL="0" marR="0" lvl="2" indent="0" algn="l" rtl="0">
              <a:spcBef>
                <a:spcPts val="0"/>
              </a:spcBef>
              <a:spcAft>
                <a:spcPts val="0"/>
              </a:spcAft>
              <a:buSzPts val="1800"/>
              <a:buFont typeface="Arial"/>
              <a:buNone/>
            </a:pPr>
            <a:r>
              <a:rPr lang="en-US" sz="1800" b="0" i="0" u="none" strike="noStrike" cap="none"/>
              <a:t>Reuses its threads (Its threads do not die after finishing their task.)</a:t>
            </a:r>
            <a:endParaRPr/>
          </a:p>
          <a:p>
            <a:pPr marL="0" marR="0" lvl="2" indent="0" algn="l" rtl="0">
              <a:spcBef>
                <a:spcPts val="0"/>
              </a:spcBef>
              <a:spcAft>
                <a:spcPts val="0"/>
              </a:spcAft>
              <a:buSzPts val="1800"/>
              <a:buFont typeface="Arial"/>
              <a:buNone/>
            </a:pPr>
            <a:r>
              <a:rPr lang="en-US" sz="1800" b="0" i="0" u="none" strike="noStrike" cap="none"/>
              <a:t>Terminates threads that have been idle for 60 seconds</a:t>
            </a:r>
            <a:endParaRPr/>
          </a:p>
          <a:p>
            <a:pPr marL="0" marR="0" lvl="1" indent="0" algn="l" rtl="0">
              <a:spcBef>
                <a:spcPts val="0"/>
              </a:spcBef>
              <a:spcAft>
                <a:spcPts val="0"/>
              </a:spcAft>
              <a:buSzPts val="1800"/>
              <a:buFont typeface="Arial"/>
              <a:buNone/>
            </a:pPr>
            <a:r>
              <a:rPr lang="en-US" sz="1800" b="0" i="0" u="none" strike="noStrike" cap="none"/>
              <a:t>Other types of </a:t>
            </a:r>
            <a:r>
              <a:rPr lang="en-US" sz="1800" b="0" i="0" u="none" strike="noStrike" cap="none">
                <a:latin typeface="Courier New"/>
                <a:ea typeface="Courier New"/>
                <a:cs typeface="Courier New"/>
                <a:sym typeface="Courier New"/>
              </a:rPr>
              <a:t>ExecutorService</a:t>
            </a:r>
            <a:r>
              <a:rPr lang="en-US" sz="1800" b="0" i="0" u="none" strike="noStrike" cap="none"/>
              <a:t> implementations are available:</a:t>
            </a:r>
            <a:endParaRPr/>
          </a:p>
          <a:p>
            <a:pPr marL="0" marR="0" lvl="4" indent="0" algn="l" rtl="0">
              <a:spcBef>
                <a:spcPts val="0"/>
              </a:spcBef>
              <a:spcAft>
                <a:spcPts val="0"/>
              </a:spcAft>
              <a:buSzPts val="1800"/>
              <a:buFont typeface="Arial"/>
              <a:buNone/>
            </a:pPr>
            <a:r>
              <a:rPr lang="en-US" sz="1800" b="0" i="0" u="none" strike="noStrike" cap="none"/>
              <a:t>int cpuCount = Runtime.getRuntime().availableProcessors();</a:t>
            </a:r>
            <a:endParaRPr/>
          </a:p>
          <a:p>
            <a:pPr marL="0" marR="0" lvl="4" indent="0" algn="l" rtl="0">
              <a:spcBef>
                <a:spcPts val="0"/>
              </a:spcBef>
              <a:spcAft>
                <a:spcPts val="0"/>
              </a:spcAft>
              <a:buSzPts val="1800"/>
              <a:buFont typeface="Arial"/>
              <a:buNone/>
            </a:pPr>
            <a:r>
              <a:rPr lang="en-US" sz="1800" b="0" i="0" u="none" strike="noStrike" cap="none"/>
              <a:t>ExecutorService es = Executors.newFixedThreadPool(cpuCount);</a:t>
            </a:r>
            <a:endParaRPr sz="1800" b="0" i="0" u="none" strike="noStrike" cap="none"/>
          </a:p>
          <a:p>
            <a:pPr marL="0" marR="0" lvl="1" indent="0" algn="l" rtl="0">
              <a:spcBef>
                <a:spcPts val="0"/>
              </a:spcBef>
              <a:spcAft>
                <a:spcPts val="0"/>
              </a:spcAft>
              <a:buSzPts val="1800"/>
              <a:buFont typeface="Arial"/>
              <a:buNone/>
            </a:pPr>
            <a:r>
              <a:rPr lang="en-US" sz="1800" b="0" i="0" u="none" strike="noStrike" cap="none"/>
              <a:t>A fixed thread pool </a:t>
            </a:r>
            <a:r>
              <a:rPr lang="en-US" sz="1800" b="0" i="0" u="none" strike="noStrike" cap="none">
                <a:latin typeface="Courier New"/>
                <a:ea typeface="Courier New"/>
                <a:cs typeface="Courier New"/>
                <a:sym typeface="Courier New"/>
              </a:rPr>
              <a:t>ExecutorService</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Contains a fixed number of threads</a:t>
            </a:r>
            <a:endParaRPr/>
          </a:p>
          <a:p>
            <a:pPr marL="0" marR="0" lvl="2" indent="0" algn="l" rtl="0">
              <a:spcBef>
                <a:spcPts val="0"/>
              </a:spcBef>
              <a:spcAft>
                <a:spcPts val="0"/>
              </a:spcAft>
              <a:buSzPts val="1800"/>
              <a:buFont typeface="Arial"/>
              <a:buNone/>
            </a:pPr>
            <a:r>
              <a:rPr lang="en-US" sz="1800" b="0" i="0" u="none" strike="noStrike" cap="none"/>
              <a:t>Reuses its threads (Its threads do not die after finishing their task.)</a:t>
            </a:r>
            <a:endParaRPr/>
          </a:p>
          <a:p>
            <a:pPr marL="0" marR="0" lvl="2" indent="0" algn="l" rtl="0">
              <a:spcBef>
                <a:spcPts val="0"/>
              </a:spcBef>
              <a:spcAft>
                <a:spcPts val="0"/>
              </a:spcAft>
              <a:buSzPts val="1800"/>
              <a:buFont typeface="Arial"/>
              <a:buNone/>
            </a:pPr>
            <a:r>
              <a:rPr lang="en-US" sz="1800" b="0" i="0" u="none" strike="noStrike" cap="none"/>
              <a:t>Queues up work until a thread is available</a:t>
            </a:r>
            <a:endParaRPr/>
          </a:p>
          <a:p>
            <a:pPr marL="0" marR="0" lvl="2" indent="0" algn="l" rtl="0">
              <a:spcBef>
                <a:spcPts val="0"/>
              </a:spcBef>
              <a:spcAft>
                <a:spcPts val="0"/>
              </a:spcAft>
              <a:buSzPts val="1800"/>
              <a:buFont typeface="Arial"/>
              <a:buNone/>
            </a:pPr>
            <a:r>
              <a:rPr lang="en-US" sz="1800" b="0" i="0" u="none" strike="noStrike" cap="none"/>
              <a:t>Could be used to avoid over working a system with CPU-intensive tasks</a:t>
            </a:r>
            <a:endParaRPr/>
          </a:p>
        </p:txBody>
      </p:sp>
      <p:sp>
        <p:nvSpPr>
          <p:cNvPr id="4107" name="Google Shape;4107;g40a120c017_0_339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420</a:t>
            </a:fld>
            <a:endParaRPr/>
          </a:p>
        </p:txBody>
      </p:sp>
    </p:spTree>
    <p:extLst>
      <p:ext uri="{BB962C8B-B14F-4D97-AF65-F5344CB8AC3E}">
        <p14:creationId xmlns:p14="http://schemas.microsoft.com/office/powerpoint/2010/main" val="4786283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40a120c017_0_33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5" name="Google Shape;4115;g40a120c017_0_33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16" name="Google Shape;4116;g40a120c017_0_33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421</a:t>
            </a:fld>
            <a:endParaRPr/>
          </a:p>
        </p:txBody>
      </p:sp>
    </p:spTree>
    <p:extLst>
      <p:ext uri="{BB962C8B-B14F-4D97-AF65-F5344CB8AC3E}">
        <p14:creationId xmlns:p14="http://schemas.microsoft.com/office/powerpoint/2010/main" val="47776417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40a120c017_0_34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6" name="Google Shape;4126;g40a120c017_0_34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27" name="Google Shape;4127;g40a120c017_0_34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422</a:t>
            </a:fld>
            <a:endParaRPr/>
          </a:p>
        </p:txBody>
      </p:sp>
    </p:spTree>
    <p:extLst>
      <p:ext uri="{BB962C8B-B14F-4D97-AF65-F5344CB8AC3E}">
        <p14:creationId xmlns:p14="http://schemas.microsoft.com/office/powerpoint/2010/main" val="142175333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40a120c017_0_34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7" name="Google Shape;4137;g40a120c017_0_34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38" name="Google Shape;4138;g40a120c017_0_34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423</a:t>
            </a:fld>
            <a:endParaRPr/>
          </a:p>
        </p:txBody>
      </p:sp>
    </p:spTree>
    <p:extLst>
      <p:ext uri="{BB962C8B-B14F-4D97-AF65-F5344CB8AC3E}">
        <p14:creationId xmlns:p14="http://schemas.microsoft.com/office/powerpoint/2010/main" val="2148038092"/>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4"/>
        <p:cNvGrpSpPr/>
        <p:nvPr/>
      </p:nvGrpSpPr>
      <p:grpSpPr>
        <a:xfrm>
          <a:off x="0" y="0"/>
          <a:ext cx="0" cy="0"/>
          <a:chOff x="0" y="0"/>
          <a:chExt cx="0" cy="0"/>
        </a:xfrm>
      </p:grpSpPr>
      <p:sp>
        <p:nvSpPr>
          <p:cNvPr id="4145" name="Google Shape;4145;g40a120c017_0_342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6" name="Google Shape;4146;g40a120c017_0_342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47" name="Google Shape;4147;g40a120c017_0_342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424</a:t>
            </a:fld>
            <a:endParaRPr/>
          </a:p>
        </p:txBody>
      </p:sp>
    </p:spTree>
    <p:extLst>
      <p:ext uri="{BB962C8B-B14F-4D97-AF65-F5344CB8AC3E}">
        <p14:creationId xmlns:p14="http://schemas.microsoft.com/office/powerpoint/2010/main" val="181606654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4"/>
        <p:cNvGrpSpPr/>
        <p:nvPr/>
      </p:nvGrpSpPr>
      <p:grpSpPr>
        <a:xfrm>
          <a:off x="0" y="0"/>
          <a:ext cx="0" cy="0"/>
          <a:chOff x="0" y="0"/>
          <a:chExt cx="0" cy="0"/>
        </a:xfrm>
      </p:grpSpPr>
      <p:sp>
        <p:nvSpPr>
          <p:cNvPr id="4155" name="Google Shape;4155;g40a120c017_0_34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6" name="Google Shape;4156;g40a120c017_0_34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Waiting on a Future</a:t>
            </a:r>
            <a:endParaRPr/>
          </a:p>
          <a:p>
            <a:pPr marL="0" marR="0" lvl="1" indent="0" algn="l" rtl="0">
              <a:spcBef>
                <a:spcPts val="0"/>
              </a:spcBef>
              <a:spcAft>
                <a:spcPts val="0"/>
              </a:spcAft>
              <a:buSzPts val="1800"/>
              <a:buFont typeface="Arial"/>
              <a:buNone/>
            </a:pPr>
            <a:r>
              <a:rPr lang="en-US" sz="1800" b="0" i="0" u="none" strike="noStrike" cap="none"/>
              <a:t>Because the call to </a:t>
            </a:r>
            <a:r>
              <a:rPr lang="en-US" sz="1800" b="0" i="0" u="none" strike="noStrike" cap="none">
                <a:latin typeface="Courier New"/>
                <a:ea typeface="Courier New"/>
                <a:cs typeface="Courier New"/>
                <a:sym typeface="Courier New"/>
              </a:rPr>
              <a:t>Future.get()</a:t>
            </a:r>
            <a:r>
              <a:rPr lang="en-US" sz="1800" b="0" i="0" u="none" strike="noStrike" cap="none"/>
              <a:t> will block, you must do one of the following:</a:t>
            </a:r>
            <a:endParaRPr/>
          </a:p>
          <a:p>
            <a:pPr marL="0" marR="0" lvl="2" indent="0" algn="l" rtl="0">
              <a:spcBef>
                <a:spcPts val="0"/>
              </a:spcBef>
              <a:spcAft>
                <a:spcPts val="0"/>
              </a:spcAft>
              <a:buSzPts val="1800"/>
              <a:buFont typeface="Arial"/>
              <a:buNone/>
            </a:pPr>
            <a:r>
              <a:rPr lang="en-US" sz="1800" b="0" i="0" u="none" strike="noStrike" cap="none"/>
              <a:t>Submit all your work to the </a:t>
            </a:r>
            <a:r>
              <a:rPr lang="en-US" sz="1800" b="0" i="0" u="none" strike="noStrike" cap="none">
                <a:latin typeface="Courier New"/>
                <a:ea typeface="Courier New"/>
                <a:cs typeface="Courier New"/>
                <a:sym typeface="Courier New"/>
              </a:rPr>
              <a:t>ExecutorService</a:t>
            </a:r>
            <a:r>
              <a:rPr lang="en-US" sz="1800" b="0" i="0" u="none" strike="noStrike" cap="none"/>
              <a:t> before calling any </a:t>
            </a:r>
            <a:r>
              <a:rPr lang="en-US" sz="1800" b="0" i="0" u="none" strike="noStrike" cap="none">
                <a:latin typeface="Courier New"/>
                <a:ea typeface="Courier New"/>
                <a:cs typeface="Courier New"/>
                <a:sym typeface="Courier New"/>
              </a:rPr>
              <a:t>Future.get()</a:t>
            </a:r>
            <a:r>
              <a:rPr lang="en-US" sz="1800" b="0" i="0" u="none" strike="noStrike" cap="none"/>
              <a:t> methods.</a:t>
            </a:r>
            <a:endParaRPr/>
          </a:p>
          <a:p>
            <a:pPr marL="0" marR="0" lvl="2" indent="0" algn="l" rtl="0">
              <a:spcBef>
                <a:spcPts val="0"/>
              </a:spcBef>
              <a:spcAft>
                <a:spcPts val="0"/>
              </a:spcAft>
              <a:buSzPts val="1800"/>
              <a:buFont typeface="Arial"/>
              <a:buNone/>
            </a:pPr>
            <a:r>
              <a:rPr lang="en-US" sz="1800" b="0" i="0" u="none" strike="noStrike" cap="none"/>
              <a:t>Be prepared to wait for that </a:t>
            </a:r>
            <a:r>
              <a:rPr lang="en-US" sz="1800" b="0" i="0" u="none" strike="noStrike" cap="none">
                <a:latin typeface="Courier New"/>
                <a:ea typeface="Courier New"/>
                <a:cs typeface="Courier New"/>
                <a:sym typeface="Courier New"/>
              </a:rPr>
              <a:t>Future</a:t>
            </a:r>
            <a:r>
              <a:rPr lang="en-US" sz="1800" b="0" i="0" u="none" strike="noStrike" cap="none"/>
              <a:t> to obtain the result.</a:t>
            </a:r>
            <a:endParaRPr/>
          </a:p>
          <a:p>
            <a:pPr marL="0" marR="0" lvl="2" indent="0" algn="l" rtl="0">
              <a:spcBef>
                <a:spcPts val="0"/>
              </a:spcBef>
              <a:spcAft>
                <a:spcPts val="0"/>
              </a:spcAft>
              <a:buSzPts val="1800"/>
              <a:buFont typeface="Arial"/>
              <a:buNone/>
            </a:pPr>
            <a:r>
              <a:rPr lang="en-US" sz="1800" b="0" i="0" u="none" strike="noStrike" cap="none"/>
              <a:t>Use a non-blocking method such as </a:t>
            </a:r>
            <a:r>
              <a:rPr lang="en-US" sz="1800" b="0" i="0" u="none" strike="noStrike" cap="none">
                <a:latin typeface="Courier New"/>
                <a:ea typeface="Courier New"/>
                <a:cs typeface="Courier New"/>
                <a:sym typeface="Courier New"/>
              </a:rPr>
              <a:t>Future.isDone()</a:t>
            </a:r>
            <a:r>
              <a:rPr lang="en-US" sz="1800" b="0" i="0" u="none" strike="noStrike" cap="none"/>
              <a:t> before calling </a:t>
            </a:r>
            <a:r>
              <a:rPr lang="en-US" sz="1800" b="0" i="0" u="none" strike="noStrike" cap="none">
                <a:latin typeface="Courier New"/>
                <a:ea typeface="Courier New"/>
                <a:cs typeface="Courier New"/>
                <a:sym typeface="Courier New"/>
              </a:rPr>
              <a:t>Future.get()</a:t>
            </a:r>
            <a:r>
              <a:rPr lang="en-US" sz="1800" b="0" i="0" u="none" strike="noStrike" cap="none"/>
              <a:t> or use </a:t>
            </a:r>
            <a:r>
              <a:rPr lang="en-US" sz="1800" b="0" i="0" u="none" strike="noStrike" cap="none">
                <a:latin typeface="Courier New"/>
                <a:ea typeface="Courier New"/>
                <a:cs typeface="Courier New"/>
                <a:sym typeface="Courier New"/>
              </a:rPr>
              <a:t>Future.get(long timeout, TimeUnit unit)</a:t>
            </a:r>
            <a:r>
              <a:rPr lang="en-US" sz="1800" b="0" i="0" u="none" strike="noStrike" cap="none"/>
              <a:t>, which will throw a </a:t>
            </a:r>
            <a:r>
              <a:rPr lang="en-US" sz="1800" b="0" i="0" u="none" strike="noStrike" cap="none">
                <a:latin typeface="Courier New"/>
                <a:ea typeface="Courier New"/>
                <a:cs typeface="Courier New"/>
                <a:sym typeface="Courier New"/>
              </a:rPr>
              <a:t>TimeoutException</a:t>
            </a:r>
            <a:r>
              <a:rPr lang="en-US" sz="1800" b="0" i="0" u="none" strike="noStrike" cap="none"/>
              <a:t> if the result is not available within a given duration.</a:t>
            </a:r>
            <a:endParaRPr/>
          </a:p>
        </p:txBody>
      </p:sp>
      <p:sp>
        <p:nvSpPr>
          <p:cNvPr id="4157" name="Google Shape;4157;g40a120c017_0_34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425</a:t>
            </a:fld>
            <a:endParaRPr/>
          </a:p>
        </p:txBody>
      </p:sp>
    </p:spTree>
    <p:extLst>
      <p:ext uri="{BB962C8B-B14F-4D97-AF65-F5344CB8AC3E}">
        <p14:creationId xmlns:p14="http://schemas.microsoft.com/office/powerpoint/2010/main" val="325494284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40a120c017_0_34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8" name="Google Shape;4168;g40a120c017_0_34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69" name="Google Shape;4169;g40a120c017_0_34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426</a:t>
            </a:fld>
            <a:endParaRPr/>
          </a:p>
        </p:txBody>
      </p:sp>
    </p:spTree>
    <p:extLst>
      <p:ext uri="{BB962C8B-B14F-4D97-AF65-F5344CB8AC3E}">
        <p14:creationId xmlns:p14="http://schemas.microsoft.com/office/powerpoint/2010/main" val="2299432590"/>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6"/>
        <p:cNvGrpSpPr/>
        <p:nvPr/>
      </p:nvGrpSpPr>
      <p:grpSpPr>
        <a:xfrm>
          <a:off x="0" y="0"/>
          <a:ext cx="0" cy="0"/>
          <a:chOff x="0" y="0"/>
          <a:chExt cx="0" cy="0"/>
        </a:xfrm>
      </p:grpSpPr>
      <p:sp>
        <p:nvSpPr>
          <p:cNvPr id="4177" name="Google Shape;4177;g40a120c017_0_34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78" name="Google Shape;4178;g40a120c017_0_34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Thread safety is really about the ability of a class to perform the same way when it is accessed by one thread, or multiple threads. Fundamentally, a class performs actions and holds data. Using this definition of thread safety – a class is thread safe if the actions the class performs and the data stored are consistent when used accessed by multiple threads.</a:t>
            </a:r>
            <a:endParaRPr/>
          </a:p>
          <a:p>
            <a:pPr marL="0" marR="0" lvl="1" indent="0" algn="l" rtl="0">
              <a:spcBef>
                <a:spcPts val="0"/>
              </a:spcBef>
              <a:spcAft>
                <a:spcPts val="0"/>
              </a:spcAft>
              <a:buSzPts val="1800"/>
              <a:buFont typeface="Arial"/>
              <a:buNone/>
            </a:pPr>
            <a:r>
              <a:rPr lang="en-US" sz="1800" b="0" i="0" u="none" strike="noStrike" cap="none"/>
              <a:t>Deadlock is a situation where thread A is blocked waiting for a condition set by thread B, but thread B is also blocked waiting for a condition set by thread A.</a:t>
            </a:r>
            <a:endParaRPr/>
          </a:p>
          <a:p>
            <a:pPr marL="0" marR="0" lvl="1" indent="0" algn="l" rtl="0">
              <a:spcBef>
                <a:spcPts val="0"/>
              </a:spcBef>
              <a:spcAft>
                <a:spcPts val="0"/>
              </a:spcAft>
              <a:buSzPts val="1800"/>
              <a:buFont typeface="Arial"/>
              <a:buNone/>
            </a:pPr>
            <a:r>
              <a:rPr lang="en-US" sz="1800" b="0" i="0" u="none" strike="noStrike" cap="none"/>
              <a:t>Livelock is a condition where a thread is not blocked, but cannot move forward because an operation it continually retries fails. Livelock is related to another condition, starvation, where a thread attempts to access a resource that it can never access – likely because other higher priority threads are continually accessing the resource.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4179" name="Google Shape;4179;g40a120c017_0_34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427</a:t>
            </a:fld>
            <a:endParaRPr/>
          </a:p>
        </p:txBody>
      </p:sp>
    </p:spTree>
    <p:extLst>
      <p:ext uri="{BB962C8B-B14F-4D97-AF65-F5344CB8AC3E}">
        <p14:creationId xmlns:p14="http://schemas.microsoft.com/office/powerpoint/2010/main" val="1693591176"/>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4"/>
        <p:cNvGrpSpPr/>
        <p:nvPr/>
      </p:nvGrpSpPr>
      <p:grpSpPr>
        <a:xfrm>
          <a:off x="0" y="0"/>
          <a:ext cx="0" cy="0"/>
          <a:chOff x="0" y="0"/>
          <a:chExt cx="0" cy="0"/>
        </a:xfrm>
      </p:grpSpPr>
      <p:sp>
        <p:nvSpPr>
          <p:cNvPr id="4185" name="Google Shape;4185;g40a120c017_0_3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86" name="Google Shape;4186;g40a120c017_0_3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87" name="Google Shape;4187;g40a120c017_0_3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428</a:t>
            </a:fld>
            <a:endParaRPr/>
          </a:p>
        </p:txBody>
      </p:sp>
    </p:spTree>
    <p:extLst>
      <p:ext uri="{BB962C8B-B14F-4D97-AF65-F5344CB8AC3E}">
        <p14:creationId xmlns:p14="http://schemas.microsoft.com/office/powerpoint/2010/main" val="1496921599"/>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40a120c017_0_3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6" name="Google Shape;4196;g40a120c017_0_346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Debugging Threads</a:t>
            </a:r>
            <a:endParaRPr/>
          </a:p>
          <a:p>
            <a:pPr marL="0" marR="0" lvl="1" indent="0" algn="l" rtl="0">
              <a:spcBef>
                <a:spcPts val="0"/>
              </a:spcBef>
              <a:spcAft>
                <a:spcPts val="0"/>
              </a:spcAft>
              <a:buSzPts val="1800"/>
              <a:buFont typeface="Arial"/>
              <a:buNone/>
            </a:pPr>
            <a:r>
              <a:rPr lang="en-US" sz="1800" b="0" i="0" u="none" strike="noStrike" cap="none"/>
              <a:t>Debugging threads can be difficult because the frequency and duration of time each thread is allocated can vary for many reasons including:</a:t>
            </a:r>
            <a:endParaRPr/>
          </a:p>
          <a:p>
            <a:pPr marL="0" marR="0" lvl="2" indent="0" algn="l" rtl="0">
              <a:spcBef>
                <a:spcPts val="0"/>
              </a:spcBef>
              <a:spcAft>
                <a:spcPts val="0"/>
              </a:spcAft>
              <a:buSzPts val="1800"/>
              <a:buFont typeface="Arial"/>
              <a:buNone/>
            </a:pPr>
            <a:r>
              <a:rPr lang="en-US" sz="1800" b="0" i="0" u="none" strike="noStrike" cap="none"/>
              <a:t>Thread scheduling is handled by an operating system and operating systems may use different scheduling algorithms</a:t>
            </a:r>
            <a:endParaRPr/>
          </a:p>
          <a:p>
            <a:pPr marL="0" marR="0" lvl="2" indent="0" algn="l" rtl="0">
              <a:spcBef>
                <a:spcPts val="0"/>
              </a:spcBef>
              <a:spcAft>
                <a:spcPts val="0"/>
              </a:spcAft>
              <a:buSzPts val="1800"/>
              <a:buFont typeface="Arial"/>
              <a:buNone/>
            </a:pPr>
            <a:r>
              <a:rPr lang="en-US" sz="1800" b="0" i="0" u="none" strike="noStrike" cap="none"/>
              <a:t>Machines have different counts and speeds of CPUs</a:t>
            </a:r>
            <a:endParaRPr/>
          </a:p>
          <a:p>
            <a:pPr marL="0" marR="0" lvl="2" indent="0" algn="l" rtl="0">
              <a:spcBef>
                <a:spcPts val="0"/>
              </a:spcBef>
              <a:spcAft>
                <a:spcPts val="0"/>
              </a:spcAft>
              <a:buSzPts val="1800"/>
              <a:buFont typeface="Arial"/>
              <a:buNone/>
            </a:pPr>
            <a:r>
              <a:rPr lang="en-US" sz="1800" b="0" i="0" u="none" strike="noStrike" cap="none"/>
              <a:t>Other applications may be placing load on the system</a:t>
            </a:r>
            <a:endParaRPr/>
          </a:p>
          <a:p>
            <a:pPr marL="0" marR="0" lvl="1" indent="0" algn="l" rtl="0">
              <a:spcBef>
                <a:spcPts val="0"/>
              </a:spcBef>
              <a:spcAft>
                <a:spcPts val="0"/>
              </a:spcAft>
              <a:buSzPts val="1800"/>
              <a:buFont typeface="Arial"/>
              <a:buNone/>
            </a:pPr>
            <a:r>
              <a:rPr lang="en-US" sz="1800" b="0" i="0" u="none" strike="noStrike" cap="none"/>
              <a:t>This is one of those cases where an application may seem to function perfectly while in development, but strange problems might manifest after it is in production because of scheduling variations. It is your responsibility to safeguard access to shared variables.</a:t>
            </a:r>
            <a:endParaRPr/>
          </a:p>
          <a:p>
            <a:pPr marL="0" marR="0" lvl="0" indent="0" algn="l" rtl="0">
              <a:spcBef>
                <a:spcPts val="0"/>
              </a:spcBef>
              <a:spcAft>
                <a:spcPts val="0"/>
              </a:spcAft>
              <a:buNone/>
            </a:pPr>
            <a:endParaRPr sz="1800" b="0" i="0" u="none" strike="noStrike" cap="none"/>
          </a:p>
        </p:txBody>
      </p:sp>
      <p:sp>
        <p:nvSpPr>
          <p:cNvPr id="4197" name="Google Shape;4197;g40a120c017_0_3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429</a:t>
            </a:fld>
            <a:endParaRPr/>
          </a:p>
        </p:txBody>
      </p:sp>
    </p:spTree>
    <p:extLst>
      <p:ext uri="{BB962C8B-B14F-4D97-AF65-F5344CB8AC3E}">
        <p14:creationId xmlns:p14="http://schemas.microsoft.com/office/powerpoint/2010/main" val="1658385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26:notes"/>
          <p:cNvSpPr txBox="1">
            <a:spLocks noGrp="1"/>
          </p:cNvSpPr>
          <p:nvPr>
            <p:ph type="body" idx="1"/>
          </p:nvPr>
        </p:nvSpPr>
        <p:spPr>
          <a:xfrm>
            <a:off x="523875"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Packages</a:t>
            </a:r>
            <a:endParaRPr/>
          </a:p>
          <a:p>
            <a:pPr marL="0" marR="0" lvl="1" indent="0" algn="l" rtl="0">
              <a:spcBef>
                <a:spcPts val="0"/>
              </a:spcBef>
              <a:spcAft>
                <a:spcPts val="0"/>
              </a:spcAft>
              <a:buSzPts val="1800"/>
              <a:buFont typeface="Arial"/>
              <a:buNone/>
            </a:pPr>
            <a:r>
              <a:rPr lang="en-US" sz="1800" b="0" i="0" u="none" strike="noStrike" cap="none"/>
              <a:t>In Java, a package is a group of (class) types. There can be only one </a:t>
            </a:r>
            <a:r>
              <a:rPr lang="en-US" sz="1800" b="0" i="0" u="none" strike="noStrike" cap="none">
                <a:latin typeface="Courier New"/>
                <a:ea typeface="Courier New"/>
                <a:cs typeface="Courier New"/>
                <a:sym typeface="Courier New"/>
              </a:rPr>
              <a:t>package</a:t>
            </a:r>
            <a:r>
              <a:rPr lang="en-US" sz="1800" b="0" i="0" u="none" strike="noStrike" cap="none"/>
              <a:t> declaration for a file.</a:t>
            </a:r>
            <a:endParaRPr/>
          </a:p>
          <a:p>
            <a:pPr marL="0" marR="0" lvl="1" indent="0" algn="l" rtl="0">
              <a:spcBef>
                <a:spcPts val="0"/>
              </a:spcBef>
              <a:spcAft>
                <a:spcPts val="0"/>
              </a:spcAft>
              <a:buSzPts val="1800"/>
              <a:buFont typeface="Arial"/>
              <a:buNone/>
            </a:pPr>
            <a:r>
              <a:rPr lang="en-US" sz="1800" b="0" i="0" u="none" strike="noStrike" cap="none"/>
              <a:t>Packages create a namespace, a logical collection of things, like a directory hierarchy. Packages prevent name collision and also provide access control to classes. It is a good </a:t>
            </a:r>
            <a:r>
              <a:rPr lang="en-US"/>
              <a:t>Lab </a:t>
            </a:r>
            <a:r>
              <a:rPr lang="en-US" sz="1800" b="0" i="0" u="none" strike="noStrike" cap="none"/>
              <a:t>to always use a </a:t>
            </a:r>
            <a:r>
              <a:rPr lang="en-US" sz="1800" b="0" i="0" u="none" strike="noStrike" cap="none">
                <a:latin typeface="Courier New"/>
                <a:ea typeface="Courier New"/>
                <a:cs typeface="Courier New"/>
                <a:sym typeface="Courier New"/>
              </a:rPr>
              <a:t>package</a:t>
            </a:r>
            <a:r>
              <a:rPr lang="en-US" sz="1800" b="0" i="0" u="none" strike="noStrike" cap="none"/>
              <a:t> declaration. </a:t>
            </a:r>
            <a:endParaRPr/>
          </a:p>
        </p:txBody>
      </p:sp>
      <p:sp>
        <p:nvSpPr>
          <p:cNvPr id="310" name="Google Shape;310;p2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43</a:t>
            </a:fld>
            <a:endParaRPr/>
          </a:p>
        </p:txBody>
      </p:sp>
    </p:spTree>
    <p:extLst>
      <p:ext uri="{BB962C8B-B14F-4D97-AF65-F5344CB8AC3E}">
        <p14:creationId xmlns:p14="http://schemas.microsoft.com/office/powerpoint/2010/main" val="421807239"/>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g40a120c017_0_34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6" name="Google Shape;4206;g40a120c017_0_347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Shared Thread-Safe Data</a:t>
            </a:r>
            <a:endParaRPr/>
          </a:p>
          <a:p>
            <a:pPr marL="0" marR="0" lvl="1" indent="0" algn="l" rtl="0">
              <a:spcBef>
                <a:spcPts val="0"/>
              </a:spcBef>
              <a:spcAft>
                <a:spcPts val="0"/>
              </a:spcAft>
              <a:buSzPts val="1800"/>
              <a:buFont typeface="Arial"/>
              <a:buNone/>
            </a:pPr>
            <a:r>
              <a:rPr lang="en-US" sz="1800" b="0" i="0" u="none" strike="noStrike" cap="none"/>
              <a:t>Any shared data that is immutable, such as </a:t>
            </a:r>
            <a:r>
              <a:rPr lang="en-US" sz="1800" b="0" i="0" u="none" strike="noStrike" cap="none">
                <a:latin typeface="Courier New"/>
                <a:ea typeface="Courier New"/>
                <a:cs typeface="Courier New"/>
                <a:sym typeface="Courier New"/>
              </a:rPr>
              <a:t>String</a:t>
            </a:r>
            <a:r>
              <a:rPr lang="en-US" sz="1800" b="0" i="0" u="none" strike="noStrike" cap="none"/>
              <a:t> objects or final fields, are thread-safe because they can only be read and not written.</a:t>
            </a:r>
            <a:endParaRPr/>
          </a:p>
        </p:txBody>
      </p:sp>
      <p:sp>
        <p:nvSpPr>
          <p:cNvPr id="4207" name="Google Shape;4207;g40a120c017_0_34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430</a:t>
            </a:fld>
            <a:endParaRPr/>
          </a:p>
        </p:txBody>
      </p:sp>
    </p:spTree>
    <p:extLst>
      <p:ext uri="{BB962C8B-B14F-4D97-AF65-F5344CB8AC3E}">
        <p14:creationId xmlns:p14="http://schemas.microsoft.com/office/powerpoint/2010/main" val="2982668199"/>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2"/>
        <p:cNvGrpSpPr/>
        <p:nvPr/>
      </p:nvGrpSpPr>
      <p:grpSpPr>
        <a:xfrm>
          <a:off x="0" y="0"/>
          <a:ext cx="0" cy="0"/>
          <a:chOff x="0" y="0"/>
          <a:chExt cx="0" cy="0"/>
        </a:xfrm>
      </p:grpSpPr>
      <p:sp>
        <p:nvSpPr>
          <p:cNvPr id="4213" name="Google Shape;4213;g40a120c017_0_34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14" name="Google Shape;4214;g40a120c017_0_347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Inconsistent Behavior</a:t>
            </a:r>
            <a:endParaRPr/>
          </a:p>
          <a:p>
            <a:pPr marL="0" marR="0" lvl="1" indent="0" algn="l" rtl="0">
              <a:spcBef>
                <a:spcPts val="0"/>
              </a:spcBef>
              <a:spcAft>
                <a:spcPts val="0"/>
              </a:spcAft>
              <a:buSzPts val="1800"/>
              <a:buFont typeface="Arial"/>
              <a:buNone/>
            </a:pPr>
            <a:r>
              <a:rPr lang="en-US" sz="1800" b="0" i="0" u="none" strike="noStrike" cap="none"/>
              <a:t>One possible problem with two threads incrementing the same field is that a lost update might occur. Imagine if both threads read a value of 41 from a field, increment the value by one, and then write their results back to the field. Both threads will have done an increment but the resulting value is only 42. Depending on how the Java Virtual Machine is implemented and the type of physical CPU being used, you may never or rarely see this behavior. However, you must always assume that it could happen.</a:t>
            </a:r>
            <a:endParaRPr/>
          </a:p>
          <a:p>
            <a:pPr marL="0" marR="0" lvl="1" indent="0" algn="l" rtl="0">
              <a:spcBef>
                <a:spcPts val="0"/>
              </a:spcBef>
              <a:spcAft>
                <a:spcPts val="0"/>
              </a:spcAft>
              <a:buSzPts val="1800"/>
              <a:buFont typeface="Arial"/>
              <a:buNone/>
            </a:pPr>
            <a:r>
              <a:rPr lang="en-US" sz="1800" b="0" i="0" u="none" strike="noStrike" cap="none"/>
              <a:t>If you have a long value of </a:t>
            </a:r>
            <a:r>
              <a:rPr lang="en-US" sz="1800" b="0" i="0" u="none" strike="noStrike" cap="none">
                <a:latin typeface="Courier New"/>
                <a:ea typeface="Courier New"/>
                <a:cs typeface="Courier New"/>
                <a:sym typeface="Courier New"/>
              </a:rPr>
              <a:t>0x0000_0000_ffff_ffff</a:t>
            </a:r>
            <a:r>
              <a:rPr lang="en-US" sz="1800" b="0" i="0" u="none" strike="noStrike" cap="none"/>
              <a:t> and increment it by </a:t>
            </a:r>
            <a:r>
              <a:rPr lang="en-US" sz="1800" b="0" i="0" u="none" strike="noStrike" cap="none">
                <a:latin typeface="Courier New"/>
                <a:ea typeface="Courier New"/>
                <a:cs typeface="Courier New"/>
                <a:sym typeface="Courier New"/>
              </a:rPr>
              <a:t>1</a:t>
            </a:r>
            <a:r>
              <a:rPr lang="en-US" sz="1800" b="0" i="0" u="none" strike="noStrike" cap="none"/>
              <a:t>, the result should be </a:t>
            </a:r>
            <a:r>
              <a:rPr lang="en-US" sz="1800" b="0" i="0" u="none" strike="noStrike" cap="none">
                <a:latin typeface="Courier New"/>
                <a:ea typeface="Courier New"/>
                <a:cs typeface="Courier New"/>
                <a:sym typeface="Courier New"/>
              </a:rPr>
              <a:t>0x0000_0001_0000_0000</a:t>
            </a:r>
            <a:r>
              <a:rPr lang="en-US" sz="1800" b="0" i="0" u="none" strike="noStrike" cap="none"/>
              <a:t>. However, because it is legal for a 64-bit field to be accessed using two separate 32-bit writes, there could temporarily be a value of </a:t>
            </a:r>
            <a:r>
              <a:rPr lang="en-US" sz="1800" b="0" i="0" u="none" strike="noStrike" cap="none">
                <a:latin typeface="Courier New"/>
                <a:ea typeface="Courier New"/>
                <a:cs typeface="Courier New"/>
                <a:sym typeface="Courier New"/>
              </a:rPr>
              <a:t>0x0000_0001_ffff_ffff</a:t>
            </a:r>
            <a:r>
              <a:rPr lang="en-US" sz="1800" b="0" i="0" u="none" strike="noStrike" cap="none"/>
              <a:t> or even </a:t>
            </a:r>
            <a:r>
              <a:rPr lang="en-US" sz="1800" b="0" i="0" u="none" strike="noStrike" cap="none">
                <a:latin typeface="Courier New"/>
                <a:ea typeface="Courier New"/>
                <a:cs typeface="Courier New"/>
                <a:sym typeface="Courier New"/>
              </a:rPr>
              <a:t>0x0000_0000_0000_0000</a:t>
            </a:r>
            <a:r>
              <a:rPr lang="en-US" sz="1800" b="0" i="0" u="none" strike="noStrike" cap="none"/>
              <a:t> depending on which bits are modified first. If a second thread was allowed to read a 64-bit field while it was being modified by another thread, an incorrect value could be retrieved.</a:t>
            </a:r>
            <a:endParaRPr/>
          </a:p>
        </p:txBody>
      </p:sp>
      <p:sp>
        <p:nvSpPr>
          <p:cNvPr id="4215" name="Google Shape;4215;g40a120c017_0_34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431</a:t>
            </a:fld>
            <a:endParaRPr/>
          </a:p>
        </p:txBody>
      </p:sp>
    </p:spTree>
    <p:extLst>
      <p:ext uri="{BB962C8B-B14F-4D97-AF65-F5344CB8AC3E}">
        <p14:creationId xmlns:p14="http://schemas.microsoft.com/office/powerpoint/2010/main" val="133924690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g40a120c017_0_348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2" name="Google Shape;4222;g40a120c017_0_3482: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Synchronizing Actions</a:t>
            </a:r>
            <a:endParaRPr/>
          </a:p>
          <a:p>
            <a:pPr marL="0" marR="0" lvl="1" indent="0" algn="l" rtl="0">
              <a:spcBef>
                <a:spcPts val="0"/>
              </a:spcBef>
              <a:spcAft>
                <a:spcPts val="0"/>
              </a:spcAft>
              <a:buSzPts val="1800"/>
              <a:buFont typeface="Arial"/>
              <a:buNone/>
            </a:pPr>
            <a:r>
              <a:rPr lang="en-US" sz="1800" b="0" i="0" u="none" strike="noStrike" cap="none"/>
              <a:t>Every thread has a </a:t>
            </a:r>
            <a:r>
              <a:rPr lang="en-US" sz="1800" b="0" i="1" u="none" strike="noStrike" cap="none"/>
              <a:t>working memory</a:t>
            </a:r>
            <a:r>
              <a:rPr lang="en-US" sz="1800" b="0" i="0" u="none" strike="noStrike" cap="none"/>
              <a:t> in which it keeps its own </a:t>
            </a:r>
            <a:r>
              <a:rPr lang="en-US" sz="1800" b="0" i="1" u="none" strike="noStrike" cap="none"/>
              <a:t>working copy</a:t>
            </a:r>
            <a:r>
              <a:rPr lang="en-US" sz="1800" b="0" i="0" u="none" strike="noStrike" cap="none"/>
              <a:t> of variables that it must use or assign. As the thread executes a program, it operates on these working copies. There are several actions that will synchronize a thread’s </a:t>
            </a:r>
            <a:r>
              <a:rPr lang="en-US" sz="1800" b="0" i="1" u="none" strike="noStrike" cap="none"/>
              <a:t>working memory</a:t>
            </a:r>
            <a:r>
              <a:rPr lang="en-US" sz="1800" b="0" i="0" u="none" strike="noStrike" cap="none"/>
              <a:t> with main memory:</a:t>
            </a:r>
            <a:endParaRPr/>
          </a:p>
          <a:p>
            <a:pPr marL="0" marR="0" lvl="2" indent="0" algn="l" rtl="0">
              <a:spcBef>
                <a:spcPts val="0"/>
              </a:spcBef>
              <a:spcAft>
                <a:spcPts val="0"/>
              </a:spcAft>
              <a:buSzPts val="1800"/>
              <a:buFont typeface="Arial"/>
              <a:buNone/>
            </a:pPr>
            <a:r>
              <a:rPr lang="en-US" sz="1800" b="0" i="0" u="none" strike="noStrike" cap="none"/>
              <a:t>A volatile read or write of a variable (the </a:t>
            </a:r>
            <a:r>
              <a:rPr lang="en-US" sz="1800" b="0" i="0" u="none" strike="noStrike" cap="none">
                <a:latin typeface="Courier New"/>
                <a:ea typeface="Courier New"/>
                <a:cs typeface="Courier New"/>
                <a:sym typeface="Courier New"/>
              </a:rPr>
              <a:t>volatile</a:t>
            </a:r>
            <a:r>
              <a:rPr lang="en-US" sz="1800" b="0" i="0" u="none" strike="noStrike" cap="none"/>
              <a:t> keyword)</a:t>
            </a:r>
            <a:endParaRPr/>
          </a:p>
          <a:p>
            <a:pPr marL="0" marR="0" lvl="2" indent="0" algn="l" rtl="0">
              <a:spcBef>
                <a:spcPts val="0"/>
              </a:spcBef>
              <a:spcAft>
                <a:spcPts val="0"/>
              </a:spcAft>
              <a:buSzPts val="1800"/>
              <a:buFont typeface="Arial"/>
              <a:buNone/>
            </a:pPr>
            <a:r>
              <a:rPr lang="en-US" sz="1800" b="0" i="0" u="none" strike="noStrike" cap="none"/>
              <a:t>Locking or unlocking a monitor (the </a:t>
            </a:r>
            <a:r>
              <a:rPr lang="en-US" sz="1800" b="0" i="0" u="none" strike="noStrike" cap="none">
                <a:latin typeface="Courier New"/>
                <a:ea typeface="Courier New"/>
                <a:cs typeface="Courier New"/>
                <a:sym typeface="Courier New"/>
              </a:rPr>
              <a:t>synchronized</a:t>
            </a:r>
            <a:r>
              <a:rPr lang="en-US" sz="1800" b="0" i="0" u="none" strike="noStrike" cap="none"/>
              <a:t> keyword)</a:t>
            </a:r>
            <a:endParaRPr/>
          </a:p>
          <a:p>
            <a:pPr marL="0" marR="0" lvl="2" indent="0" algn="l" rtl="0">
              <a:spcBef>
                <a:spcPts val="0"/>
              </a:spcBef>
              <a:spcAft>
                <a:spcPts val="0"/>
              </a:spcAft>
              <a:buSzPts val="1800"/>
              <a:buFont typeface="Arial"/>
              <a:buNone/>
            </a:pPr>
            <a:r>
              <a:rPr lang="en-US" sz="1800" b="0" i="0" u="none" strike="noStrike" cap="none"/>
              <a:t>The first and last action of a thread</a:t>
            </a:r>
            <a:endParaRPr/>
          </a:p>
          <a:p>
            <a:pPr marL="0" marR="0" lvl="2" indent="0" algn="l" rtl="0">
              <a:spcBef>
                <a:spcPts val="0"/>
              </a:spcBef>
              <a:spcAft>
                <a:spcPts val="0"/>
              </a:spcAft>
              <a:buSzPts val="1800"/>
              <a:buFont typeface="Arial"/>
              <a:buNone/>
            </a:pPr>
            <a:r>
              <a:rPr lang="en-US" sz="1800" b="0" i="0" u="none" strike="noStrike" cap="none"/>
              <a:t>Actions that start a thread or detect that a thread has terminated</a:t>
            </a:r>
            <a:endParaRPr/>
          </a:p>
        </p:txBody>
      </p:sp>
      <p:sp>
        <p:nvSpPr>
          <p:cNvPr id="4223" name="Google Shape;4223;g40a120c017_0_348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432</a:t>
            </a:fld>
            <a:endParaRPr/>
          </a:p>
        </p:txBody>
      </p:sp>
    </p:spTree>
    <p:extLst>
      <p:ext uri="{BB962C8B-B14F-4D97-AF65-F5344CB8AC3E}">
        <p14:creationId xmlns:p14="http://schemas.microsoft.com/office/powerpoint/2010/main" val="300986456"/>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40a120c017_0_34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0" name="Google Shape;4230;g40a120c017_0_34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Synchronized code blocks are used to ensure that data that is not thread-safe will not be accessed concurrently by multiple threads. </a:t>
            </a:r>
            <a:endParaRPr/>
          </a:p>
          <a:p>
            <a:pPr marL="0" marR="0" lvl="0" indent="0" algn="l" rtl="0">
              <a:spcBef>
                <a:spcPts val="0"/>
              </a:spcBef>
              <a:spcAft>
                <a:spcPts val="0"/>
              </a:spcAft>
              <a:buNone/>
            </a:pPr>
            <a:endParaRPr sz="1800" b="0" i="0" u="none" strike="noStrike" cap="none"/>
          </a:p>
        </p:txBody>
      </p:sp>
      <p:sp>
        <p:nvSpPr>
          <p:cNvPr id="4231" name="Google Shape;4231;g40a120c017_0_34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433</a:t>
            </a:fld>
            <a:endParaRPr/>
          </a:p>
        </p:txBody>
      </p:sp>
    </p:spTree>
    <p:extLst>
      <p:ext uri="{BB962C8B-B14F-4D97-AF65-F5344CB8AC3E}">
        <p14:creationId xmlns:p14="http://schemas.microsoft.com/office/powerpoint/2010/main" val="833874052"/>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40a120c017_0_34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8" name="Google Shape;4238;g40a120c017_0_349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Synchronized Method Behavior</a:t>
            </a:r>
            <a:endParaRPr/>
          </a:p>
          <a:p>
            <a:pPr marL="0" marR="0" lvl="1" indent="0" algn="l" rtl="0">
              <a:spcBef>
                <a:spcPts val="0"/>
              </a:spcBef>
              <a:spcAft>
                <a:spcPts val="0"/>
              </a:spcAft>
              <a:buSzPts val="1800"/>
              <a:buFont typeface="Arial"/>
              <a:buNone/>
            </a:pPr>
            <a:r>
              <a:rPr lang="en-US" sz="1800" b="0" i="0" u="none" strike="noStrike" cap="none"/>
              <a:t>In the example in the slide, you can call only one method at a time in a </a:t>
            </a:r>
            <a:r>
              <a:rPr lang="en-US" sz="1800" b="0" i="0" u="none" strike="noStrike" cap="none">
                <a:latin typeface="Courier New"/>
                <a:ea typeface="Courier New"/>
                <a:cs typeface="Courier New"/>
                <a:sym typeface="Courier New"/>
              </a:rPr>
              <a:t>SynchronizedCounter </a:t>
            </a:r>
            <a:r>
              <a:rPr lang="en-US" sz="1800" b="0" i="0" u="none" strike="noStrike" cap="none"/>
              <a:t>object because all its methods are </a:t>
            </a:r>
            <a:r>
              <a:rPr lang="en-US" sz="1800" b="0" i="0" u="none" strike="noStrike" cap="none">
                <a:latin typeface="Courier New"/>
                <a:ea typeface="Courier New"/>
                <a:cs typeface="Courier New"/>
                <a:sym typeface="Courier New"/>
              </a:rPr>
              <a:t>synchronized</a:t>
            </a:r>
            <a:r>
              <a:rPr lang="en-US" sz="1800" b="0" i="0" u="none" strike="noStrike" cap="none"/>
              <a:t>. In this example, the synchronization is per </a:t>
            </a:r>
            <a:r>
              <a:rPr lang="en-US" sz="1800" b="0" i="0" u="none" strike="noStrike" cap="none">
                <a:latin typeface="Courier New"/>
                <a:ea typeface="Courier New"/>
                <a:cs typeface="Courier New"/>
                <a:sym typeface="Courier New"/>
              </a:rPr>
              <a:t>SynchronizedCounter</a:t>
            </a:r>
            <a:r>
              <a:rPr lang="en-US" sz="1800" b="0" i="0" u="none" strike="noStrike" cap="none"/>
              <a:t>. Two </a:t>
            </a:r>
            <a:r>
              <a:rPr lang="en-US" sz="1800" b="0" i="0" u="none" strike="noStrike" cap="none">
                <a:latin typeface="Courier New"/>
                <a:ea typeface="Courier New"/>
                <a:cs typeface="Courier New"/>
                <a:sym typeface="Courier New"/>
              </a:rPr>
              <a:t>SynchronizedCounter </a:t>
            </a:r>
            <a:r>
              <a:rPr lang="en-US" sz="1800" b="0" i="0" u="none" strike="noStrike" cap="none"/>
              <a:t>instances could be used concurrently.</a:t>
            </a:r>
            <a:endParaRPr sz="1800" b="1" i="0" u="none" strike="noStrike" cap="none"/>
          </a:p>
          <a:p>
            <a:pPr marL="0" marR="0" lvl="1" indent="0" algn="l" rtl="0">
              <a:spcBef>
                <a:spcPts val="0"/>
              </a:spcBef>
              <a:spcAft>
                <a:spcPts val="0"/>
              </a:spcAft>
              <a:buSzPts val="1800"/>
              <a:buFont typeface="Arial"/>
              <a:buNone/>
            </a:pPr>
            <a:r>
              <a:rPr lang="en-US" sz="1800" b="0" i="0" u="none" strike="noStrike" cap="none"/>
              <a:t>If the methods were not </a:t>
            </a:r>
            <a:r>
              <a:rPr lang="en-US" sz="1800" b="0" i="0" u="none" strike="noStrike" cap="none">
                <a:latin typeface="Courier New"/>
                <a:ea typeface="Courier New"/>
                <a:cs typeface="Courier New"/>
                <a:sym typeface="Courier New"/>
              </a:rPr>
              <a:t>synchronized</a:t>
            </a:r>
            <a:r>
              <a:rPr lang="en-US" sz="1800" b="0" i="0" u="none" strike="noStrike" cap="none"/>
              <a:t>, calling </a:t>
            </a:r>
            <a:r>
              <a:rPr lang="en-US" sz="1800" b="0" i="0" u="none" strike="noStrike" cap="none">
                <a:latin typeface="Courier New"/>
                <a:ea typeface="Courier New"/>
                <a:cs typeface="Courier New"/>
                <a:sym typeface="Courier New"/>
              </a:rPr>
              <a:t>decrement</a:t>
            </a:r>
            <a:r>
              <a:rPr lang="en-US" sz="1800" b="0" i="0" u="none" strike="noStrike" cap="none"/>
              <a:t> while </a:t>
            </a:r>
            <a:r>
              <a:rPr lang="en-US" sz="1800" b="0" i="0" u="none" strike="noStrike" cap="none">
                <a:latin typeface="Courier New"/>
                <a:ea typeface="Courier New"/>
                <a:cs typeface="Courier New"/>
                <a:sym typeface="Courier New"/>
              </a:rPr>
              <a:t>getValue</a:t>
            </a:r>
            <a:r>
              <a:rPr lang="en-US" sz="1800" b="0" i="0" u="none" strike="noStrike" cap="none"/>
              <a:t> is accessed  might result in unpredictable behavior. </a:t>
            </a:r>
            <a:endParaRPr/>
          </a:p>
        </p:txBody>
      </p:sp>
      <p:sp>
        <p:nvSpPr>
          <p:cNvPr id="4239" name="Google Shape;4239;g40a120c017_0_34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434</a:t>
            </a:fld>
            <a:endParaRPr/>
          </a:p>
        </p:txBody>
      </p:sp>
    </p:spTree>
    <p:extLst>
      <p:ext uri="{BB962C8B-B14F-4D97-AF65-F5344CB8AC3E}">
        <p14:creationId xmlns:p14="http://schemas.microsoft.com/office/powerpoint/2010/main" val="1750485443"/>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40a120c017_0_350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0" name="Google Shape;4250;g40a120c017_0_350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Synchronization Bottlenecks</a:t>
            </a:r>
            <a:endParaRPr/>
          </a:p>
          <a:p>
            <a:pPr marL="0" marR="0" lvl="1" indent="0" algn="l" rtl="0">
              <a:spcBef>
                <a:spcPts val="0"/>
              </a:spcBef>
              <a:spcAft>
                <a:spcPts val="0"/>
              </a:spcAft>
              <a:buSzPts val="1800"/>
              <a:buFont typeface="Arial"/>
              <a:buNone/>
            </a:pPr>
            <a:r>
              <a:rPr lang="en-US" sz="1800" b="0" i="0" u="none" strike="noStrike" cap="none"/>
              <a:t>Synchronization in multithreaded applications ensures reliable behavior. Because </a:t>
            </a:r>
            <a:r>
              <a:rPr lang="en-US" sz="1800" b="0" i="0" u="none" strike="noStrike" cap="none">
                <a:latin typeface="Courier New"/>
                <a:ea typeface="Courier New"/>
                <a:cs typeface="Courier New"/>
                <a:sym typeface="Courier New"/>
              </a:rPr>
              <a:t>synchronized</a:t>
            </a:r>
            <a:r>
              <a:rPr lang="en-US" sz="1800" b="0" i="0" u="none" strike="noStrike" cap="none"/>
              <a:t> blocks and methods are used to restrict a section of code to a single thread, you are potentially creating performance bottlenecks. </a:t>
            </a:r>
            <a:r>
              <a:rPr lang="en-US" sz="1800" b="0" i="0" u="none" strike="noStrike" cap="none">
                <a:latin typeface="Courier New"/>
                <a:ea typeface="Courier New"/>
                <a:cs typeface="Courier New"/>
                <a:sym typeface="Courier New"/>
              </a:rPr>
              <a:t>synchronized</a:t>
            </a:r>
            <a:r>
              <a:rPr lang="en-US" sz="1800" b="0" i="0" u="none" strike="noStrike" cap="none"/>
              <a:t> blocks can be used in place of </a:t>
            </a:r>
            <a:r>
              <a:rPr lang="en-US" sz="1800" b="0" i="0" u="none" strike="noStrike" cap="none">
                <a:latin typeface="Courier New"/>
                <a:ea typeface="Courier New"/>
                <a:cs typeface="Courier New"/>
                <a:sym typeface="Courier New"/>
              </a:rPr>
              <a:t>synchronized</a:t>
            </a:r>
            <a:r>
              <a:rPr lang="en-US" sz="1800" b="0" i="0" u="none" strike="noStrike" cap="none"/>
              <a:t> methods to reduce the number of lines that are exclusive to a single thread.</a:t>
            </a:r>
            <a:endParaRPr sz="1800" b="1" i="0" u="none" strike="noStrike" cap="none"/>
          </a:p>
          <a:p>
            <a:pPr marL="0" marR="0" lvl="1" indent="0" algn="l" rtl="0">
              <a:spcBef>
                <a:spcPts val="0"/>
              </a:spcBef>
              <a:spcAft>
                <a:spcPts val="0"/>
              </a:spcAft>
              <a:buSzPts val="1800"/>
              <a:buFont typeface="Arial"/>
              <a:buNone/>
            </a:pPr>
            <a:r>
              <a:rPr lang="en-US" sz="1800" b="0" i="0" u="none" strike="noStrike" cap="none"/>
              <a:t>Use synchronization as little as possible for performance, but as much as needed to guarantee reliability.</a:t>
            </a:r>
            <a:endParaRPr/>
          </a:p>
        </p:txBody>
      </p:sp>
      <p:sp>
        <p:nvSpPr>
          <p:cNvPr id="4251" name="Google Shape;4251;g40a120c017_0_350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435</a:t>
            </a:fld>
            <a:endParaRPr/>
          </a:p>
        </p:txBody>
      </p:sp>
    </p:spTree>
    <p:extLst>
      <p:ext uri="{BB962C8B-B14F-4D97-AF65-F5344CB8AC3E}">
        <p14:creationId xmlns:p14="http://schemas.microsoft.com/office/powerpoint/2010/main" val="1464051769"/>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g40a120c017_0_35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0" name="Google Shape;4260;g40a120c017_0_3512:notes"/>
          <p:cNvSpPr txBox="1">
            <a:spLocks noGrp="1"/>
          </p:cNvSpPr>
          <p:nvPr>
            <p:ph type="body" idx="1"/>
          </p:nvPr>
        </p:nvSpPr>
        <p:spPr>
          <a:xfrm>
            <a:off x="547687" y="529748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Nested </a:t>
            </a:r>
            <a:r>
              <a:rPr lang="en-US" sz="1800" b="0" i="0" u="none" strike="noStrike" cap="none">
                <a:latin typeface="Courier New"/>
                <a:ea typeface="Courier New"/>
                <a:cs typeface="Courier New"/>
                <a:sym typeface="Courier New"/>
              </a:rPr>
              <a:t>synchronized</a:t>
            </a:r>
            <a:r>
              <a:rPr lang="en-US" sz="1800" b="0" i="0" u="none" strike="noStrike" cap="none"/>
              <a:t> Blocks</a:t>
            </a:r>
            <a:endParaRPr/>
          </a:p>
          <a:p>
            <a:pPr marL="0" marR="0" lvl="1" indent="0" algn="l" rtl="0">
              <a:spcBef>
                <a:spcPts val="0"/>
              </a:spcBef>
              <a:spcAft>
                <a:spcPts val="0"/>
              </a:spcAft>
              <a:buSzPts val="1800"/>
              <a:buFont typeface="Arial"/>
              <a:buNone/>
            </a:pPr>
            <a:r>
              <a:rPr lang="en-US" sz="1800" b="0" i="0" u="none" strike="noStrike" cap="none"/>
              <a:t>A thread can lock multiple monitors simultaneously by using nested </a:t>
            </a:r>
            <a:r>
              <a:rPr lang="en-US" sz="1800" b="0" i="0" u="none" strike="noStrike" cap="none">
                <a:latin typeface="Courier New"/>
                <a:ea typeface="Courier New"/>
                <a:cs typeface="Courier New"/>
                <a:sym typeface="Courier New"/>
              </a:rPr>
              <a:t>synchronized</a:t>
            </a:r>
            <a:r>
              <a:rPr lang="en-US" sz="1800" b="0" i="0" u="none" strike="noStrike" cap="none"/>
              <a:t> blocks. </a:t>
            </a:r>
            <a:endParaRPr/>
          </a:p>
        </p:txBody>
      </p:sp>
      <p:sp>
        <p:nvSpPr>
          <p:cNvPr id="4261" name="Google Shape;4261;g40a120c017_0_35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436</a:t>
            </a:fld>
            <a:endParaRPr/>
          </a:p>
        </p:txBody>
      </p:sp>
    </p:spTree>
    <p:extLst>
      <p:ext uri="{BB962C8B-B14F-4D97-AF65-F5344CB8AC3E}">
        <p14:creationId xmlns:p14="http://schemas.microsoft.com/office/powerpoint/2010/main" val="2315207837"/>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8"/>
        <p:cNvGrpSpPr/>
        <p:nvPr/>
      </p:nvGrpSpPr>
      <p:grpSpPr>
        <a:xfrm>
          <a:off x="0" y="0"/>
          <a:ext cx="0" cy="0"/>
          <a:chOff x="0" y="0"/>
          <a:chExt cx="0" cy="0"/>
        </a:xfrm>
      </p:grpSpPr>
      <p:sp>
        <p:nvSpPr>
          <p:cNvPr id="4269" name="Google Shape;4269;g40a120c017_0_35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0" name="Google Shape;4270;g40a120c017_0_3520: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Multithreaded Servers</a:t>
            </a:r>
            <a:endParaRPr/>
          </a:p>
          <a:p>
            <a:pPr marL="0" marR="0" lvl="1" indent="0" algn="l" rtl="0">
              <a:spcBef>
                <a:spcPts val="0"/>
              </a:spcBef>
              <a:spcAft>
                <a:spcPts val="0"/>
              </a:spcAft>
              <a:buSzPts val="1800"/>
              <a:buFont typeface="Arial"/>
              <a:buNone/>
            </a:pPr>
            <a:r>
              <a:rPr lang="en-US" sz="1800" b="0" i="0" u="none" strike="noStrike" cap="none"/>
              <a:t>Even if you do not write code to create new threads of execution, your code might be run in a multithreaded environment. You must be aware of how threads work and how to write </a:t>
            </a:r>
            <a:br>
              <a:rPr lang="en-US" sz="1800" b="0" i="0" u="none" strike="noStrike" cap="none"/>
            </a:br>
            <a:r>
              <a:rPr lang="en-US" sz="1800" b="0" i="0" u="none" strike="noStrike" cap="none"/>
              <a:t>thread-safe code. When creating code to run inside of another piece of software (such as a middleware or application server), you must read the product’s documentation to discover whether threads will be created automatically. For instance, in a Java EE application server, there is a component called a Servlet that is used to handle HTTP requests. Servlets must always be thread-safe because the server starts a new thread for each HTTP request.</a:t>
            </a:r>
            <a:endParaRPr/>
          </a:p>
        </p:txBody>
      </p:sp>
      <p:sp>
        <p:nvSpPr>
          <p:cNvPr id="4271" name="Google Shape;4271;g40a120c017_0_35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437</a:t>
            </a:fld>
            <a:endParaRPr/>
          </a:p>
        </p:txBody>
      </p:sp>
    </p:spTree>
    <p:extLst>
      <p:ext uri="{BB962C8B-B14F-4D97-AF65-F5344CB8AC3E}">
        <p14:creationId xmlns:p14="http://schemas.microsoft.com/office/powerpoint/2010/main" val="356229855"/>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6"/>
        <p:cNvGrpSpPr/>
        <p:nvPr/>
      </p:nvGrpSpPr>
      <p:grpSpPr>
        <a:xfrm>
          <a:off x="0" y="0"/>
          <a:ext cx="0" cy="0"/>
          <a:chOff x="0" y="0"/>
          <a:chExt cx="0" cy="0"/>
        </a:xfrm>
      </p:grpSpPr>
      <p:sp>
        <p:nvSpPr>
          <p:cNvPr id="4277" name="Google Shape;4277;g40a120c017_0_35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8" name="Google Shape;4278;g40a120c017_0_3526: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Starvation and livelock are much less common a problem than deadlock, but are still problems that every designer of concurrent software is likely to encounter.</a:t>
            </a:r>
            <a:endParaRPr/>
          </a:p>
          <a:p>
            <a:pPr marL="0" marR="0" lvl="1" indent="0" algn="l" rtl="0">
              <a:spcBef>
                <a:spcPts val="0"/>
              </a:spcBef>
              <a:spcAft>
                <a:spcPts val="0"/>
              </a:spcAft>
              <a:buSzPts val="1800"/>
              <a:buFont typeface="Arial"/>
              <a:buNone/>
            </a:pPr>
            <a:r>
              <a:rPr lang="en-US" sz="1800" b="1" i="0" u="none" strike="noStrike" cap="none"/>
              <a:t>Starvation</a:t>
            </a:r>
            <a:endParaRPr/>
          </a:p>
          <a:p>
            <a:pPr marL="0" marR="0" lvl="1" indent="0" algn="l" rtl="0">
              <a:spcBef>
                <a:spcPts val="0"/>
              </a:spcBef>
              <a:spcAft>
                <a:spcPts val="0"/>
              </a:spcAft>
              <a:buSzPts val="1800"/>
              <a:buFont typeface="Arial"/>
              <a:buNone/>
            </a:pPr>
            <a:r>
              <a:rPr lang="en-US" sz="1800" b="0" i="0" u="none" strike="noStrike" cap="none"/>
              <a:t>Starvation describes a situation where a thread is unable to gain regular access to shared resources and is unable to make progress. This happens when shared resources are made unavailable for long periods by “greedy” threads. For example, suppose an object provides a synchronized method that often takes a long time to return. If one thread invokes this method frequently, other threads that also need frequent synchronized access to the same object will often be blocked.</a:t>
            </a:r>
            <a:endParaRPr/>
          </a:p>
          <a:p>
            <a:pPr marL="0" marR="0" lvl="1" indent="0" algn="l" rtl="0">
              <a:spcBef>
                <a:spcPts val="0"/>
              </a:spcBef>
              <a:spcAft>
                <a:spcPts val="0"/>
              </a:spcAft>
              <a:buSzPts val="1800"/>
              <a:buFont typeface="Arial"/>
              <a:buNone/>
            </a:pPr>
            <a:r>
              <a:rPr lang="en-US" sz="1800" b="1" i="0" u="none" strike="noStrike" cap="none"/>
              <a:t>Livelock</a:t>
            </a:r>
            <a:endParaRPr/>
          </a:p>
          <a:p>
            <a:pPr marL="0" marR="0" lvl="1" indent="0" algn="l" rtl="0">
              <a:spcBef>
                <a:spcPts val="0"/>
              </a:spcBef>
              <a:spcAft>
                <a:spcPts val="0"/>
              </a:spcAft>
              <a:buSzPts val="1800"/>
              <a:buFont typeface="Arial"/>
              <a:buNone/>
            </a:pPr>
            <a:r>
              <a:rPr lang="en-US" sz="1800" b="0" i="0" u="none" strike="noStrike" cap="none"/>
              <a:t>A thread often acts in response to the action of another thread. If the other thread’s action is also a response to the action of another thread, </a:t>
            </a:r>
            <a:r>
              <a:rPr lang="en-US" sz="1800" b="0" i="1" u="none" strike="noStrike" cap="none"/>
              <a:t>livelock</a:t>
            </a:r>
            <a:r>
              <a:rPr lang="en-US" sz="1800" b="0" i="0" u="none" strike="noStrike" cap="none"/>
              <a:t> may result. As with deadlock, livelocked threads are unable to make further progress. However, the threads are not blocked; they are simply too busy responding to each other to resume work.</a:t>
            </a:r>
            <a:endParaRPr/>
          </a:p>
        </p:txBody>
      </p:sp>
      <p:sp>
        <p:nvSpPr>
          <p:cNvPr id="4279" name="Google Shape;4279;g40a120c017_0_352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438</a:t>
            </a:fld>
            <a:endParaRPr/>
          </a:p>
        </p:txBody>
      </p:sp>
    </p:spTree>
    <p:extLst>
      <p:ext uri="{BB962C8B-B14F-4D97-AF65-F5344CB8AC3E}">
        <p14:creationId xmlns:p14="http://schemas.microsoft.com/office/powerpoint/2010/main" val="12376430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8"/>
        <p:cNvGrpSpPr/>
        <p:nvPr/>
      </p:nvGrpSpPr>
      <p:grpSpPr>
        <a:xfrm>
          <a:off x="0" y="0"/>
          <a:ext cx="0" cy="0"/>
          <a:chOff x="0" y="0"/>
          <a:chExt cx="0" cy="0"/>
        </a:xfrm>
      </p:grpSpPr>
      <p:sp>
        <p:nvSpPr>
          <p:cNvPr id="4289" name="Google Shape;4289;g40a120c017_0_35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0" name="Google Shape;4290;g40a120c017_0_3536:notes"/>
          <p:cNvSpPr txBox="1">
            <a:spLocks noGrp="1"/>
          </p:cNvSpPr>
          <p:nvPr>
            <p:ph type="body" idx="1"/>
          </p:nvPr>
        </p:nvSpPr>
        <p:spPr>
          <a:xfrm>
            <a:off x="523875" y="5326062"/>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use of synchronized code blocks can result in performance bottlenecks. Several components of the </a:t>
            </a:r>
            <a:r>
              <a:rPr lang="en-US" sz="1800" b="0" i="0" u="none" strike="noStrike" cap="none">
                <a:latin typeface="Courier New"/>
                <a:ea typeface="Courier New"/>
                <a:cs typeface="Courier New"/>
                <a:sym typeface="Courier New"/>
              </a:rPr>
              <a:t>java.util.concurrent</a:t>
            </a:r>
            <a:r>
              <a:rPr lang="en-US" sz="1800" b="0" i="0" u="none" strike="noStrike" cap="none"/>
              <a:t> package provide alternatives to using synchronized code blocks. </a:t>
            </a:r>
            <a:endParaRPr/>
          </a:p>
        </p:txBody>
      </p:sp>
      <p:sp>
        <p:nvSpPr>
          <p:cNvPr id="4291" name="Google Shape;4291;g40a120c017_0_35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439</a:t>
            </a:fld>
            <a:endParaRPr/>
          </a:p>
        </p:txBody>
      </p:sp>
    </p:spTree>
    <p:extLst>
      <p:ext uri="{BB962C8B-B14F-4D97-AF65-F5344CB8AC3E}">
        <p14:creationId xmlns:p14="http://schemas.microsoft.com/office/powerpoint/2010/main" val="264834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7: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Imports</a:t>
            </a:r>
            <a:endParaRPr/>
          </a:p>
          <a:p>
            <a:pPr marL="0" marR="0" lvl="1" indent="0" algn="l" rtl="0">
              <a:spcBef>
                <a:spcPts val="0"/>
              </a:spcBef>
              <a:spcAft>
                <a:spcPts val="0"/>
              </a:spcAft>
              <a:buSzPts val="1800"/>
              <a:buFont typeface="Arial"/>
              <a:buNone/>
            </a:pPr>
            <a:r>
              <a:rPr lang="en-US" sz="1800" b="0" i="0" u="none" strike="noStrike" cap="none"/>
              <a:t>You could refer to a class using its fully qualified namespace in your applications, as in the following example: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java.util.Date date = new java.util.Date();</a:t>
            </a:r>
            <a:endParaRPr/>
          </a:p>
          <a:p>
            <a:pPr marL="0" marR="0" lvl="1" indent="0" algn="l" rtl="0">
              <a:spcBef>
                <a:spcPts val="0"/>
              </a:spcBef>
              <a:spcAft>
                <a:spcPts val="0"/>
              </a:spcAft>
              <a:buSzPts val="1800"/>
              <a:buFont typeface="Arial"/>
              <a:buNone/>
            </a:pPr>
            <a:r>
              <a:rPr lang="en-US" sz="1800" b="0" i="0" u="none" strike="noStrike" cap="none"/>
              <a:t>But that would require a lot of typing. Instead, Java provides the import statement to allow you to declare that you want to reference a class in another package.</a:t>
            </a:r>
            <a:endParaRPr/>
          </a:p>
          <a:p>
            <a:pPr marL="0" marR="0" lvl="1" indent="0" algn="l" rtl="0">
              <a:spcBef>
                <a:spcPts val="0"/>
              </a:spcBef>
              <a:spcAft>
                <a:spcPts val="0"/>
              </a:spcAft>
              <a:buSzPts val="1800"/>
              <a:buFont typeface="Arial"/>
              <a:buNone/>
            </a:pPr>
            <a:r>
              <a:rPr lang="en-US" sz="1800" b="1" i="0" u="none" strike="noStrike" cap="none"/>
              <a:t>Notes:</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It is a good </a:t>
            </a:r>
            <a:r>
              <a:rPr lang="en-US"/>
              <a:t>Lab </a:t>
            </a:r>
            <a:r>
              <a:rPr lang="en-US" sz="1800" b="0" i="0" u="none" strike="noStrike" cap="none"/>
              <a:t>to use the specific, fully qualified package and class name to avoid confusion when there are two classes with the same name, as in the following example: </a:t>
            </a:r>
            <a:r>
              <a:rPr lang="en-US" sz="1800" b="0" i="0" u="none" strike="noStrike" cap="none">
                <a:latin typeface="Courier New"/>
                <a:ea typeface="Courier New"/>
                <a:cs typeface="Courier New"/>
                <a:sym typeface="Courier New"/>
              </a:rPr>
              <a:t>java.sql.Date</a:t>
            </a:r>
            <a:r>
              <a:rPr lang="en-US" sz="1800" b="0" i="0" u="none" strike="noStrike" cap="none"/>
              <a:t> and </a:t>
            </a:r>
            <a:r>
              <a:rPr lang="en-US" sz="1800" b="0" i="0" u="none" strike="noStrike" cap="none">
                <a:latin typeface="Courier New"/>
                <a:ea typeface="Courier New"/>
                <a:cs typeface="Courier New"/>
                <a:sym typeface="Courier New"/>
              </a:rPr>
              <a:t>java.util.Date</a:t>
            </a:r>
            <a:r>
              <a:rPr lang="en-US" sz="1800" b="0" i="0" u="none" strike="noStrike" cap="none"/>
              <a:t>. The first is a </a:t>
            </a:r>
            <a:r>
              <a:rPr lang="en-US" sz="1800" b="0" i="0" u="none" strike="noStrike" cap="none">
                <a:latin typeface="Courier New"/>
                <a:ea typeface="Courier New"/>
                <a:cs typeface="Courier New"/>
                <a:sym typeface="Courier New"/>
              </a:rPr>
              <a:t>Date</a:t>
            </a:r>
            <a:r>
              <a:rPr lang="en-US" sz="1800" b="0" i="0" u="none" strike="noStrike" cap="none"/>
              <a:t> class used to store a </a:t>
            </a:r>
            <a:r>
              <a:rPr lang="en-US" sz="1800" b="0" i="0" u="none" strike="noStrike" cap="none">
                <a:latin typeface="Courier New"/>
                <a:ea typeface="Courier New"/>
                <a:cs typeface="Courier New"/>
                <a:sym typeface="Courier New"/>
              </a:rPr>
              <a:t>Date</a:t>
            </a:r>
            <a:r>
              <a:rPr lang="en-US" sz="1800" b="0" i="0" u="none" strike="noStrike" cap="none"/>
              <a:t> type in a database, and </a:t>
            </a:r>
            <a:r>
              <a:rPr lang="en-US" sz="1800" b="0" i="0" u="none" strike="noStrike" cap="none">
                <a:latin typeface="Courier New"/>
                <a:ea typeface="Courier New"/>
                <a:cs typeface="Courier New"/>
                <a:sym typeface="Courier New"/>
              </a:rPr>
              <a:t>java.util.Date</a:t>
            </a:r>
            <a:r>
              <a:rPr lang="en-US" sz="1800" b="0" i="0" u="none" strike="noStrike" cap="none"/>
              <a:t> is a general purpose </a:t>
            </a:r>
            <a:r>
              <a:rPr lang="en-US" sz="1800" b="0" i="0" u="none" strike="noStrike" cap="none">
                <a:latin typeface="Courier New"/>
                <a:ea typeface="Courier New"/>
                <a:cs typeface="Courier New"/>
                <a:sym typeface="Courier New"/>
              </a:rPr>
              <a:t>Date</a:t>
            </a:r>
            <a:r>
              <a:rPr lang="en-US" sz="1800" b="0" i="0" u="none" strike="noStrike" cap="none"/>
              <a:t> class. As it turns out, </a:t>
            </a:r>
            <a:r>
              <a:rPr lang="en-US" sz="1800" b="0" i="0" u="none" strike="noStrike" cap="none">
                <a:latin typeface="Courier New"/>
                <a:ea typeface="Courier New"/>
                <a:cs typeface="Courier New"/>
                <a:sym typeface="Courier New"/>
              </a:rPr>
              <a:t>java.sql.Date</a:t>
            </a:r>
            <a:r>
              <a:rPr lang="en-US" sz="1800" b="0" i="0" u="none" strike="noStrike" cap="none"/>
              <a:t> is a subclass of </a:t>
            </a:r>
            <a:r>
              <a:rPr lang="en-US" sz="1800" b="0" i="0" u="none" strike="noStrike" cap="none">
                <a:latin typeface="Courier New"/>
                <a:ea typeface="Courier New"/>
                <a:cs typeface="Courier New"/>
                <a:sym typeface="Courier New"/>
              </a:rPr>
              <a:t>java.util.Date</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Modern IDEs, like NetBeans and Eclipse, automatically search for and add import statements for you. In NetBeans, for example, use the Ctrl + Shift + </a:t>
            </a:r>
            <a:r>
              <a:rPr lang="en-US" sz="1800" b="0" i="0" u="none" strike="noStrike" cap="none">
                <a:latin typeface="Verdana"/>
                <a:ea typeface="Verdana"/>
                <a:cs typeface="Verdana"/>
                <a:sym typeface="Verdana"/>
              </a:rPr>
              <a:t>I</a:t>
            </a:r>
            <a:r>
              <a:rPr lang="en-US" sz="1800" b="0" i="0" u="none" strike="noStrike" cap="none"/>
              <a:t> key sequence to fix imports in your code.</a:t>
            </a:r>
            <a:endParaRPr/>
          </a:p>
          <a:p>
            <a:pPr marL="0" marR="0" lvl="0" indent="0" algn="l" rtl="0">
              <a:spcBef>
                <a:spcPts val="0"/>
              </a:spcBef>
              <a:spcAft>
                <a:spcPts val="0"/>
              </a:spcAft>
              <a:buNone/>
            </a:pPr>
            <a:endParaRPr sz="1800" b="0" i="0" u="none" strike="noStrike" cap="none"/>
          </a:p>
        </p:txBody>
      </p:sp>
      <p:sp>
        <p:nvSpPr>
          <p:cNvPr id="326" name="Google Shape;326;p2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44</a:t>
            </a:fld>
            <a:endParaRPr/>
          </a:p>
        </p:txBody>
      </p:sp>
    </p:spTree>
    <p:extLst>
      <p:ext uri="{BB962C8B-B14F-4D97-AF65-F5344CB8AC3E}">
        <p14:creationId xmlns:p14="http://schemas.microsoft.com/office/powerpoint/2010/main" val="2038149348"/>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40a120c017_0_35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440</a:t>
            </a:fld>
            <a:endParaRPr/>
          </a:p>
        </p:txBody>
      </p:sp>
      <p:sp>
        <p:nvSpPr>
          <p:cNvPr id="4298" name="Google Shape;4298;g40a120c017_0_35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9" name="Google Shape;4299;g40a120c017_0_35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is no need to use the </a:t>
            </a:r>
            <a:r>
              <a:rPr lang="en-US" sz="1800" b="0" i="0" u="none" strike="noStrike" cap="none">
                <a:latin typeface="Courier New"/>
                <a:ea typeface="Courier New"/>
                <a:cs typeface="Courier New"/>
                <a:sym typeface="Courier New"/>
              </a:rPr>
              <a:t>synchronized</a:t>
            </a:r>
            <a:r>
              <a:rPr lang="en-US" sz="1800" b="0" i="0" u="none" strike="noStrike" cap="none"/>
              <a:t> keyword with atomic variables. Methods exist to increment a value before or after the value is returned.</a:t>
            </a:r>
            <a:endParaRPr/>
          </a:p>
          <a:p>
            <a:pPr marL="0" marR="0" lvl="1" indent="0" algn="l" rtl="0">
              <a:spcBef>
                <a:spcPts val="0"/>
              </a:spcBef>
              <a:spcAft>
                <a:spcPts val="0"/>
              </a:spcAft>
              <a:buSzPts val="1800"/>
              <a:buFont typeface="Arial"/>
              <a:buNone/>
            </a:pPr>
            <a:r>
              <a:rPr lang="en-US" sz="1800" b="0" i="0" u="none" strike="noStrike" cap="none"/>
              <a:t>The output is: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6</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New value: 7</a:t>
            </a:r>
            <a:endParaRPr/>
          </a:p>
          <a:p>
            <a:pPr marL="0" marR="0" lvl="0" indent="0" algn="l" rtl="0">
              <a:spcBef>
                <a:spcPts val="0"/>
              </a:spcBef>
              <a:spcAft>
                <a:spcPts val="0"/>
              </a:spcAft>
              <a:buNone/>
            </a:pPr>
            <a:endParaRPr sz="1800" b="0" i="0" u="none" strike="noStrike" cap="none">
              <a:latin typeface="Courier New"/>
              <a:ea typeface="Courier New"/>
              <a:cs typeface="Courier New"/>
              <a:sym typeface="Courier New"/>
            </a:endParaRPr>
          </a:p>
        </p:txBody>
      </p:sp>
    </p:spTree>
    <p:extLst>
      <p:ext uri="{BB962C8B-B14F-4D97-AF65-F5344CB8AC3E}">
        <p14:creationId xmlns:p14="http://schemas.microsoft.com/office/powerpoint/2010/main" val="314793425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g40a120c017_0_35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8" name="Google Shape;4308;g40a120c017_0_3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CyclicBarrier</a:t>
            </a:r>
            <a:r>
              <a:rPr lang="en-US" sz="1800" b="0" i="0" u="none" strike="noStrike" cap="none"/>
              <a:t> Behavior</a:t>
            </a:r>
            <a:endParaRPr/>
          </a:p>
          <a:p>
            <a:pPr marL="0" marR="0" lvl="1" indent="0" algn="l" rtl="0">
              <a:spcBef>
                <a:spcPts val="0"/>
              </a:spcBef>
              <a:spcAft>
                <a:spcPts val="0"/>
              </a:spcAft>
              <a:buSzPts val="1800"/>
              <a:buFont typeface="Arial"/>
              <a:buNone/>
            </a:pPr>
            <a:r>
              <a:rPr lang="en-US" sz="1800" b="0" i="0" u="none" strike="noStrike" cap="none"/>
              <a:t>In this example, if only one thread calls </a:t>
            </a:r>
            <a:r>
              <a:rPr lang="en-US" sz="1800" b="0" i="0" u="none" strike="noStrike" cap="none">
                <a:latin typeface="Courier New"/>
                <a:ea typeface="Courier New"/>
                <a:cs typeface="Courier New"/>
                <a:sym typeface="Courier New"/>
              </a:rPr>
              <a:t>await()</a:t>
            </a:r>
            <a:r>
              <a:rPr lang="en-US" sz="1800" b="0" i="0" u="none" strike="noStrike" cap="none"/>
              <a:t> on the barrier, that thread may block forever. After a second thread calls </a:t>
            </a:r>
            <a:r>
              <a:rPr lang="en-US" sz="1800" b="0" i="0" u="none" strike="noStrike" cap="none">
                <a:latin typeface="Courier New"/>
                <a:ea typeface="Courier New"/>
                <a:cs typeface="Courier New"/>
                <a:sym typeface="Courier New"/>
              </a:rPr>
              <a:t>await()</a:t>
            </a:r>
            <a:r>
              <a:rPr lang="en-US" sz="1800" b="0" i="0" u="none" strike="noStrike" cap="none"/>
              <a:t>, any additional call to </a:t>
            </a:r>
            <a:r>
              <a:rPr lang="en-US" sz="1800" b="0" i="0" u="none" strike="noStrike" cap="none">
                <a:latin typeface="Courier New"/>
                <a:ea typeface="Courier New"/>
                <a:cs typeface="Courier New"/>
                <a:sym typeface="Courier New"/>
              </a:rPr>
              <a:t>await()</a:t>
            </a:r>
            <a:r>
              <a:rPr lang="en-US" sz="1800" b="0" i="0" u="none" strike="noStrike" cap="none"/>
              <a:t> will again block until the required number of threads is reached. A </a:t>
            </a:r>
            <a:r>
              <a:rPr lang="en-US" sz="1800" b="0" i="0" u="none" strike="noStrike" cap="none">
                <a:latin typeface="Courier New"/>
                <a:ea typeface="Courier New"/>
                <a:cs typeface="Courier New"/>
                <a:sym typeface="Courier New"/>
              </a:rPr>
              <a:t>CyclicBarrier</a:t>
            </a:r>
            <a:r>
              <a:rPr lang="en-US" sz="1800" b="0" i="0" u="none" strike="noStrike" cap="none"/>
              <a:t> contains a method, </a:t>
            </a:r>
            <a:r>
              <a:rPr lang="en-US" sz="1800" b="0" i="0" u="none" strike="noStrike" cap="none">
                <a:latin typeface="Courier New"/>
                <a:ea typeface="Courier New"/>
                <a:cs typeface="Courier New"/>
                <a:sym typeface="Courier New"/>
              </a:rPr>
              <a:t>await(long timeout, TimeUnit unit)</a:t>
            </a:r>
            <a:r>
              <a:rPr lang="en-US" sz="1800" b="0" i="0" u="none" strike="noStrike" cap="none"/>
              <a:t>, which will block for a specified duration and throw a </a:t>
            </a:r>
            <a:r>
              <a:rPr lang="en-US" sz="1800" b="0" i="0" u="none" strike="noStrike" cap="none">
                <a:latin typeface="Courier New"/>
                <a:ea typeface="Courier New"/>
                <a:cs typeface="Courier New"/>
                <a:sym typeface="Courier New"/>
              </a:rPr>
              <a:t>TimeoutException</a:t>
            </a:r>
            <a:r>
              <a:rPr lang="en-US" sz="1800" b="0" i="0" u="none" strike="noStrike" cap="none"/>
              <a:t> if that duration is reached.</a:t>
            </a:r>
            <a:endParaRPr/>
          </a:p>
          <a:p>
            <a:pPr marL="0" marR="0" lvl="1" indent="0" algn="l" rtl="0">
              <a:spcBef>
                <a:spcPts val="0"/>
              </a:spcBef>
              <a:spcAft>
                <a:spcPts val="0"/>
              </a:spcAft>
              <a:buSzPts val="1800"/>
              <a:buFont typeface="Arial"/>
              <a:buNone/>
            </a:pPr>
            <a:r>
              <a:rPr lang="en-US" sz="1800" b="0" i="0" u="none" strike="noStrike" cap="none"/>
              <a:t>Synchronizers</a:t>
            </a:r>
            <a:endParaRPr/>
          </a:p>
          <a:p>
            <a:pPr marL="0" marR="0" lvl="1" indent="0" algn="l" rtl="0">
              <a:spcBef>
                <a:spcPts val="0"/>
              </a:spcBef>
              <a:spcAft>
                <a:spcPts val="0"/>
              </a:spcAft>
              <a:buSzPts val="1800"/>
              <a:buFont typeface="Arial"/>
              <a:buNone/>
            </a:pPr>
            <a:r>
              <a:rPr lang="en-US" sz="1800" b="0" i="0" u="none" strike="noStrike" cap="none"/>
              <a:t>A framework of classes in the </a:t>
            </a:r>
            <a:r>
              <a:rPr lang="en-US" sz="1800" b="0" i="0" u="none" strike="noStrike" cap="none">
                <a:latin typeface="Courier New"/>
                <a:ea typeface="Courier New"/>
                <a:cs typeface="Courier New"/>
                <a:sym typeface="Courier New"/>
              </a:rPr>
              <a:t>java.util.concurrent</a:t>
            </a:r>
            <a:r>
              <a:rPr lang="en-US" sz="1800" b="0" i="0" u="none" strike="noStrike" cap="none"/>
              <a:t> package that provide mechanics for atomically managing synchronization state, blocking and unblocking threads, and queuing. The </a:t>
            </a:r>
            <a:r>
              <a:rPr lang="en-US" sz="1800" b="0" i="0" u="none" strike="noStrike" cap="none">
                <a:latin typeface="Courier New"/>
                <a:ea typeface="Courier New"/>
                <a:cs typeface="Courier New"/>
                <a:sym typeface="Courier New"/>
              </a:rPr>
              <a:t>CyclicBarrier</a:t>
            </a:r>
            <a:r>
              <a:rPr lang="en-US" sz="1800" b="0" i="0" u="none" strike="noStrike" cap="none"/>
              <a:t> class is an example.</a:t>
            </a:r>
            <a:endParaRPr/>
          </a:p>
          <a:p>
            <a:pPr marL="0" marR="0" lvl="0" indent="0" algn="l" rtl="0">
              <a:spcBef>
                <a:spcPts val="0"/>
              </a:spcBef>
              <a:spcAft>
                <a:spcPts val="0"/>
              </a:spcAft>
              <a:buNone/>
            </a:pPr>
            <a:endParaRPr sz="1800" b="0" i="0" u="none" strike="noStrike" cap="none"/>
          </a:p>
        </p:txBody>
      </p:sp>
      <p:sp>
        <p:nvSpPr>
          <p:cNvPr id="4309" name="Google Shape;4309;g40a120c017_0_35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441</a:t>
            </a:fld>
            <a:endParaRPr/>
          </a:p>
        </p:txBody>
      </p:sp>
    </p:spTree>
    <p:extLst>
      <p:ext uri="{BB962C8B-B14F-4D97-AF65-F5344CB8AC3E}">
        <p14:creationId xmlns:p14="http://schemas.microsoft.com/office/powerpoint/2010/main" val="2984158945"/>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40a120c017_0_35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0" name="Google Shape;4320;g40a120c017_0_35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the main method runs as shown, the application will just wait. If line 18 is uncommented, then the program will exit normally.</a:t>
            </a:r>
            <a:endParaRPr/>
          </a:p>
        </p:txBody>
      </p:sp>
      <p:sp>
        <p:nvSpPr>
          <p:cNvPr id="4321" name="Google Shape;4321;g40a120c017_0_35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442</a:t>
            </a:fld>
            <a:endParaRPr/>
          </a:p>
        </p:txBody>
      </p:sp>
    </p:spTree>
    <p:extLst>
      <p:ext uri="{BB962C8B-B14F-4D97-AF65-F5344CB8AC3E}">
        <p14:creationId xmlns:p14="http://schemas.microsoft.com/office/powerpoint/2010/main" val="3308059352"/>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7"/>
        <p:cNvGrpSpPr/>
        <p:nvPr/>
      </p:nvGrpSpPr>
      <p:grpSpPr>
        <a:xfrm>
          <a:off x="0" y="0"/>
          <a:ext cx="0" cy="0"/>
          <a:chOff x="0" y="0"/>
          <a:chExt cx="0" cy="0"/>
        </a:xfrm>
      </p:grpSpPr>
      <p:sp>
        <p:nvSpPr>
          <p:cNvPr id="4328" name="Google Shape;4328;g40a120c017_0_35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9" name="Google Shape;4329;g40a120c017_0_356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Concurrent Collections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ConcurrentLinkedQueue</a:t>
            </a:r>
            <a:r>
              <a:rPr lang="en-US" sz="1800" b="0" i="0" u="none" strike="noStrike" cap="none"/>
              <a:t> class supplies an efficient, scalable, thread-safe, nonblocking FIFO queue. Five implementations in </a:t>
            </a:r>
            <a:r>
              <a:rPr lang="en-US" sz="1800" b="0" i="0" u="none" strike="noStrike" cap="none">
                <a:latin typeface="Courier New"/>
                <a:ea typeface="Courier New"/>
                <a:cs typeface="Courier New"/>
                <a:sym typeface="Courier New"/>
              </a:rPr>
              <a:t>java.util.concurrent</a:t>
            </a:r>
            <a:r>
              <a:rPr lang="en-US" sz="1800" b="0" i="0" u="none" strike="noStrike" cap="none"/>
              <a:t> support the extended </a:t>
            </a:r>
            <a:r>
              <a:rPr lang="en-US" sz="1800" b="0" i="0" u="none" strike="noStrike" cap="none">
                <a:latin typeface="Courier New"/>
                <a:ea typeface="Courier New"/>
                <a:cs typeface="Courier New"/>
                <a:sym typeface="Courier New"/>
              </a:rPr>
              <a:t>BlockingQueue</a:t>
            </a:r>
            <a:r>
              <a:rPr lang="en-US" sz="1800" b="0" i="0" u="none" strike="noStrike" cap="none"/>
              <a:t> interface, which defines blocking versions of put and take: </a:t>
            </a:r>
            <a:r>
              <a:rPr lang="en-US" sz="1800" b="0" i="0" u="none" strike="noStrike" cap="none">
                <a:latin typeface="Courier New"/>
                <a:ea typeface="Courier New"/>
                <a:cs typeface="Courier New"/>
                <a:sym typeface="Courier New"/>
              </a:rPr>
              <a:t>LinkedBlockingQueue</a:t>
            </a:r>
            <a:r>
              <a:rPr lang="en-US" sz="1800" b="0" i="0" u="none" strike="noStrike" cap="none"/>
              <a:t>, </a:t>
            </a:r>
            <a:r>
              <a:rPr lang="en-US" sz="1800" b="0" i="0" u="none" strike="noStrike" cap="none">
                <a:latin typeface="Courier New"/>
                <a:ea typeface="Courier New"/>
                <a:cs typeface="Courier New"/>
                <a:sym typeface="Courier New"/>
              </a:rPr>
              <a:t>ArrayBlockingQueue</a:t>
            </a:r>
            <a:r>
              <a:rPr lang="en-US" sz="1800" b="0" i="0" u="none" strike="noStrike" cap="none"/>
              <a:t>, </a:t>
            </a:r>
            <a:r>
              <a:rPr lang="en-US" sz="1800" b="0" i="0" u="none" strike="noStrike" cap="none">
                <a:latin typeface="Courier New"/>
                <a:ea typeface="Courier New"/>
                <a:cs typeface="Courier New"/>
                <a:sym typeface="Courier New"/>
              </a:rPr>
              <a:t>SynchronousQueue</a:t>
            </a:r>
            <a:r>
              <a:rPr lang="en-US" sz="1800" b="0" i="0" u="none" strike="noStrike" cap="none"/>
              <a:t>, </a:t>
            </a:r>
            <a:r>
              <a:rPr lang="en-US" sz="1800" b="0" i="0" u="none" strike="noStrike" cap="none">
                <a:latin typeface="Courier New"/>
                <a:ea typeface="Courier New"/>
                <a:cs typeface="Courier New"/>
                <a:sym typeface="Courier New"/>
              </a:rPr>
              <a:t>PriorityBlockingQueue</a:t>
            </a:r>
            <a:r>
              <a:rPr lang="en-US" sz="1800" b="0" i="0" u="none" strike="noStrike" cap="none"/>
              <a:t>, and </a:t>
            </a:r>
            <a:r>
              <a:rPr lang="en-US" sz="1800" b="0" i="0" u="none" strike="noStrike" cap="none">
                <a:latin typeface="Courier New"/>
                <a:ea typeface="Courier New"/>
                <a:cs typeface="Courier New"/>
                <a:sym typeface="Courier New"/>
              </a:rPr>
              <a:t>DelayQueue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Besides queues, this package supplies </a:t>
            </a:r>
            <a:r>
              <a:rPr lang="en-US" sz="1800" b="0" i="0" u="none" strike="noStrike" cap="none">
                <a:latin typeface="Courier New"/>
                <a:ea typeface="Courier New"/>
                <a:cs typeface="Courier New"/>
                <a:sym typeface="Courier New"/>
              </a:rPr>
              <a:t>Collection</a:t>
            </a:r>
            <a:r>
              <a:rPr lang="en-US" sz="1800" b="0" i="0" u="none" strike="noStrike" cap="none"/>
              <a:t> implementations designed for use in multithreaded contexts: </a:t>
            </a:r>
            <a:r>
              <a:rPr lang="en-US" sz="1800" b="0" i="0" u="none" strike="noStrike" cap="none">
                <a:latin typeface="Courier New"/>
                <a:ea typeface="Courier New"/>
                <a:cs typeface="Courier New"/>
                <a:sym typeface="Courier New"/>
              </a:rPr>
              <a:t>ConcurrentHashMap</a:t>
            </a:r>
            <a:r>
              <a:rPr lang="en-US" sz="1800" b="0" i="0" u="none" strike="noStrike" cap="none"/>
              <a:t>, </a:t>
            </a:r>
            <a:r>
              <a:rPr lang="en-US" sz="1800" b="0" i="0" u="none" strike="noStrike" cap="none">
                <a:latin typeface="Courier New"/>
                <a:ea typeface="Courier New"/>
                <a:cs typeface="Courier New"/>
                <a:sym typeface="Courier New"/>
              </a:rPr>
              <a:t>ConcurrentSkipListMap</a:t>
            </a:r>
            <a:r>
              <a:rPr lang="en-US" sz="1800" b="0" i="0" u="none" strike="noStrike" cap="none"/>
              <a:t>, </a:t>
            </a:r>
            <a:r>
              <a:rPr lang="en-US" sz="1800" b="0" i="0" u="none" strike="noStrike" cap="none">
                <a:latin typeface="Courier New"/>
                <a:ea typeface="Courier New"/>
                <a:cs typeface="Courier New"/>
                <a:sym typeface="Courier New"/>
              </a:rPr>
              <a:t>ConcurrentSkipListSet</a:t>
            </a:r>
            <a:r>
              <a:rPr lang="en-US" sz="1800" b="0" i="0" u="none" strike="noStrike" cap="none"/>
              <a:t>, </a:t>
            </a:r>
            <a:r>
              <a:rPr lang="en-US" sz="1800" b="0" i="0" u="none" strike="noStrike" cap="none">
                <a:latin typeface="Courier New"/>
                <a:ea typeface="Courier New"/>
                <a:cs typeface="Courier New"/>
                <a:sym typeface="Courier New"/>
              </a:rPr>
              <a:t>CopyOnWriteArrayList</a:t>
            </a:r>
            <a:r>
              <a:rPr lang="en-US" sz="1800" b="0" i="0" u="none" strike="noStrike" cap="none"/>
              <a:t>, and </a:t>
            </a:r>
            <a:r>
              <a:rPr lang="en-US" sz="1800" b="0" i="0" u="none" strike="noStrike" cap="none">
                <a:latin typeface="Courier New"/>
                <a:ea typeface="Courier New"/>
                <a:cs typeface="Courier New"/>
                <a:sym typeface="Courier New"/>
              </a:rPr>
              <a:t>CopyOnWriteArraySet</a:t>
            </a:r>
            <a:r>
              <a:rPr lang="en-US" sz="1800" b="0" i="0" u="none" strike="noStrike" cap="none"/>
              <a:t>. When many threads are expected to access a given collection, a </a:t>
            </a:r>
            <a:r>
              <a:rPr lang="en-US" sz="1800" b="0" i="0" u="none" strike="noStrike" cap="none">
                <a:latin typeface="Courier New"/>
                <a:ea typeface="Courier New"/>
                <a:cs typeface="Courier New"/>
                <a:sym typeface="Courier New"/>
              </a:rPr>
              <a:t>ConcurrentHashMap</a:t>
            </a:r>
            <a:r>
              <a:rPr lang="en-US" sz="1800" b="0" i="0" u="none" strike="noStrike" cap="none"/>
              <a:t> is normally preferable to a synchronized </a:t>
            </a:r>
            <a:r>
              <a:rPr lang="en-US" sz="1800" b="0" i="0" u="none" strike="noStrike" cap="none">
                <a:latin typeface="Courier New"/>
                <a:ea typeface="Courier New"/>
                <a:cs typeface="Courier New"/>
                <a:sym typeface="Courier New"/>
              </a:rPr>
              <a:t>HashMap</a:t>
            </a:r>
            <a:r>
              <a:rPr lang="en-US" sz="1800" b="0" i="0" u="none" strike="noStrike" cap="none"/>
              <a:t>, and a </a:t>
            </a:r>
            <a:r>
              <a:rPr lang="en-US" sz="1800" b="0" i="0" u="none" strike="noStrike" cap="none">
                <a:latin typeface="Courier New"/>
                <a:ea typeface="Courier New"/>
                <a:cs typeface="Courier New"/>
                <a:sym typeface="Courier New"/>
              </a:rPr>
              <a:t>ConcurrentSkipListMap</a:t>
            </a:r>
            <a:r>
              <a:rPr lang="en-US" sz="1800" b="0" i="0" u="none" strike="noStrike" cap="none"/>
              <a:t> is normally preferable to a synchronized </a:t>
            </a:r>
            <a:r>
              <a:rPr lang="en-US" sz="1800" b="0" i="0" u="none" strike="noStrike" cap="none">
                <a:latin typeface="Courier New"/>
                <a:ea typeface="Courier New"/>
                <a:cs typeface="Courier New"/>
                <a:sym typeface="Courier New"/>
              </a:rPr>
              <a:t>TreeMap</a:t>
            </a:r>
            <a:r>
              <a:rPr lang="en-US" sz="1800" b="0" i="0" u="none" strike="noStrike" cap="none"/>
              <a:t>. A </a:t>
            </a:r>
            <a:r>
              <a:rPr lang="en-US" sz="1800" b="0" i="0" u="none" strike="noStrike" cap="none">
                <a:latin typeface="Courier New"/>
                <a:ea typeface="Courier New"/>
                <a:cs typeface="Courier New"/>
                <a:sym typeface="Courier New"/>
              </a:rPr>
              <a:t>CopyOnWriteArrayList</a:t>
            </a:r>
            <a:r>
              <a:rPr lang="en-US" sz="1800" b="0" i="0" u="none" strike="noStrike" cap="none"/>
              <a:t> is preferable to a synchronized </a:t>
            </a:r>
            <a:r>
              <a:rPr lang="en-US" sz="1800" b="0" i="0" u="none" strike="noStrike" cap="none">
                <a:latin typeface="Courier New"/>
                <a:ea typeface="Courier New"/>
                <a:cs typeface="Courier New"/>
                <a:sym typeface="Courier New"/>
              </a:rPr>
              <a:t>ArrayList</a:t>
            </a:r>
            <a:r>
              <a:rPr lang="en-US" sz="1800" b="0" i="0" u="none" strike="noStrike" cap="none"/>
              <a:t> when the expected number of reads and traversals greatly outnumber the number of updates to a list. </a:t>
            </a:r>
            <a:endParaRPr/>
          </a:p>
        </p:txBody>
      </p:sp>
      <p:sp>
        <p:nvSpPr>
          <p:cNvPr id="4330" name="Google Shape;4330;g40a120c017_0_35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443</a:t>
            </a:fld>
            <a:endParaRPr/>
          </a:p>
        </p:txBody>
      </p:sp>
    </p:spTree>
    <p:extLst>
      <p:ext uri="{BB962C8B-B14F-4D97-AF65-F5344CB8AC3E}">
        <p14:creationId xmlns:p14="http://schemas.microsoft.com/office/powerpoint/2010/main" val="288566959"/>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5"/>
        <p:cNvGrpSpPr/>
        <p:nvPr/>
      </p:nvGrpSpPr>
      <p:grpSpPr>
        <a:xfrm>
          <a:off x="0" y="0"/>
          <a:ext cx="0" cy="0"/>
          <a:chOff x="0" y="0"/>
          <a:chExt cx="0" cy="0"/>
        </a:xfrm>
      </p:grpSpPr>
      <p:sp>
        <p:nvSpPr>
          <p:cNvPr id="4336" name="Google Shape;4336;g40a120c017_0_35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7" name="Google Shape;4337;g40a120c017_0_35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CopyOnWriteArrayList</a:t>
            </a:r>
            <a:r>
              <a:rPr lang="en-US" sz="1800" b="0" i="0" u="none" strike="noStrike" cap="none"/>
              <a:t> is a thread safe </a:t>
            </a:r>
            <a:r>
              <a:rPr lang="en-US" sz="1800" b="0" i="0" u="none" strike="noStrike" cap="none">
                <a:latin typeface="Courier New"/>
                <a:ea typeface="Courier New"/>
                <a:cs typeface="Courier New"/>
                <a:sym typeface="Courier New"/>
              </a:rPr>
              <a:t>ArrayList</a:t>
            </a:r>
            <a:r>
              <a:rPr lang="en-US" sz="1800" b="0" i="0" u="none" strike="noStrike" cap="none"/>
              <a:t> implementation found in the </a:t>
            </a:r>
            <a:r>
              <a:rPr lang="en-US" sz="1800" b="0" i="0" u="none" strike="noStrike" cap="none">
                <a:latin typeface="Courier New"/>
                <a:ea typeface="Courier New"/>
                <a:cs typeface="Courier New"/>
                <a:sym typeface="Courier New"/>
              </a:rPr>
              <a:t>java.util.concurrency</a:t>
            </a:r>
            <a:r>
              <a:rPr lang="en-US" sz="1800" b="0" i="0" u="none" strike="noStrike" cap="none"/>
              <a:t> library.    </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three </a:t>
            </a:r>
            <a:r>
              <a:rPr lang="en-US" sz="1800" b="0" i="0" u="none" strike="noStrike" cap="none">
                <a:latin typeface="Courier New"/>
                <a:ea typeface="Courier New"/>
                <a:cs typeface="Courier New"/>
                <a:sym typeface="Courier New"/>
              </a:rPr>
              <a:t>es</a:t>
            </a:r>
            <a:r>
              <a:rPr lang="en-US" sz="1800" b="0" i="0" u="none" strike="noStrike" cap="none"/>
              <a:t> statements were combined onto one line so the source code would fit in the slide.</a:t>
            </a:r>
            <a:endParaRPr/>
          </a:p>
        </p:txBody>
      </p:sp>
      <p:sp>
        <p:nvSpPr>
          <p:cNvPr id="4338" name="Google Shape;4338;g40a120c017_0_35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444</a:t>
            </a:fld>
            <a:endParaRPr/>
          </a:p>
        </p:txBody>
      </p:sp>
    </p:spTree>
    <p:extLst>
      <p:ext uri="{BB962C8B-B14F-4D97-AF65-F5344CB8AC3E}">
        <p14:creationId xmlns:p14="http://schemas.microsoft.com/office/powerpoint/2010/main" val="519987188"/>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40a120c017_0_35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445</a:t>
            </a:fld>
            <a:endParaRPr/>
          </a:p>
        </p:txBody>
      </p:sp>
      <p:sp>
        <p:nvSpPr>
          <p:cNvPr id="4346" name="Google Shape;4346;g40a120c017_0_35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347" name="Google Shape;4347;g40a120c017_0_35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20781174"/>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3"/>
        <p:cNvGrpSpPr/>
        <p:nvPr/>
      </p:nvGrpSpPr>
      <p:grpSpPr>
        <a:xfrm>
          <a:off x="0" y="0"/>
          <a:ext cx="0" cy="0"/>
          <a:chOff x="0" y="0"/>
          <a:chExt cx="0" cy="0"/>
        </a:xfrm>
      </p:grpSpPr>
      <p:sp>
        <p:nvSpPr>
          <p:cNvPr id="4354" name="Google Shape;4354;g40a120c017_0_35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5" name="Google Shape;4355;g40a120c017_0_35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create a multithreaded network client.</a:t>
            </a:r>
            <a:endParaRPr/>
          </a:p>
        </p:txBody>
      </p:sp>
      <p:sp>
        <p:nvSpPr>
          <p:cNvPr id="4356" name="Google Shape;4356;g40a120c017_0_35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446</a:t>
            </a:fld>
            <a:endParaRPr/>
          </a:p>
        </p:txBody>
      </p:sp>
    </p:spTree>
    <p:extLst>
      <p:ext uri="{BB962C8B-B14F-4D97-AF65-F5344CB8AC3E}">
        <p14:creationId xmlns:p14="http://schemas.microsoft.com/office/powerpoint/2010/main" val="991579729"/>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g40a120c017_0_35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4" name="Google Shape;4364;g40a120c017_0_35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4365" name="Google Shape;4365;g40a120c017_0_35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447</a:t>
            </a:fld>
            <a:endParaRPr/>
          </a:p>
        </p:txBody>
      </p:sp>
    </p:spTree>
    <p:extLst>
      <p:ext uri="{BB962C8B-B14F-4D97-AF65-F5344CB8AC3E}">
        <p14:creationId xmlns:p14="http://schemas.microsoft.com/office/powerpoint/2010/main" val="3258535622"/>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0"/>
        <p:cNvGrpSpPr/>
        <p:nvPr/>
      </p:nvGrpSpPr>
      <p:grpSpPr>
        <a:xfrm>
          <a:off x="0" y="0"/>
          <a:ext cx="0" cy="0"/>
          <a:chOff x="0" y="0"/>
          <a:chExt cx="0" cy="0"/>
        </a:xfrm>
      </p:grpSpPr>
      <p:sp>
        <p:nvSpPr>
          <p:cNvPr id="4371" name="Google Shape;4371;g40a120c017_0_36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2" name="Google Shape;4372;g40a120c017_0_360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c</a:t>
            </a:r>
            <a:endParaRPr/>
          </a:p>
        </p:txBody>
      </p:sp>
      <p:sp>
        <p:nvSpPr>
          <p:cNvPr id="4373" name="Google Shape;4373;g40a120c017_0_36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15 - </a:t>
            </a:r>
            <a:fld id="{00000000-1234-1234-1234-123412341234}" type="slidenum">
              <a:rPr lang="en-US" sz="1100" b="1" i="0" u="none">
                <a:solidFill>
                  <a:srgbClr val="000000"/>
                </a:solidFill>
                <a:latin typeface="Arial"/>
                <a:ea typeface="Arial"/>
                <a:cs typeface="Arial"/>
                <a:sym typeface="Arial"/>
              </a:rPr>
              <a:t>448</a:t>
            </a:fld>
            <a:endParaRPr/>
          </a:p>
        </p:txBody>
      </p:sp>
    </p:spTree>
    <p:extLst>
      <p:ext uri="{BB962C8B-B14F-4D97-AF65-F5344CB8AC3E}">
        <p14:creationId xmlns:p14="http://schemas.microsoft.com/office/powerpoint/2010/main" val="4122003732"/>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8"/>
        <p:cNvGrpSpPr/>
        <p:nvPr/>
      </p:nvGrpSpPr>
      <p:grpSpPr>
        <a:xfrm>
          <a:off x="0" y="0"/>
          <a:ext cx="0" cy="0"/>
          <a:chOff x="0" y="0"/>
          <a:chExt cx="0" cy="0"/>
        </a:xfrm>
      </p:grpSpPr>
      <p:sp>
        <p:nvSpPr>
          <p:cNvPr id="4379" name="Google Shape;4379;g40a120c017_0_3639: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0" name="Google Shape;4380;g40a120c017_0_36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22646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8: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337" name="Google Shape;337;p28: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45</a:t>
            </a:fld>
            <a:endParaRPr/>
          </a:p>
        </p:txBody>
      </p:sp>
    </p:spTree>
    <p:extLst>
      <p:ext uri="{BB962C8B-B14F-4D97-AF65-F5344CB8AC3E}">
        <p14:creationId xmlns:p14="http://schemas.microsoft.com/office/powerpoint/2010/main" val="2826782469"/>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4"/>
        <p:cNvGrpSpPr/>
        <p:nvPr/>
      </p:nvGrpSpPr>
      <p:grpSpPr>
        <a:xfrm>
          <a:off x="0" y="0"/>
          <a:ext cx="0" cy="0"/>
          <a:chOff x="0" y="0"/>
          <a:chExt cx="0" cy="0"/>
        </a:xfrm>
      </p:grpSpPr>
      <p:sp>
        <p:nvSpPr>
          <p:cNvPr id="4385" name="Google Shape;4385;g40a120c017_0_364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6" name="Google Shape;4386;g40a120c017_0_364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387" name="Google Shape;4387;g40a120c017_0_364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450</a:t>
            </a:fld>
            <a:endParaRPr/>
          </a:p>
        </p:txBody>
      </p:sp>
    </p:spTree>
    <p:extLst>
      <p:ext uri="{BB962C8B-B14F-4D97-AF65-F5344CB8AC3E}">
        <p14:creationId xmlns:p14="http://schemas.microsoft.com/office/powerpoint/2010/main" val="1796501303"/>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3"/>
        <p:cNvGrpSpPr/>
        <p:nvPr/>
      </p:nvGrpSpPr>
      <p:grpSpPr>
        <a:xfrm>
          <a:off x="0" y="0"/>
          <a:ext cx="0" cy="0"/>
          <a:chOff x="0" y="0"/>
          <a:chExt cx="0" cy="0"/>
        </a:xfrm>
      </p:grpSpPr>
      <p:sp>
        <p:nvSpPr>
          <p:cNvPr id="4394" name="Google Shape;4394;g40a120c017_0_365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5" name="Google Shape;4395;g40a120c017_0_365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CPU Count</a:t>
            </a:r>
            <a:endParaRPr/>
          </a:p>
          <a:p>
            <a:pPr marL="0" marR="0" lvl="1" indent="0" algn="l" rtl="0">
              <a:spcBef>
                <a:spcPts val="0"/>
              </a:spcBef>
              <a:spcAft>
                <a:spcPts val="0"/>
              </a:spcAft>
              <a:buSzPts val="1800"/>
              <a:buFont typeface="Arial"/>
              <a:buNone/>
            </a:pPr>
            <a:r>
              <a:rPr lang="en-US" sz="1800" b="0" i="0" u="none" strike="noStrike" cap="none"/>
              <a:t>If your tasks are compute-intensive as opposed to I/O intensive, the number of parallel tasks should not greatly outnumber the number of processors in your system. You can detect the number of processors easily in Java:</a:t>
            </a:r>
            <a:endParaRPr/>
          </a:p>
          <a:p>
            <a:pPr marL="0" marR="0" lvl="4" indent="0" algn="l" rtl="0">
              <a:spcBef>
                <a:spcPts val="0"/>
              </a:spcBef>
              <a:spcAft>
                <a:spcPts val="0"/>
              </a:spcAft>
              <a:buSzPts val="1800"/>
              <a:buFont typeface="Arial"/>
              <a:buNone/>
            </a:pPr>
            <a:r>
              <a:rPr lang="en-US" sz="1800" b="0" i="0" u="none" strike="noStrike" cap="none"/>
              <a:t>int count = Runtime.getRuntime().availableProcessors();</a:t>
            </a:r>
            <a:endParaRPr/>
          </a:p>
        </p:txBody>
      </p:sp>
      <p:sp>
        <p:nvSpPr>
          <p:cNvPr id="4396" name="Google Shape;4396;g40a120c017_0_365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451</a:t>
            </a:fld>
            <a:endParaRPr/>
          </a:p>
        </p:txBody>
      </p:sp>
    </p:spTree>
    <p:extLst>
      <p:ext uri="{BB962C8B-B14F-4D97-AF65-F5344CB8AC3E}">
        <p14:creationId xmlns:p14="http://schemas.microsoft.com/office/powerpoint/2010/main" val="257711702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40a120c017_0_36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3" name="Google Shape;4403;g40a120c017_0_365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Setting the Stage</a:t>
            </a:r>
            <a:endParaRPr/>
          </a:p>
          <a:p>
            <a:pPr marL="0" marR="0" lvl="1" indent="0" algn="l" rtl="0">
              <a:spcBef>
                <a:spcPts val="0"/>
              </a:spcBef>
              <a:spcAft>
                <a:spcPts val="0"/>
              </a:spcAft>
              <a:buSzPts val="1800"/>
              <a:buFont typeface="Arial"/>
              <a:buNone/>
            </a:pPr>
            <a:r>
              <a:rPr lang="en-US" sz="1800" b="0" i="0" u="none" strike="noStrike" cap="none"/>
              <a:t>If you have a large amount of data to process but only one thread to process that data, a single CPU will be used. In the slide's graphic, a large set of data (an array, possibly) is being processed. The array processing could be a simple task, such as finding the highest value in the array. In a four CPU system, there would be three CPUs sitting idle while the array was being processed.</a:t>
            </a:r>
            <a:endParaRPr/>
          </a:p>
        </p:txBody>
      </p:sp>
      <p:sp>
        <p:nvSpPr>
          <p:cNvPr id="4404" name="Google Shape;4404;g40a120c017_0_36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452</a:t>
            </a:fld>
            <a:endParaRPr/>
          </a:p>
        </p:txBody>
      </p:sp>
    </p:spTree>
    <p:extLst>
      <p:ext uri="{BB962C8B-B14F-4D97-AF65-F5344CB8AC3E}">
        <p14:creationId xmlns:p14="http://schemas.microsoft.com/office/powerpoint/2010/main" val="402960031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g40a120c017_0_36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12" name="Google Shape;4412;g40a120c017_0_3664: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Splitting the Data</a:t>
            </a:r>
            <a:endParaRPr/>
          </a:p>
          <a:p>
            <a:pPr marL="0" marR="0" lvl="1" indent="0" algn="l" rtl="0">
              <a:spcBef>
                <a:spcPts val="0"/>
              </a:spcBef>
              <a:spcAft>
                <a:spcPts val="0"/>
              </a:spcAft>
              <a:buSzPts val="1800"/>
              <a:buFont typeface="Arial"/>
              <a:buNone/>
            </a:pPr>
            <a:r>
              <a:rPr lang="en-US" sz="1800" b="0" i="0" u="none" strike="noStrike" cap="none"/>
              <a:t>In the slide's graphic, a large set of data (an array, possibly) is split into four subsets of data, one subset for each CPU. A thread per CPU is created to process the data. After processing the subsets of data, the results will have to be combined in a meaningful way. There are several ways to subdivide the large dataset to be processed. It would be overly memory-intensive to create a new array per thread that contains a copy of a portion of the original array. Each array can share a reference to the single large array but access only a subset in a non-blocking thread-safe way.</a:t>
            </a:r>
            <a:endParaRPr/>
          </a:p>
        </p:txBody>
      </p:sp>
      <p:sp>
        <p:nvSpPr>
          <p:cNvPr id="4413" name="Google Shape;4413;g40a120c017_0_36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453</a:t>
            </a:fld>
            <a:endParaRPr/>
          </a:p>
        </p:txBody>
      </p:sp>
    </p:spTree>
    <p:extLst>
      <p:ext uri="{BB962C8B-B14F-4D97-AF65-F5344CB8AC3E}">
        <p14:creationId xmlns:p14="http://schemas.microsoft.com/office/powerpoint/2010/main" val="3010063626"/>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9"/>
        <p:cNvGrpSpPr/>
        <p:nvPr/>
      </p:nvGrpSpPr>
      <p:grpSpPr>
        <a:xfrm>
          <a:off x="0" y="0"/>
          <a:ext cx="0" cy="0"/>
          <a:chOff x="0" y="0"/>
          <a:chExt cx="0" cy="0"/>
        </a:xfrm>
      </p:grpSpPr>
      <p:sp>
        <p:nvSpPr>
          <p:cNvPr id="4420" name="Google Shape;4420;g40a120c017_0_36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1" name="Google Shape;4421;g40a120c017_0_3671: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22" name="Google Shape;4422;g40a120c017_0_36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454</a:t>
            </a:fld>
            <a:endParaRPr/>
          </a:p>
        </p:txBody>
      </p:sp>
    </p:spTree>
    <p:extLst>
      <p:ext uri="{BB962C8B-B14F-4D97-AF65-F5344CB8AC3E}">
        <p14:creationId xmlns:p14="http://schemas.microsoft.com/office/powerpoint/2010/main" val="2235054874"/>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9"/>
        <p:cNvGrpSpPr/>
        <p:nvPr/>
      </p:nvGrpSpPr>
      <p:grpSpPr>
        <a:xfrm>
          <a:off x="0" y="0"/>
          <a:ext cx="0" cy="0"/>
          <a:chOff x="0" y="0"/>
          <a:chExt cx="0" cy="0"/>
        </a:xfrm>
      </p:grpSpPr>
      <p:sp>
        <p:nvSpPr>
          <p:cNvPr id="4430" name="Google Shape;4430;g40a120c017_0_36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1" name="Google Shape;4431;g40a120c017_0_367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Work Granularity</a:t>
            </a:r>
            <a:endParaRPr/>
          </a:p>
          <a:p>
            <a:pPr marL="0" marR="0" lvl="1" indent="0" algn="l" rtl="0">
              <a:spcBef>
                <a:spcPts val="0"/>
              </a:spcBef>
              <a:spcAft>
                <a:spcPts val="0"/>
              </a:spcAft>
              <a:buSzPts val="1800"/>
              <a:buFont typeface="Arial"/>
              <a:buNone/>
            </a:pPr>
            <a:r>
              <a:rPr lang="en-US" sz="1800" b="0" i="0" u="none" strike="noStrike" cap="none"/>
              <a:t>By subdividing the data to be processed until there are more subsets than threads, we are facilitating “work-stealing.” In work-stealing, a thread that has run out of work can steal work (a data subset) from the processing queue of another thread. You must determine the optimal size of the work to add to each thread’s processing queue. Overly subdividing the data to be processed can cause unnecessary overhead, while insufficiently subdividing the data can result in underutilization of CPUs.</a:t>
            </a:r>
            <a:endParaRPr/>
          </a:p>
        </p:txBody>
      </p:sp>
      <p:sp>
        <p:nvSpPr>
          <p:cNvPr id="4432" name="Google Shape;4432;g40a120c017_0_36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16 - </a:t>
            </a:r>
            <a:fld id="{00000000-1234-1234-1234-123412341234}" type="slidenum">
              <a:rPr lang="en-US" sz="1100" b="1" i="0" u="none" strike="noStrike" cap="none">
                <a:solidFill>
                  <a:srgbClr val="000000"/>
                </a:solidFill>
                <a:latin typeface="Arial"/>
                <a:ea typeface="Arial"/>
                <a:cs typeface="Arial"/>
                <a:sym typeface="Arial"/>
              </a:rPr>
              <a:t>455</a:t>
            </a:fld>
            <a:endParaRPr/>
          </a:p>
        </p:txBody>
      </p:sp>
    </p:spTree>
    <p:extLst>
      <p:ext uri="{BB962C8B-B14F-4D97-AF65-F5344CB8AC3E}">
        <p14:creationId xmlns:p14="http://schemas.microsoft.com/office/powerpoint/2010/main" val="986013333"/>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9"/>
        <p:cNvGrpSpPr/>
        <p:nvPr/>
      </p:nvGrpSpPr>
      <p:grpSpPr>
        <a:xfrm>
          <a:off x="0" y="0"/>
          <a:ext cx="0" cy="0"/>
          <a:chOff x="0" y="0"/>
          <a:chExt cx="0" cy="0"/>
        </a:xfrm>
      </p:grpSpPr>
      <p:sp>
        <p:nvSpPr>
          <p:cNvPr id="4440" name="Google Shape;4440;g40a120c017_0_36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1" name="Google Shape;4441;g40a120c017_0_36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Parallel Potential</a:t>
            </a:r>
            <a:endParaRPr/>
          </a:p>
          <a:p>
            <a:pPr marL="0" marR="0" lvl="1" indent="0" algn="l" rtl="0">
              <a:spcBef>
                <a:spcPts val="0"/>
              </a:spcBef>
              <a:spcAft>
                <a:spcPts val="0"/>
              </a:spcAft>
              <a:buSzPts val="1800"/>
              <a:buFont typeface="Arial"/>
              <a:buNone/>
            </a:pPr>
            <a:r>
              <a:rPr lang="en-US" sz="1800" b="0" i="0" u="none" strike="noStrike" cap="none"/>
              <a:t>In this example, there are two separate tasks that could be executed in parallel. Initializing the array with random values and searching the array for the largest possible value could both be done in parallel.</a:t>
            </a:r>
            <a:endParaRPr/>
          </a:p>
        </p:txBody>
      </p:sp>
      <p:sp>
        <p:nvSpPr>
          <p:cNvPr id="4442" name="Google Shape;4442;g40a120c017_0_36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456</a:t>
            </a:fld>
            <a:endParaRPr/>
          </a:p>
        </p:txBody>
      </p:sp>
    </p:spTree>
    <p:extLst>
      <p:ext uri="{BB962C8B-B14F-4D97-AF65-F5344CB8AC3E}">
        <p14:creationId xmlns:p14="http://schemas.microsoft.com/office/powerpoint/2010/main" val="4255435504"/>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1"/>
        <p:cNvGrpSpPr/>
        <p:nvPr/>
      </p:nvGrpSpPr>
      <p:grpSpPr>
        <a:xfrm>
          <a:off x="0" y="0"/>
          <a:ext cx="0" cy="0"/>
          <a:chOff x="0" y="0"/>
          <a:chExt cx="0" cy="0"/>
        </a:xfrm>
      </p:grpSpPr>
      <p:sp>
        <p:nvSpPr>
          <p:cNvPr id="4452" name="Google Shape;4452;g40a120c017_0_36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3" name="Google Shape;4453;g40a120c017_0_3697: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54" name="Google Shape;4454;g40a120c017_0_36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457</a:t>
            </a:fld>
            <a:endParaRPr/>
          </a:p>
        </p:txBody>
      </p:sp>
    </p:spTree>
    <p:extLst>
      <p:ext uri="{BB962C8B-B14F-4D97-AF65-F5344CB8AC3E}">
        <p14:creationId xmlns:p14="http://schemas.microsoft.com/office/powerpoint/2010/main" val="2995718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9"/>
        <p:cNvGrpSpPr/>
        <p:nvPr/>
      </p:nvGrpSpPr>
      <p:grpSpPr>
        <a:xfrm>
          <a:off x="0" y="0"/>
          <a:ext cx="0" cy="0"/>
          <a:chOff x="0" y="0"/>
          <a:chExt cx="0" cy="0"/>
        </a:xfrm>
      </p:grpSpPr>
      <p:sp>
        <p:nvSpPr>
          <p:cNvPr id="4460" name="Google Shape;4460;g40a120c017_0_37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1" name="Google Shape;4461;g40a120c017_0_37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62" name="Google Shape;4462;g40a120c017_0_37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458</a:t>
            </a:fld>
            <a:endParaRPr/>
          </a:p>
        </p:txBody>
      </p:sp>
    </p:spTree>
    <p:extLst>
      <p:ext uri="{BB962C8B-B14F-4D97-AF65-F5344CB8AC3E}">
        <p14:creationId xmlns:p14="http://schemas.microsoft.com/office/powerpoint/2010/main" val="179972465"/>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g40a120c017_0_37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3" name="Google Shape;4473;g40a120c017_0_37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74" name="Google Shape;4474;g40a120c017_0_37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459</a:t>
            </a:fld>
            <a:endParaRPr/>
          </a:p>
        </p:txBody>
      </p:sp>
    </p:spTree>
    <p:extLst>
      <p:ext uri="{BB962C8B-B14F-4D97-AF65-F5344CB8AC3E}">
        <p14:creationId xmlns:p14="http://schemas.microsoft.com/office/powerpoint/2010/main" val="3065328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29: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Java language uses pass-by-value for all assignment operations. This means that the argument on the right side of the equal sign is evaluated, and the value of the argument is assigned to the left side of the equal sign.</a:t>
            </a:r>
            <a:endParaRPr/>
          </a:p>
          <a:p>
            <a:pPr marL="0" marR="0" lvl="1" indent="0" algn="l" rtl="0">
              <a:spcBef>
                <a:spcPts val="0"/>
              </a:spcBef>
              <a:spcAft>
                <a:spcPts val="0"/>
              </a:spcAft>
              <a:buSzPts val="1800"/>
              <a:buFont typeface="Arial"/>
              <a:buNone/>
            </a:pPr>
            <a:r>
              <a:rPr lang="en-US" sz="1800" b="0" i="0" u="none" strike="noStrike" cap="none"/>
              <a:t>For Java primitives, this is straightforward. Java does not pass a reference to a primitive (such as an integer), but rather a copy of the value. </a:t>
            </a:r>
            <a:endParaRPr/>
          </a:p>
        </p:txBody>
      </p:sp>
      <p:sp>
        <p:nvSpPr>
          <p:cNvPr id="346" name="Google Shape;346;p29: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46</a:t>
            </a:fld>
            <a:endParaRPr/>
          </a:p>
        </p:txBody>
      </p:sp>
    </p:spTree>
    <p:extLst>
      <p:ext uri="{BB962C8B-B14F-4D97-AF65-F5344CB8AC3E}">
        <p14:creationId xmlns:p14="http://schemas.microsoft.com/office/powerpoint/2010/main" val="1366484309"/>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g40a120c017_0_37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5" name="Google Shape;4485;g40a120c017_0_37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486" name="Google Shape;4486;g40a120c017_0_37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460</a:t>
            </a:fld>
            <a:endParaRPr/>
          </a:p>
        </p:txBody>
      </p:sp>
    </p:spTree>
    <p:extLst>
      <p:ext uri="{BB962C8B-B14F-4D97-AF65-F5344CB8AC3E}">
        <p14:creationId xmlns:p14="http://schemas.microsoft.com/office/powerpoint/2010/main" val="382723127"/>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40a120c017_0_37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6" name="Google Shape;4496;g40a120c017_0_373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Memory Management</a:t>
            </a:r>
            <a:endParaRPr/>
          </a:p>
          <a:p>
            <a:pPr marL="0" marR="0" lvl="1" indent="0" algn="l" rtl="0">
              <a:spcBef>
                <a:spcPts val="0"/>
              </a:spcBef>
              <a:spcAft>
                <a:spcPts val="0"/>
              </a:spcAft>
              <a:buSzPts val="1800"/>
              <a:buFont typeface="Arial"/>
              <a:buNone/>
            </a:pPr>
            <a:r>
              <a:rPr lang="en-US" sz="1800" b="0" i="0" u="none" strike="noStrike" cap="none"/>
              <a:t>Notice that the same array is passed to every task but with different start and end values. If the subset of values to be processed were copied into a new array each time a task was created, memory usage would quickly skyrocket.</a:t>
            </a:r>
            <a:endParaRPr/>
          </a:p>
        </p:txBody>
      </p:sp>
      <p:sp>
        <p:nvSpPr>
          <p:cNvPr id="4497" name="Google Shape;4497;g40a120c017_0_373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461</a:t>
            </a:fld>
            <a:endParaRPr/>
          </a:p>
        </p:txBody>
      </p:sp>
    </p:spTree>
    <p:extLst>
      <p:ext uri="{BB962C8B-B14F-4D97-AF65-F5344CB8AC3E}">
        <p14:creationId xmlns:p14="http://schemas.microsoft.com/office/powerpoint/2010/main" val="265592234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5"/>
        <p:cNvGrpSpPr/>
        <p:nvPr/>
      </p:nvGrpSpPr>
      <p:grpSpPr>
        <a:xfrm>
          <a:off x="0" y="0"/>
          <a:ext cx="0" cy="0"/>
          <a:chOff x="0" y="0"/>
          <a:chExt cx="0" cy="0"/>
        </a:xfrm>
      </p:grpSpPr>
      <p:sp>
        <p:nvSpPr>
          <p:cNvPr id="4506" name="Google Shape;4506;g40a120c017_0_374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7" name="Google Shape;4507;g40a120c017_0_374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08" name="Google Shape;4508;g40a120c017_0_374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462</a:t>
            </a:fld>
            <a:endParaRPr/>
          </a:p>
        </p:txBody>
      </p:sp>
    </p:spTree>
    <p:extLst>
      <p:ext uri="{BB962C8B-B14F-4D97-AF65-F5344CB8AC3E}">
        <p14:creationId xmlns:p14="http://schemas.microsoft.com/office/powerpoint/2010/main" val="178974998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5"/>
        <p:cNvGrpSpPr/>
        <p:nvPr/>
      </p:nvGrpSpPr>
      <p:grpSpPr>
        <a:xfrm>
          <a:off x="0" y="0"/>
          <a:ext cx="0" cy="0"/>
          <a:chOff x="0" y="0"/>
          <a:chExt cx="0" cy="0"/>
        </a:xfrm>
      </p:grpSpPr>
      <p:sp>
        <p:nvSpPr>
          <p:cNvPr id="4516" name="Google Shape;4516;g40a120c017_0_374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7" name="Google Shape;4517;g40a120c017_0_3749:notes"/>
          <p:cNvSpPr txBox="1">
            <a:spLocks noGrp="1"/>
          </p:cNvSpPr>
          <p:nvPr>
            <p:ph type="body" idx="1"/>
          </p:nvPr>
        </p:nvSpPr>
        <p:spPr>
          <a:xfrm>
            <a:off x="547687" y="5278437"/>
            <a:ext cx="59436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Parallel Sorting</a:t>
            </a:r>
            <a:endParaRPr/>
          </a:p>
          <a:p>
            <a:pPr marL="0" marR="0" lvl="1" indent="0" algn="l" rtl="0">
              <a:spcBef>
                <a:spcPts val="0"/>
              </a:spcBef>
              <a:spcAft>
                <a:spcPts val="0"/>
              </a:spcAft>
              <a:buSzPts val="1800"/>
              <a:buFont typeface="Arial"/>
              <a:buNone/>
            </a:pPr>
            <a:r>
              <a:rPr lang="en-US" sz="1800" b="0" i="0" u="none" strike="noStrike" cap="none"/>
              <a:t>When using Fork-Join to sort an array in parallel, you end up sorting many small arrays and then having to combine the small sorted arrays into larger sorted arrays. For an example see the sample application provided with the JDK in </a:t>
            </a:r>
            <a:r>
              <a:rPr lang="en-US" sz="1800" b="0" i="0" u="none" strike="noStrike" cap="none">
                <a:latin typeface="Courier New"/>
                <a:ea typeface="Courier New"/>
                <a:cs typeface="Courier New"/>
                <a:sym typeface="Courier New"/>
              </a:rPr>
              <a:t>C:\Program Files\Java\jdk1.7.0\sample\forkjoin\mergesort</a:t>
            </a:r>
            <a:r>
              <a:rPr lang="en-US" sz="1800" b="0" i="0" u="none" strike="noStrike" cap="none"/>
              <a:t>.</a:t>
            </a:r>
            <a:endParaRPr/>
          </a:p>
        </p:txBody>
      </p:sp>
      <p:sp>
        <p:nvSpPr>
          <p:cNvPr id="4518" name="Google Shape;4518;g40a120c017_0_374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463</a:t>
            </a:fld>
            <a:endParaRPr/>
          </a:p>
        </p:txBody>
      </p:sp>
    </p:spTree>
    <p:extLst>
      <p:ext uri="{BB962C8B-B14F-4D97-AF65-F5344CB8AC3E}">
        <p14:creationId xmlns:p14="http://schemas.microsoft.com/office/powerpoint/2010/main" val="8883277"/>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40a120c017_0_375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464</a:t>
            </a:fld>
            <a:endParaRPr/>
          </a:p>
        </p:txBody>
      </p:sp>
      <p:sp>
        <p:nvSpPr>
          <p:cNvPr id="4525" name="Google Shape;4525;g40a120c017_0_375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26" name="Google Shape;4526;g40a120c017_0_37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4775885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40a120c017_0_37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4" name="Google Shape;4534;g40a120c017_0_37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create a multithreaded network client.</a:t>
            </a:r>
            <a:endParaRPr/>
          </a:p>
        </p:txBody>
      </p:sp>
      <p:sp>
        <p:nvSpPr>
          <p:cNvPr id="4535" name="Google Shape;4535;g40a120c017_0_37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465</a:t>
            </a:fld>
            <a:endParaRPr/>
          </a:p>
        </p:txBody>
      </p:sp>
    </p:spTree>
    <p:extLst>
      <p:ext uri="{BB962C8B-B14F-4D97-AF65-F5344CB8AC3E}">
        <p14:creationId xmlns:p14="http://schemas.microsoft.com/office/powerpoint/2010/main" val="409138220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40a120c017_0_37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3" name="Google Shape;4543;g40a120c017_0_3769: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4544" name="Google Shape;4544;g40a120c017_0_37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16 - </a:t>
            </a:r>
            <a:fld id="{00000000-1234-1234-1234-123412341234}" type="slidenum">
              <a:rPr lang="en-US" sz="1100" b="1" i="0" u="none">
                <a:solidFill>
                  <a:srgbClr val="000000"/>
                </a:solidFill>
                <a:latin typeface="Arial"/>
                <a:ea typeface="Arial"/>
                <a:cs typeface="Arial"/>
                <a:sym typeface="Arial"/>
              </a:rPr>
              <a:t>466</a:t>
            </a:fld>
            <a:endParaRPr/>
          </a:p>
        </p:txBody>
      </p:sp>
    </p:spTree>
    <p:extLst>
      <p:ext uri="{BB962C8B-B14F-4D97-AF65-F5344CB8AC3E}">
        <p14:creationId xmlns:p14="http://schemas.microsoft.com/office/powerpoint/2010/main" val="2734623375"/>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g40a120c017_0_3808: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1" name="Google Shape;4551;g40a120c017_0_38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130138487"/>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40a120c017_0_38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17 - </a:t>
            </a:r>
            <a:fld id="{00000000-1234-1234-1234-123412341234}" type="slidenum">
              <a:rPr lang="en-US" sz="1100" b="1" i="0" u="none" strike="noStrike" cap="none">
                <a:solidFill>
                  <a:srgbClr val="000000"/>
                </a:solidFill>
                <a:latin typeface="Arial"/>
                <a:ea typeface="Arial"/>
                <a:cs typeface="Arial"/>
                <a:sym typeface="Arial"/>
              </a:rPr>
              <a:t>468</a:t>
            </a:fld>
            <a:endParaRPr/>
          </a:p>
        </p:txBody>
      </p:sp>
      <p:sp>
        <p:nvSpPr>
          <p:cNvPr id="4556" name="Google Shape;4556;g40a120c017_0_38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7" name="Google Shape;4557;g40a120c017_0_38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548673084"/>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40a120c017_0_38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4" name="Google Shape;4564;g40a120c017_0_38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65" name="Google Shape;4565;g40a120c017_0_38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17 - </a:t>
            </a:r>
            <a:fld id="{00000000-1234-1234-1234-123412341234}" type="slidenum">
              <a:rPr lang="en-US" sz="1100" b="1" i="0" u="none" strike="noStrike" cap="none">
                <a:solidFill>
                  <a:srgbClr val="000000"/>
                </a:solidFill>
                <a:latin typeface="Arial"/>
                <a:ea typeface="Arial"/>
                <a:cs typeface="Arial"/>
                <a:sym typeface="Arial"/>
              </a:rPr>
              <a:t>469</a:t>
            </a:fld>
            <a:endParaRPr/>
          </a:p>
        </p:txBody>
      </p:sp>
    </p:spTree>
    <p:extLst>
      <p:ext uri="{BB962C8B-B14F-4D97-AF65-F5344CB8AC3E}">
        <p14:creationId xmlns:p14="http://schemas.microsoft.com/office/powerpoint/2010/main" val="2769793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30: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For Java objects, the value of an object reference is the memory pointer to the instance of the </a:t>
            </a:r>
            <a:r>
              <a:rPr lang="en-US" sz="1800" b="0" i="0" u="none" strike="noStrike" cap="none">
                <a:latin typeface="Courier New"/>
                <a:ea typeface="Courier New"/>
                <a:cs typeface="Courier New"/>
                <a:sym typeface="Courier New"/>
              </a:rPr>
              <a:t>Employee</a:t>
            </a:r>
            <a:r>
              <a:rPr lang="en-US" sz="1800" b="0" i="0" u="none" strike="noStrike" cap="none"/>
              <a:t> object created.</a:t>
            </a:r>
            <a:endParaRPr/>
          </a:p>
          <a:p>
            <a:pPr marL="0" marR="0" lvl="1" indent="0" algn="l" rtl="0">
              <a:spcBef>
                <a:spcPts val="0"/>
              </a:spcBef>
              <a:spcAft>
                <a:spcPts val="0"/>
              </a:spcAft>
              <a:buSzPts val="1800"/>
              <a:buFont typeface="Arial"/>
              <a:buNone/>
            </a:pPr>
            <a:r>
              <a:rPr lang="en-US" sz="1800" b="0" i="0" u="none" strike="noStrike" cap="none"/>
              <a:t>When you assign the value of </a:t>
            </a:r>
            <a:r>
              <a:rPr lang="en-US" sz="1800" b="0" i="0" u="none" strike="noStrike" cap="none">
                <a:latin typeface="Courier New"/>
                <a:ea typeface="Courier New"/>
                <a:cs typeface="Courier New"/>
                <a:sym typeface="Courier New"/>
              </a:rPr>
              <a:t>x</a:t>
            </a:r>
            <a:r>
              <a:rPr lang="en-US" sz="1800" b="0" i="0" u="none" strike="noStrike" cap="none"/>
              <a:t> to </a:t>
            </a:r>
            <a:r>
              <a:rPr lang="en-US" sz="1800" b="0" i="0" u="none" strike="noStrike" cap="none">
                <a:latin typeface="Courier New"/>
                <a:ea typeface="Courier New"/>
                <a:cs typeface="Courier New"/>
                <a:sym typeface="Courier New"/>
              </a:rPr>
              <a:t>y</a:t>
            </a:r>
            <a:r>
              <a:rPr lang="en-US" sz="1800" b="0" i="0" u="none" strike="noStrike" cap="none"/>
              <a:t>, you are not creating a new </a:t>
            </a:r>
            <a:r>
              <a:rPr lang="en-US" sz="1800" b="0" i="0" u="none" strike="noStrike" cap="none">
                <a:latin typeface="Courier New"/>
                <a:ea typeface="Courier New"/>
                <a:cs typeface="Courier New"/>
                <a:sym typeface="Courier New"/>
              </a:rPr>
              <a:t>Employee</a:t>
            </a:r>
            <a:r>
              <a:rPr lang="en-US" sz="1800" b="0" i="0" u="none" strike="noStrike" cap="none"/>
              <a:t> object, but rather a copy of the value of the reference.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An object is a class instance or an array. The reference values (references) are pointers to these objects, and a special </a:t>
            </a:r>
            <a:r>
              <a:rPr lang="en-US" sz="1800" b="0" i="0" u="none" strike="noStrike" cap="none">
                <a:latin typeface="Courier New"/>
                <a:ea typeface="Courier New"/>
                <a:cs typeface="Courier New"/>
                <a:sym typeface="Courier New"/>
              </a:rPr>
              <a:t>null</a:t>
            </a:r>
            <a:r>
              <a:rPr lang="en-US" sz="1800" b="0" i="0" u="none" strike="noStrike" cap="none"/>
              <a:t> reference, which refers to no object.</a:t>
            </a:r>
            <a:endParaRPr/>
          </a:p>
        </p:txBody>
      </p:sp>
      <p:sp>
        <p:nvSpPr>
          <p:cNvPr id="361" name="Google Shape;361;p30: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47</a:t>
            </a:fld>
            <a:endParaRPr/>
          </a:p>
        </p:txBody>
      </p:sp>
    </p:spTree>
    <p:extLst>
      <p:ext uri="{BB962C8B-B14F-4D97-AF65-F5344CB8AC3E}">
        <p14:creationId xmlns:p14="http://schemas.microsoft.com/office/powerpoint/2010/main" val="137759331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40a120c017_0_382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2" name="Google Shape;4572;g40a120c017_0_382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are a couple of key points that can be made about the above code.</a:t>
            </a:r>
            <a:endParaRPr/>
          </a:p>
          <a:p>
            <a:pPr marL="0" marR="0" lvl="2" indent="0" algn="l" rtl="0">
              <a:spcBef>
                <a:spcPts val="0"/>
              </a:spcBef>
              <a:spcAft>
                <a:spcPts val="0"/>
              </a:spcAft>
              <a:buSzPts val="1800"/>
              <a:buFont typeface="Arial"/>
              <a:buNone/>
            </a:pPr>
            <a:r>
              <a:rPr lang="en-US" sz="1800" b="0" i="0" u="none" strike="noStrike" cap="none"/>
              <a:t>All elements in the collections must be iterated through every time.</a:t>
            </a:r>
            <a:endParaRPr/>
          </a:p>
          <a:p>
            <a:pPr marL="0" marR="0" lvl="2" indent="0" algn="l" rtl="0">
              <a:spcBef>
                <a:spcPts val="0"/>
              </a:spcBef>
              <a:spcAft>
                <a:spcPts val="0"/>
              </a:spcAft>
              <a:buSzPts val="1800"/>
              <a:buFont typeface="Arial"/>
              <a:buNone/>
            </a:pPr>
            <a:r>
              <a:rPr lang="en-US" sz="1800" b="0" i="0" u="none" strike="noStrike" cap="none"/>
              <a:t>The code is more about "how" information is obtained and less about "what" the code is trying to accomplish.</a:t>
            </a:r>
            <a:endParaRPr/>
          </a:p>
          <a:p>
            <a:pPr marL="0" marR="0" lvl="2" indent="0" algn="l" rtl="0">
              <a:spcBef>
                <a:spcPts val="0"/>
              </a:spcBef>
              <a:spcAft>
                <a:spcPts val="0"/>
              </a:spcAft>
              <a:buSzPts val="1800"/>
              <a:buFont typeface="Arial"/>
              <a:buNone/>
            </a:pPr>
            <a:r>
              <a:rPr lang="en-US" sz="1800" b="0" i="0" u="none" strike="noStrike" cap="none"/>
              <a:t>A mutator must be added to the loop to calculate the total.</a:t>
            </a:r>
            <a:endParaRPr/>
          </a:p>
          <a:p>
            <a:pPr marL="0" marR="0" lvl="2" indent="0" algn="l" rtl="0">
              <a:spcBef>
                <a:spcPts val="0"/>
              </a:spcBef>
              <a:spcAft>
                <a:spcPts val="0"/>
              </a:spcAft>
              <a:buSzPts val="1800"/>
              <a:buFont typeface="Arial"/>
              <a:buNone/>
            </a:pPr>
            <a:r>
              <a:rPr lang="en-US" sz="1800" b="0" i="0" u="none" strike="noStrike" cap="none"/>
              <a:t>There is no easy way to parallelize this code.</a:t>
            </a:r>
            <a:endParaRPr/>
          </a:p>
          <a:p>
            <a:pPr marL="0" marR="0" lvl="0" indent="0" algn="l" rtl="0">
              <a:spcBef>
                <a:spcPts val="0"/>
              </a:spcBef>
              <a:spcAft>
                <a:spcPts val="0"/>
              </a:spcAft>
              <a:buNone/>
            </a:pPr>
            <a:endParaRPr sz="1800" b="0" i="0" u="none" strike="noStrike" cap="none"/>
          </a:p>
        </p:txBody>
      </p:sp>
      <p:sp>
        <p:nvSpPr>
          <p:cNvPr id="4573" name="Google Shape;4573;g40a120c017_0_382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470</a:t>
            </a:fld>
            <a:endParaRPr/>
          </a:p>
        </p:txBody>
      </p:sp>
    </p:spTree>
    <p:extLst>
      <p:ext uri="{BB962C8B-B14F-4D97-AF65-F5344CB8AC3E}">
        <p14:creationId xmlns:p14="http://schemas.microsoft.com/office/powerpoint/2010/main" val="3207982854"/>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9"/>
        <p:cNvGrpSpPr/>
        <p:nvPr/>
      </p:nvGrpSpPr>
      <p:grpSpPr>
        <a:xfrm>
          <a:off x="0" y="0"/>
          <a:ext cx="0" cy="0"/>
          <a:chOff x="0" y="0"/>
          <a:chExt cx="0" cy="0"/>
        </a:xfrm>
      </p:grpSpPr>
      <p:sp>
        <p:nvSpPr>
          <p:cNvPr id="4580" name="Google Shape;4580;g40a120c017_0_38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1" name="Google Shape;4581;g40a120c017_0_38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There are also some key points worth pointing out for this piece of code as well.</a:t>
            </a:r>
            <a:endParaRPr/>
          </a:p>
          <a:p>
            <a:pPr marL="0" marR="0" lvl="2" indent="0" algn="l" rtl="0">
              <a:spcBef>
                <a:spcPts val="0"/>
              </a:spcBef>
              <a:spcAft>
                <a:spcPts val="0"/>
              </a:spcAft>
              <a:buSzPts val="1800"/>
              <a:buFont typeface="Arial"/>
              <a:buNone/>
            </a:pPr>
            <a:r>
              <a:rPr lang="en-US" sz="1800" b="0" i="0" u="none" strike="noStrike" cap="none"/>
              <a:t>The code reads much more like a problem statement.</a:t>
            </a:r>
            <a:endParaRPr/>
          </a:p>
          <a:p>
            <a:pPr marL="0" marR="0" lvl="2" indent="0" algn="l" rtl="0">
              <a:spcBef>
                <a:spcPts val="0"/>
              </a:spcBef>
              <a:spcAft>
                <a:spcPts val="0"/>
              </a:spcAft>
              <a:buSzPts val="1800"/>
              <a:buFont typeface="Arial"/>
              <a:buNone/>
            </a:pPr>
            <a:r>
              <a:rPr lang="en-US" sz="1800" b="0" i="0" u="none" strike="noStrike" cap="none"/>
              <a:t>No mutator is needed to get the final result.</a:t>
            </a:r>
            <a:endParaRPr/>
          </a:p>
          <a:p>
            <a:pPr marL="0" marR="0" lvl="2" indent="0" algn="l" rtl="0">
              <a:spcBef>
                <a:spcPts val="0"/>
              </a:spcBef>
              <a:spcAft>
                <a:spcPts val="0"/>
              </a:spcAft>
              <a:buSzPts val="1800"/>
              <a:buFont typeface="Arial"/>
              <a:buNone/>
            </a:pPr>
            <a:r>
              <a:rPr lang="en-US" sz="1800" b="0" i="0" u="none" strike="noStrike" cap="none"/>
              <a:t>Using this approach provides more opportunity for lazy optimizations.</a:t>
            </a:r>
            <a:endParaRPr/>
          </a:p>
          <a:p>
            <a:pPr marL="0" marR="0" lvl="2" indent="0" algn="l" rtl="0">
              <a:spcBef>
                <a:spcPts val="0"/>
              </a:spcBef>
              <a:spcAft>
                <a:spcPts val="0"/>
              </a:spcAft>
              <a:buSzPts val="1800"/>
              <a:buFont typeface="Arial"/>
              <a:buNone/>
            </a:pPr>
            <a:r>
              <a:rPr lang="en-US" sz="1800" b="0" i="0" u="none" strike="noStrike" cap="none"/>
              <a:t>This code can easily be parallelized.</a:t>
            </a:r>
            <a:endParaRPr/>
          </a:p>
          <a:p>
            <a:pPr marL="0" marR="0" lvl="0" indent="0" algn="l" rtl="0">
              <a:spcBef>
                <a:spcPts val="0"/>
              </a:spcBef>
              <a:spcAft>
                <a:spcPts val="0"/>
              </a:spcAft>
              <a:buNone/>
            </a:pPr>
            <a:endParaRPr sz="1800" b="0" i="0" u="none" strike="noStrike" cap="none"/>
          </a:p>
        </p:txBody>
      </p:sp>
      <p:sp>
        <p:nvSpPr>
          <p:cNvPr id="4582" name="Google Shape;4582;g40a120c017_0_38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471</a:t>
            </a:fld>
            <a:endParaRPr/>
          </a:p>
        </p:txBody>
      </p:sp>
    </p:spTree>
    <p:extLst>
      <p:ext uri="{BB962C8B-B14F-4D97-AF65-F5344CB8AC3E}">
        <p14:creationId xmlns:p14="http://schemas.microsoft.com/office/powerpoint/2010/main" val="3730223370"/>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8"/>
        <p:cNvGrpSpPr/>
        <p:nvPr/>
      </p:nvGrpSpPr>
      <p:grpSpPr>
        <a:xfrm>
          <a:off x="0" y="0"/>
          <a:ext cx="0" cy="0"/>
          <a:chOff x="0" y="0"/>
          <a:chExt cx="0" cy="0"/>
        </a:xfrm>
      </p:grpSpPr>
      <p:sp>
        <p:nvSpPr>
          <p:cNvPr id="4589" name="Google Shape;4589;g40a120c017_0_383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0" name="Google Shape;4590;g40a120c017_0_383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So far all the examples have used lambda expressions and stream pipelines to perform the tasks. In the above example, the </a:t>
            </a:r>
            <a:r>
              <a:rPr lang="en-US" sz="1800" b="0" i="0" u="none" strike="noStrike" cap="none">
                <a:latin typeface="Courier New"/>
                <a:ea typeface="Courier New"/>
                <a:cs typeface="Courier New"/>
                <a:sym typeface="Courier New"/>
              </a:rPr>
              <a:t>Stream</a:t>
            </a:r>
            <a:r>
              <a:rPr lang="en-US" sz="1800" b="0" i="0" u="none" strike="noStrike" cap="none"/>
              <a:t> class is used with regular Java statements to perform the same steps as those found in a pipeline. Even though the approach is possible, a stream pipeline seems like a much better solution.</a:t>
            </a:r>
            <a:endParaRPr/>
          </a:p>
          <a:p>
            <a:pPr marL="0" marR="0" lvl="0"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4591" name="Google Shape;4591;g40a120c017_0_383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472</a:t>
            </a:fld>
            <a:endParaRPr/>
          </a:p>
        </p:txBody>
      </p:sp>
    </p:spTree>
    <p:extLst>
      <p:ext uri="{BB962C8B-B14F-4D97-AF65-F5344CB8AC3E}">
        <p14:creationId xmlns:p14="http://schemas.microsoft.com/office/powerpoint/2010/main" val="334778402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40a120c017_0_384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9" name="Google Shape;4599;g40a120c017_0_384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600" name="Google Shape;4600;g40a120c017_0_384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473</a:t>
            </a:fld>
            <a:endParaRPr/>
          </a:p>
        </p:txBody>
      </p:sp>
    </p:spTree>
    <p:extLst>
      <p:ext uri="{BB962C8B-B14F-4D97-AF65-F5344CB8AC3E}">
        <p14:creationId xmlns:p14="http://schemas.microsoft.com/office/powerpoint/2010/main" val="665903534"/>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6"/>
        <p:cNvGrpSpPr/>
        <p:nvPr/>
      </p:nvGrpSpPr>
      <p:grpSpPr>
        <a:xfrm>
          <a:off x="0" y="0"/>
          <a:ext cx="0" cy="0"/>
          <a:chOff x="0" y="0"/>
          <a:chExt cx="0" cy="0"/>
        </a:xfrm>
      </p:grpSpPr>
      <p:sp>
        <p:nvSpPr>
          <p:cNvPr id="4607" name="Google Shape;4607;g40a120c017_0_385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8" name="Google Shape;4608;g40a120c017_0_385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Making a stream run in parallel is pretty easy. Just call the </a:t>
            </a:r>
            <a:r>
              <a:rPr lang="en-US" sz="1800" b="0" i="0" u="none" strike="noStrike" cap="none">
                <a:latin typeface="Courier New"/>
                <a:ea typeface="Courier New"/>
                <a:cs typeface="Courier New"/>
                <a:sym typeface="Courier New"/>
              </a:rPr>
              <a:t>parallelStream</a:t>
            </a:r>
            <a:r>
              <a:rPr lang="en-US" sz="1800" b="0" i="0" u="none" strike="noStrike" cap="none"/>
              <a:t> or </a:t>
            </a:r>
            <a:r>
              <a:rPr lang="en-US" sz="1800" b="0" i="0" u="none" strike="noStrike" cap="none">
                <a:latin typeface="Courier New"/>
                <a:ea typeface="Courier New"/>
                <a:cs typeface="Courier New"/>
                <a:sym typeface="Courier New"/>
              </a:rPr>
              <a:t>parallel</a:t>
            </a:r>
            <a:r>
              <a:rPr lang="en-US" sz="1800" b="0" i="0" u="none" strike="noStrike" cap="none"/>
              <a:t> method in the stream. With that call, when the stream executes it uses all the processing cores available to the current JVM to perform the task.</a:t>
            </a:r>
            <a:endParaRPr/>
          </a:p>
          <a:p>
            <a:pPr marL="0" marR="0" lvl="1" indent="0" algn="l" rtl="0">
              <a:spcBef>
                <a:spcPts val="0"/>
              </a:spcBef>
              <a:spcAft>
                <a:spcPts val="0"/>
              </a:spcAft>
              <a:buSzPts val="1800"/>
              <a:buFont typeface="Arial"/>
              <a:buNone/>
            </a:pPr>
            <a:r>
              <a:rPr lang="en-US" sz="1800" b="0" i="0" u="none" strike="noStrike" cap="none"/>
              <a:t>The fork/join framework is used to break the work into smaller tasks, execute each task, and then recombine the results. But as you will see, much less code is needed to do this with streams than would be necessary if fork/join was coded by hand.</a:t>
            </a:r>
            <a:endParaRPr/>
          </a:p>
          <a:p>
            <a:pPr marL="0" marR="0" lvl="1" indent="0" algn="l" rtl="0">
              <a:spcBef>
                <a:spcPts val="0"/>
              </a:spcBef>
              <a:spcAft>
                <a:spcPts val="0"/>
              </a:spcAft>
              <a:buSzPts val="1800"/>
              <a:buFont typeface="Arial"/>
              <a:buNone/>
            </a:pPr>
            <a:r>
              <a:rPr lang="en-US" sz="1800" b="0" i="0" u="none" strike="noStrike" cap="none"/>
              <a:t>Remember, parallel is not always faster. For certain types of tasks, serial processing will  produce better results.</a:t>
            </a:r>
            <a:endParaRPr/>
          </a:p>
          <a:p>
            <a:pPr marL="0" marR="0" lvl="0" indent="0" algn="l" rtl="0">
              <a:spcBef>
                <a:spcPts val="0"/>
              </a:spcBef>
              <a:spcAft>
                <a:spcPts val="0"/>
              </a:spcAft>
              <a:buNone/>
            </a:pPr>
            <a:endParaRPr sz="1800" b="0" i="0" u="none" strike="noStrike" cap="none"/>
          </a:p>
        </p:txBody>
      </p:sp>
      <p:sp>
        <p:nvSpPr>
          <p:cNvPr id="4609" name="Google Shape;4609;g40a120c017_0_385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474</a:t>
            </a:fld>
            <a:endParaRPr/>
          </a:p>
        </p:txBody>
      </p:sp>
    </p:spTree>
    <p:extLst>
      <p:ext uri="{BB962C8B-B14F-4D97-AF65-F5344CB8AC3E}">
        <p14:creationId xmlns:p14="http://schemas.microsoft.com/office/powerpoint/2010/main" val="3148771641"/>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4"/>
        <p:cNvGrpSpPr/>
        <p:nvPr/>
      </p:nvGrpSpPr>
      <p:grpSpPr>
        <a:xfrm>
          <a:off x="0" y="0"/>
          <a:ext cx="0" cy="0"/>
          <a:chOff x="0" y="0"/>
          <a:chExt cx="0" cy="0"/>
        </a:xfrm>
      </p:grpSpPr>
      <p:sp>
        <p:nvSpPr>
          <p:cNvPr id="4615" name="Google Shape;4615;g40a120c017_0_38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6" name="Google Shape;4616;g40a120c017_0_38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is an example of using the </a:t>
            </a:r>
            <a:r>
              <a:rPr lang="en-US" sz="1800" b="0" i="0" u="none" strike="noStrike" cap="none">
                <a:latin typeface="Courier New"/>
                <a:ea typeface="Courier New"/>
                <a:cs typeface="Courier New"/>
                <a:sym typeface="Courier New"/>
              </a:rPr>
              <a:t>parallelStream</a:t>
            </a:r>
            <a:r>
              <a:rPr lang="en-US" sz="1800" b="0" i="0" u="none" strike="noStrike" cap="none"/>
              <a:t> method to make the stream pipeline parallel.</a:t>
            </a:r>
            <a:endParaRPr/>
          </a:p>
        </p:txBody>
      </p:sp>
      <p:sp>
        <p:nvSpPr>
          <p:cNvPr id="4617" name="Google Shape;4617;g40a120c017_0_38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475</a:t>
            </a:fld>
            <a:endParaRPr/>
          </a:p>
        </p:txBody>
      </p:sp>
    </p:spTree>
    <p:extLst>
      <p:ext uri="{BB962C8B-B14F-4D97-AF65-F5344CB8AC3E}">
        <p14:creationId xmlns:p14="http://schemas.microsoft.com/office/powerpoint/2010/main" val="189882495"/>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g40a120c017_0_38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476</a:t>
            </a:fld>
            <a:endParaRPr/>
          </a:p>
        </p:txBody>
      </p:sp>
      <p:sp>
        <p:nvSpPr>
          <p:cNvPr id="4625" name="Google Shape;4625;g40a120c017_0_38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6" name="Google Shape;4626;g40a120c017_0_38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example uses the </a:t>
            </a:r>
            <a:r>
              <a:rPr lang="en-US" sz="1800" b="0" i="0" u="none" strike="noStrike" cap="none">
                <a:latin typeface="Courier New"/>
                <a:ea typeface="Courier New"/>
                <a:cs typeface="Courier New"/>
                <a:sym typeface="Courier New"/>
              </a:rPr>
              <a:t>parallel</a:t>
            </a:r>
            <a:r>
              <a:rPr lang="en-US" sz="1800" b="0" i="0" u="none" strike="noStrike" cap="none"/>
              <a:t> method to make the stream pipeline parallel. Both the </a:t>
            </a:r>
            <a:r>
              <a:rPr lang="en-US" sz="1800" b="0" i="0" u="none" strike="noStrike" cap="none">
                <a:latin typeface="Courier New"/>
                <a:ea typeface="Courier New"/>
                <a:cs typeface="Courier New"/>
                <a:sym typeface="Courier New"/>
              </a:rPr>
              <a:t>sequential</a:t>
            </a:r>
            <a:r>
              <a:rPr lang="en-US" sz="1800" b="0" i="0" u="none" strike="noStrike" cap="none"/>
              <a:t> and </a:t>
            </a:r>
            <a:r>
              <a:rPr lang="en-US" sz="1800" b="0" i="0" u="none" strike="noStrike" cap="none">
                <a:latin typeface="Courier New"/>
                <a:ea typeface="Courier New"/>
                <a:cs typeface="Courier New"/>
                <a:sym typeface="Courier New"/>
              </a:rPr>
              <a:t>parallel</a:t>
            </a:r>
            <a:r>
              <a:rPr lang="en-US" sz="1800" b="0" i="0" u="none" strike="noStrike" cap="none"/>
              <a:t> methods may be called in a pipeline. </a:t>
            </a:r>
            <a:r>
              <a:rPr lang="en-US" sz="1800" b="1" i="0" u="none" strike="noStrike" cap="none"/>
              <a:t>Whichever method is called last</a:t>
            </a:r>
            <a:r>
              <a:rPr lang="en-US" sz="1800" b="0" i="0" u="none" strike="noStrike" cap="none"/>
              <a:t>, will be applied to the stream.</a:t>
            </a:r>
            <a:endParaRPr/>
          </a:p>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16116876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40a120c017_0_38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4" name="Google Shape;4634;g40a120c017_0_38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Your data should be immutable or read-only when used with stream pipelines. No changes to state should take place during a pipeline.</a:t>
            </a:r>
            <a:endParaRPr/>
          </a:p>
        </p:txBody>
      </p:sp>
      <p:sp>
        <p:nvSpPr>
          <p:cNvPr id="4635" name="Google Shape;4635;g40a120c017_0_38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477</a:t>
            </a:fld>
            <a:endParaRPr/>
          </a:p>
        </p:txBody>
      </p:sp>
    </p:spTree>
    <p:extLst>
      <p:ext uri="{BB962C8B-B14F-4D97-AF65-F5344CB8AC3E}">
        <p14:creationId xmlns:p14="http://schemas.microsoft.com/office/powerpoint/2010/main" val="1566399574"/>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g40a120c017_0_38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2" name="Google Shape;4642;g40a120c017_0_38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If you want to save the results after a pipeline completes, use the </a:t>
            </a:r>
            <a:r>
              <a:rPr lang="en-US" sz="1800" b="0" i="0" u="none" strike="noStrike" cap="none">
                <a:latin typeface="Courier New"/>
                <a:ea typeface="Courier New"/>
                <a:cs typeface="Courier New"/>
                <a:sym typeface="Courier New"/>
              </a:rPr>
              <a:t>collect</a:t>
            </a:r>
            <a:r>
              <a:rPr lang="en-US" sz="1800" b="0" i="0" u="none" strike="noStrike" cap="none"/>
              <a:t> method and </a:t>
            </a:r>
            <a:r>
              <a:rPr lang="en-US" sz="1800" b="0" i="0" u="none" strike="noStrike" cap="none">
                <a:latin typeface="Courier New"/>
                <a:ea typeface="Courier New"/>
                <a:cs typeface="Courier New"/>
                <a:sym typeface="Courier New"/>
              </a:rPr>
              <a:t>Collectors</a:t>
            </a:r>
            <a:r>
              <a:rPr lang="en-US" sz="1800" b="0" i="0" u="none" strike="noStrike" cap="none"/>
              <a:t> class as shown in the example. This method parallelizes well and treats the data in a stateless way. </a:t>
            </a:r>
            <a:endParaRPr/>
          </a:p>
        </p:txBody>
      </p:sp>
      <p:sp>
        <p:nvSpPr>
          <p:cNvPr id="4643" name="Google Shape;4643;g40a120c017_0_38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478</a:t>
            </a:fld>
            <a:endParaRPr/>
          </a:p>
        </p:txBody>
      </p:sp>
    </p:spTree>
    <p:extLst>
      <p:ext uri="{BB962C8B-B14F-4D97-AF65-F5344CB8AC3E}">
        <p14:creationId xmlns:p14="http://schemas.microsoft.com/office/powerpoint/2010/main" val="32376826"/>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g40a120c017_0_38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1" name="Google Shape;4651;g40a120c017_0_38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Stream pipeline results may be nondeterministic or incorrect if the behavioral parameters to the stream operations are stateful. A stateful lambda is one whose result depends on any state which might change during the execution of the stream pipeline.</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Do not write code like that shown in this example.</a:t>
            </a:r>
            <a:endParaRPr/>
          </a:p>
        </p:txBody>
      </p:sp>
      <p:sp>
        <p:nvSpPr>
          <p:cNvPr id="4652" name="Google Shape;4652;g40a120c017_0_38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479</a:t>
            </a:fld>
            <a:endParaRPr/>
          </a:p>
        </p:txBody>
      </p:sp>
    </p:spTree>
    <p:extLst>
      <p:ext uri="{BB962C8B-B14F-4D97-AF65-F5344CB8AC3E}">
        <p14:creationId xmlns:p14="http://schemas.microsoft.com/office/powerpoint/2010/main" val="3531702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31: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 line 6, a new </a:t>
            </a:r>
            <a:r>
              <a:rPr lang="en-US" sz="1800" b="0" i="0" u="none" strike="noStrike" cap="none">
                <a:latin typeface="Courier New"/>
                <a:ea typeface="Courier New"/>
                <a:cs typeface="Courier New"/>
                <a:sym typeface="Courier New"/>
              </a:rPr>
              <a:t>Employee</a:t>
            </a:r>
            <a:r>
              <a:rPr lang="en-US" sz="1800" b="0" i="0" u="none" strike="noStrike" cap="none"/>
              <a:t> object is created and the reference to that object is assigned to the variable </a:t>
            </a:r>
            <a:r>
              <a:rPr lang="en-US" sz="1800" b="0" i="0" u="none" strike="noStrike" cap="none">
                <a:latin typeface="Courier New"/>
                <a:ea typeface="Courier New"/>
                <a:cs typeface="Courier New"/>
                <a:sym typeface="Courier New"/>
              </a:rPr>
              <a:t>x</a:t>
            </a:r>
            <a:r>
              <a:rPr lang="en-US" sz="1800" b="0" i="0" u="none" strike="noStrike" cap="none"/>
              <a:t>. The </a:t>
            </a:r>
            <a:r>
              <a:rPr lang="en-US" sz="1800" b="0" i="0" u="none" strike="noStrike" cap="none">
                <a:latin typeface="Courier New"/>
                <a:ea typeface="Courier New"/>
                <a:cs typeface="Courier New"/>
                <a:sym typeface="Courier New"/>
              </a:rPr>
              <a:t>salary</a:t>
            </a:r>
            <a:r>
              <a:rPr lang="en-US" sz="1800" b="0" i="0" u="none" strike="noStrike" cap="none"/>
              <a:t> field is set to </a:t>
            </a:r>
            <a:r>
              <a:rPr lang="en-US" sz="1800" b="0" i="0" u="none" strike="noStrike" cap="none">
                <a:latin typeface="Courier New"/>
                <a:ea typeface="Courier New"/>
                <a:cs typeface="Courier New"/>
                <a:sym typeface="Courier New"/>
              </a:rPr>
              <a:t>120_000</a:t>
            </a:r>
            <a:r>
              <a:rPr lang="en-US" sz="1800" b="0" i="0" u="none" strike="noStrike" cap="none"/>
              <a:t> on line 8. </a:t>
            </a:r>
            <a:endParaRPr/>
          </a:p>
          <a:p>
            <a:pPr marL="0" marR="0" lvl="1" indent="0" algn="l" rtl="0">
              <a:spcBef>
                <a:spcPts val="0"/>
              </a:spcBef>
              <a:spcAft>
                <a:spcPts val="0"/>
              </a:spcAft>
              <a:buSzPts val="1800"/>
              <a:buFont typeface="Arial"/>
              <a:buNone/>
            </a:pPr>
            <a:r>
              <a:rPr lang="en-US" sz="1800" b="0" i="0" u="none" strike="noStrike" cap="none"/>
              <a:t>On line 9, the reference to </a:t>
            </a:r>
            <a:r>
              <a:rPr lang="en-US" sz="1800" b="0" i="0" u="none" strike="noStrike" cap="none">
                <a:latin typeface="Courier New"/>
                <a:ea typeface="Courier New"/>
                <a:cs typeface="Courier New"/>
                <a:sym typeface="Courier New"/>
              </a:rPr>
              <a:t>x</a:t>
            </a:r>
            <a:r>
              <a:rPr lang="en-US" sz="1800" b="0" i="0" u="none" strike="noStrike" cap="none"/>
              <a:t> is passed to the </a:t>
            </a:r>
            <a:r>
              <a:rPr lang="en-US" sz="1800" b="0" i="0" u="none" strike="noStrike" cap="none">
                <a:latin typeface="Courier New"/>
                <a:ea typeface="Courier New"/>
                <a:cs typeface="Courier New"/>
                <a:sym typeface="Courier New"/>
              </a:rPr>
              <a:t>foo</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Line 15 of the </a:t>
            </a:r>
            <a:r>
              <a:rPr lang="en-US" sz="1800" b="0" i="0" u="none" strike="noStrike" cap="none">
                <a:latin typeface="Courier New"/>
                <a:ea typeface="Courier New"/>
                <a:cs typeface="Courier New"/>
                <a:sym typeface="Courier New"/>
              </a:rPr>
              <a:t>foo</a:t>
            </a:r>
            <a:r>
              <a:rPr lang="en-US" sz="1800" b="0" i="0" u="none" strike="noStrike" cap="none"/>
              <a:t> method sets the </a:t>
            </a:r>
            <a:r>
              <a:rPr lang="en-US" sz="1800" b="0" i="0" u="none" strike="noStrike" cap="none">
                <a:latin typeface="Courier New"/>
                <a:ea typeface="Courier New"/>
                <a:cs typeface="Courier New"/>
                <a:sym typeface="Courier New"/>
              </a:rPr>
              <a:t>salary</a:t>
            </a:r>
            <a:r>
              <a:rPr lang="en-US" sz="1800" b="0" i="0" u="none" strike="noStrike" cap="none"/>
              <a:t> value of </a:t>
            </a:r>
            <a:r>
              <a:rPr lang="en-US" sz="1800" b="0" i="0" u="none" strike="noStrike" cap="none">
                <a:latin typeface="Courier New"/>
                <a:ea typeface="Courier New"/>
                <a:cs typeface="Courier New"/>
                <a:sym typeface="Courier New"/>
              </a:rPr>
              <a:t>e</a:t>
            </a:r>
            <a:r>
              <a:rPr lang="en-US" sz="1800" b="0" i="0" u="none" strike="noStrike" cap="none"/>
              <a:t> to </a:t>
            </a:r>
            <a:r>
              <a:rPr lang="en-US" sz="1800" b="0" i="0" u="none" strike="noStrike" cap="none">
                <a:latin typeface="Courier New"/>
                <a:ea typeface="Courier New"/>
                <a:cs typeface="Courier New"/>
                <a:sym typeface="Courier New"/>
              </a:rPr>
              <a:t>130_000</a:t>
            </a:r>
            <a:r>
              <a:rPr lang="en-US" sz="1800" b="0" i="0" u="none" strike="noStrike" cap="none"/>
              <a:t>. Because </a:t>
            </a:r>
            <a:r>
              <a:rPr lang="en-US" sz="1800" b="0" i="0" u="none" strike="noStrike" cap="none">
                <a:latin typeface="Courier New"/>
                <a:ea typeface="Courier New"/>
                <a:cs typeface="Courier New"/>
                <a:sym typeface="Courier New"/>
              </a:rPr>
              <a:t>e</a:t>
            </a:r>
            <a:r>
              <a:rPr lang="en-US" sz="1800" b="0" i="0" u="none" strike="noStrike" cap="none"/>
              <a:t> refers to the same reference as </a:t>
            </a:r>
            <a:r>
              <a:rPr lang="en-US" sz="1800" b="0" i="0" u="none" strike="noStrike" cap="none">
                <a:latin typeface="Courier New"/>
                <a:ea typeface="Courier New"/>
                <a:cs typeface="Courier New"/>
                <a:sym typeface="Courier New"/>
              </a:rPr>
              <a:t>x</a:t>
            </a:r>
            <a:r>
              <a:rPr lang="en-US" sz="1800" b="0" i="0" u="none" strike="noStrike" cap="none"/>
              <a:t>, the </a:t>
            </a:r>
            <a:r>
              <a:rPr lang="en-US" sz="1800" b="0" i="0" u="none" strike="noStrike" cap="none">
                <a:latin typeface="Courier New"/>
                <a:ea typeface="Courier New"/>
                <a:cs typeface="Courier New"/>
                <a:sym typeface="Courier New"/>
              </a:rPr>
              <a:t>salary</a:t>
            </a:r>
            <a:r>
              <a:rPr lang="en-US" sz="1800" b="0" i="0" u="none" strike="noStrike" cap="none"/>
              <a:t> value for </a:t>
            </a:r>
            <a:r>
              <a:rPr lang="en-US" sz="1800" b="0" i="0" u="none" strike="noStrike" cap="none">
                <a:latin typeface="Courier New"/>
                <a:ea typeface="Courier New"/>
                <a:cs typeface="Courier New"/>
                <a:sym typeface="Courier New"/>
              </a:rPr>
              <a:t>x</a:t>
            </a:r>
            <a:r>
              <a:rPr lang="en-US" sz="1800" b="0" i="0" u="none" strike="noStrike" cap="none"/>
              <a:t> is now </a:t>
            </a:r>
            <a:r>
              <a:rPr lang="en-US" sz="1800" b="0" i="0" u="none" strike="noStrike" cap="none">
                <a:latin typeface="Courier New"/>
                <a:ea typeface="Courier New"/>
                <a:cs typeface="Courier New"/>
                <a:sym typeface="Courier New"/>
              </a:rPr>
              <a:t>130_000</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Line 16 creates a new </a:t>
            </a:r>
            <a:r>
              <a:rPr lang="en-US" sz="1800" b="0" i="0" u="none" strike="noStrike" cap="none">
                <a:latin typeface="Courier New"/>
                <a:ea typeface="Courier New"/>
                <a:cs typeface="Courier New"/>
                <a:sym typeface="Courier New"/>
              </a:rPr>
              <a:t>Employee</a:t>
            </a:r>
            <a:r>
              <a:rPr lang="en-US" sz="1800" b="0" i="0" u="none" strike="noStrike" cap="none"/>
              <a:t> object that changes the reference held in </a:t>
            </a:r>
            <a:r>
              <a:rPr lang="en-US" sz="1800" b="0" i="0" u="none" strike="noStrike" cap="none">
                <a:latin typeface="Courier New"/>
                <a:ea typeface="Courier New"/>
                <a:cs typeface="Courier New"/>
                <a:sym typeface="Courier New"/>
              </a:rPr>
              <a:t>e</a:t>
            </a:r>
            <a:r>
              <a:rPr lang="en-US" sz="1800" b="0" i="0" u="none" strike="noStrike" cap="none"/>
              <a:t>. Now </a:t>
            </a:r>
            <a:r>
              <a:rPr lang="en-US" sz="1800" b="0" i="0" u="none" strike="noStrike" cap="none">
                <a:latin typeface="Courier New"/>
                <a:ea typeface="Courier New"/>
                <a:cs typeface="Courier New"/>
                <a:sym typeface="Courier New"/>
              </a:rPr>
              <a:t>x</a:t>
            </a:r>
            <a:r>
              <a:rPr lang="en-US" sz="1800" b="0" i="0" u="none" strike="noStrike" cap="none"/>
              <a:t> is no longer referred to in the </a:t>
            </a:r>
            <a:r>
              <a:rPr lang="en-US" sz="1800" b="0" i="0" u="none" strike="noStrike" cap="none">
                <a:latin typeface="Courier New"/>
                <a:ea typeface="Courier New"/>
                <a:cs typeface="Courier New"/>
                <a:sym typeface="Courier New"/>
              </a:rPr>
              <a:t>foo</a:t>
            </a:r>
            <a:r>
              <a:rPr lang="en-US" sz="1800" b="0" i="0" u="none" strike="noStrike" cap="none"/>
              <a:t> method.</a:t>
            </a:r>
            <a:endParaRPr/>
          </a:p>
          <a:p>
            <a:pPr marL="0" marR="0" lvl="1" indent="0" algn="l" rtl="0">
              <a:spcBef>
                <a:spcPts val="0"/>
              </a:spcBef>
              <a:spcAft>
                <a:spcPts val="0"/>
              </a:spcAft>
              <a:buSzPts val="1800"/>
              <a:buFont typeface="Arial"/>
              <a:buNone/>
            </a:pPr>
            <a:r>
              <a:rPr lang="en-US" sz="1800" b="0" i="0" u="none" strike="noStrike" cap="none"/>
              <a:t>Line 17 set the </a:t>
            </a:r>
            <a:r>
              <a:rPr lang="en-US" sz="1800" b="0" i="0" u="none" strike="noStrike" cap="none">
                <a:latin typeface="Courier New"/>
                <a:ea typeface="Courier New"/>
                <a:cs typeface="Courier New"/>
                <a:sym typeface="Courier New"/>
              </a:rPr>
              <a:t>salary</a:t>
            </a:r>
            <a:r>
              <a:rPr lang="en-US" sz="1800" b="0" i="0" u="none" strike="noStrike" cap="none"/>
              <a:t> field, but </a:t>
            </a:r>
            <a:r>
              <a:rPr lang="en-US" sz="1800" b="0" i="0" u="none" strike="noStrike" cap="none">
                <a:latin typeface="Courier New"/>
                <a:ea typeface="Courier New"/>
                <a:cs typeface="Courier New"/>
                <a:sym typeface="Courier New"/>
              </a:rPr>
              <a:t>x</a:t>
            </a:r>
            <a:r>
              <a:rPr lang="en-US" sz="1800" b="0" i="0" u="none" strike="noStrike" cap="none"/>
              <a:t> is unaffected as </a:t>
            </a:r>
            <a:r>
              <a:rPr lang="en-US" sz="1800" b="0" i="0" u="none" strike="noStrike" cap="none">
                <a:latin typeface="Courier New"/>
                <a:ea typeface="Courier New"/>
                <a:cs typeface="Courier New"/>
                <a:sym typeface="Courier New"/>
              </a:rPr>
              <a:t>e</a:t>
            </a:r>
            <a:r>
              <a:rPr lang="en-US" sz="1800" b="0" i="0" u="none" strike="noStrike" cap="none"/>
              <a:t> no longer holds a reference to </a:t>
            </a:r>
            <a:r>
              <a:rPr lang="en-US" sz="1800" b="0" i="0" u="none" strike="noStrike" cap="none">
                <a:latin typeface="Courier New"/>
                <a:ea typeface="Courier New"/>
                <a:cs typeface="Courier New"/>
                <a:sym typeface="Courier New"/>
              </a:rPr>
              <a:t>x</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The output from the program is:</a:t>
            </a:r>
            <a:br>
              <a:rPr lang="en-US" sz="1800" b="0" i="0" u="none" strike="noStrike" cap="none"/>
            </a:br>
            <a:r>
              <a:rPr lang="en-US" sz="1800" b="0" i="0" u="none" strike="noStrike" cap="none">
                <a:latin typeface="Courier New"/>
                <a:ea typeface="Courier New"/>
                <a:cs typeface="Courier New"/>
                <a:sym typeface="Courier New"/>
              </a:rPr>
              <a:t>Employee salary: 130000.0</a:t>
            </a:r>
            <a:endParaRPr/>
          </a:p>
        </p:txBody>
      </p:sp>
      <p:sp>
        <p:nvSpPr>
          <p:cNvPr id="380" name="Google Shape;380;p31: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48</a:t>
            </a:fld>
            <a:endParaRPr/>
          </a:p>
        </p:txBody>
      </p:sp>
    </p:spTree>
    <p:extLst>
      <p:ext uri="{BB962C8B-B14F-4D97-AF65-F5344CB8AC3E}">
        <p14:creationId xmlns:p14="http://schemas.microsoft.com/office/powerpoint/2010/main" val="428360684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8"/>
        <p:cNvGrpSpPr/>
        <p:nvPr/>
      </p:nvGrpSpPr>
      <p:grpSpPr>
        <a:xfrm>
          <a:off x="0" y="0"/>
          <a:ext cx="0" cy="0"/>
          <a:chOff x="0" y="0"/>
          <a:chExt cx="0" cy="0"/>
        </a:xfrm>
      </p:grpSpPr>
      <p:sp>
        <p:nvSpPr>
          <p:cNvPr id="4659" name="Google Shape;4659;g40a120c017_0_38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0" name="Google Shape;4660;g40a120c017_0_38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deterministic algorithm is an algorithm which, given a particular input, will always produce the same output. The </a:t>
            </a:r>
            <a:r>
              <a:rPr lang="en-US" sz="1800" b="0" i="0" u="none" strike="noStrike" cap="none">
                <a:latin typeface="Courier New"/>
                <a:ea typeface="Courier New"/>
                <a:cs typeface="Courier New"/>
                <a:sym typeface="Courier New"/>
              </a:rPr>
              <a:t>sum</a:t>
            </a:r>
            <a:r>
              <a:rPr lang="en-US" sz="1800" b="0" i="0" u="none" strike="noStrike" cap="none"/>
              <a:t> method is a great example as the order in which elements are combined does not matter. The result will be the same irrespective of the order elements are added.</a:t>
            </a:r>
            <a:endParaRPr/>
          </a:p>
        </p:txBody>
      </p:sp>
      <p:sp>
        <p:nvSpPr>
          <p:cNvPr id="4661" name="Google Shape;4661;g40a120c017_0_38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480</a:t>
            </a:fld>
            <a:endParaRPr/>
          </a:p>
        </p:txBody>
      </p:sp>
    </p:spTree>
    <p:extLst>
      <p:ext uri="{BB962C8B-B14F-4D97-AF65-F5344CB8AC3E}">
        <p14:creationId xmlns:p14="http://schemas.microsoft.com/office/powerpoint/2010/main" val="270441547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7"/>
        <p:cNvGrpSpPr/>
        <p:nvPr/>
      </p:nvGrpSpPr>
      <p:grpSpPr>
        <a:xfrm>
          <a:off x="0" y="0"/>
          <a:ext cx="0" cy="0"/>
          <a:chOff x="0" y="0"/>
          <a:chExt cx="0" cy="0"/>
        </a:xfrm>
      </p:grpSpPr>
      <p:sp>
        <p:nvSpPr>
          <p:cNvPr id="4668" name="Google Shape;4668;g40a120c017_0_38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9" name="Google Shape;4669;g40a120c017_0_38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larger the data set, the more likely the two code blocks will produce a different result. The parallel stream does not search the data sequentially. Consequently, it is possible it will find a different element that meets the criteria first.</a:t>
            </a:r>
            <a:endParaRPr/>
          </a:p>
        </p:txBody>
      </p:sp>
      <p:sp>
        <p:nvSpPr>
          <p:cNvPr id="4670" name="Google Shape;4670;g40a120c017_0_38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481</a:t>
            </a:fld>
            <a:endParaRPr/>
          </a:p>
        </p:txBody>
      </p:sp>
    </p:spTree>
    <p:extLst>
      <p:ext uri="{BB962C8B-B14F-4D97-AF65-F5344CB8AC3E}">
        <p14:creationId xmlns:p14="http://schemas.microsoft.com/office/powerpoint/2010/main" val="2202019647"/>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6"/>
        <p:cNvGrpSpPr/>
        <p:nvPr/>
      </p:nvGrpSpPr>
      <p:grpSpPr>
        <a:xfrm>
          <a:off x="0" y="0"/>
          <a:ext cx="0" cy="0"/>
          <a:chOff x="0" y="0"/>
          <a:chExt cx="0" cy="0"/>
        </a:xfrm>
      </p:grpSpPr>
      <p:sp>
        <p:nvSpPr>
          <p:cNvPr id="4677" name="Google Shape;4677;g40a120c017_0_390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8" name="Google Shape;4678;g40a120c017_0_390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Reduction is an operation that takes a sequence of input elements and combines them into a single summary result by repeated application of a combining operation. The </a:t>
            </a:r>
            <a:r>
              <a:rPr lang="en-US" sz="1800" b="0" i="0" u="none" strike="noStrike" cap="none">
                <a:latin typeface="Courier New"/>
                <a:ea typeface="Courier New"/>
                <a:cs typeface="Courier New"/>
                <a:sym typeface="Courier New"/>
              </a:rPr>
              <a:t>sum</a:t>
            </a:r>
            <a:r>
              <a:rPr lang="en-US" sz="1800" b="0" i="0" u="none" strike="noStrike" cap="none"/>
              <a:t> method for the </a:t>
            </a:r>
            <a:r>
              <a:rPr lang="en-US" sz="1800" b="0" i="0" u="none" strike="noStrike" cap="none">
                <a:latin typeface="Courier New"/>
                <a:ea typeface="Courier New"/>
                <a:cs typeface="Courier New"/>
                <a:sym typeface="Courier New"/>
              </a:rPr>
              <a:t>Stream</a:t>
            </a:r>
            <a:r>
              <a:rPr lang="en-US" sz="1800" b="0" i="0" u="none" strike="noStrike" cap="none"/>
              <a:t> class is an application of reduction.</a:t>
            </a:r>
            <a:endParaRPr/>
          </a:p>
        </p:txBody>
      </p:sp>
      <p:sp>
        <p:nvSpPr>
          <p:cNvPr id="4679" name="Google Shape;4679;g40a120c017_0_390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482</a:t>
            </a:fld>
            <a:endParaRPr/>
          </a:p>
        </p:txBody>
      </p:sp>
    </p:spTree>
    <p:extLst>
      <p:ext uri="{BB962C8B-B14F-4D97-AF65-F5344CB8AC3E}">
        <p14:creationId xmlns:p14="http://schemas.microsoft.com/office/powerpoint/2010/main" val="1820092830"/>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4"/>
        <p:cNvGrpSpPr/>
        <p:nvPr/>
      </p:nvGrpSpPr>
      <p:grpSpPr>
        <a:xfrm>
          <a:off x="0" y="0"/>
          <a:ext cx="0" cy="0"/>
          <a:chOff x="0" y="0"/>
          <a:chExt cx="0" cy="0"/>
        </a:xfrm>
      </p:grpSpPr>
      <p:sp>
        <p:nvSpPr>
          <p:cNvPr id="4685" name="Google Shape;4685;g40a120c017_0_39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6" name="Google Shape;4686;g40a120c017_0_39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the text above points out, a reduction can only be preformed on an associate function. In effect, a function where order does not matter. If the function is not associative, you will get the wrong result.</a:t>
            </a:r>
            <a:endParaRPr/>
          </a:p>
        </p:txBody>
      </p:sp>
      <p:sp>
        <p:nvSpPr>
          <p:cNvPr id="4687" name="Google Shape;4687;g40a120c017_0_39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483</a:t>
            </a:fld>
            <a:endParaRPr/>
          </a:p>
        </p:txBody>
      </p:sp>
    </p:spTree>
    <p:extLst>
      <p:ext uri="{BB962C8B-B14F-4D97-AF65-F5344CB8AC3E}">
        <p14:creationId xmlns:p14="http://schemas.microsoft.com/office/powerpoint/2010/main" val="890268884"/>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2"/>
        <p:cNvGrpSpPr/>
        <p:nvPr/>
      </p:nvGrpSpPr>
      <p:grpSpPr>
        <a:xfrm>
          <a:off x="0" y="0"/>
          <a:ext cx="0" cy="0"/>
          <a:chOff x="0" y="0"/>
          <a:chExt cx="0" cy="0"/>
        </a:xfrm>
      </p:grpSpPr>
      <p:sp>
        <p:nvSpPr>
          <p:cNvPr id="4693" name="Google Shape;4693;g40a120c017_0_391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4" name="Google Shape;4694;g40a120c017_0_391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Note that the integer value of 0 is passed into the reduce method. This is called the </a:t>
            </a:r>
            <a:r>
              <a:rPr lang="en-US" sz="1800" b="0" i="1" u="none" strike="noStrike" cap="none"/>
              <a:t>identity</a:t>
            </a:r>
            <a:r>
              <a:rPr lang="en-US" sz="1800" b="0" i="0" u="none" strike="noStrike" cap="none"/>
              <a:t> value. It represents the starting value for the reduce function and the default return value if there are no members in the reduction.</a:t>
            </a:r>
            <a:endParaRPr/>
          </a:p>
        </p:txBody>
      </p:sp>
      <p:sp>
        <p:nvSpPr>
          <p:cNvPr id="4695" name="Google Shape;4695;g40a120c017_0_391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484</a:t>
            </a:fld>
            <a:endParaRPr/>
          </a:p>
        </p:txBody>
      </p:sp>
    </p:spTree>
    <p:extLst>
      <p:ext uri="{BB962C8B-B14F-4D97-AF65-F5344CB8AC3E}">
        <p14:creationId xmlns:p14="http://schemas.microsoft.com/office/powerpoint/2010/main" val="1101998123"/>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9"/>
        <p:cNvGrpSpPr/>
        <p:nvPr/>
      </p:nvGrpSpPr>
      <p:grpSpPr>
        <a:xfrm>
          <a:off x="0" y="0"/>
          <a:ext cx="0" cy="0"/>
          <a:chOff x="0" y="0"/>
          <a:chExt cx="0" cy="0"/>
        </a:xfrm>
      </p:grpSpPr>
      <p:sp>
        <p:nvSpPr>
          <p:cNvPr id="4710" name="Google Shape;4710;g40a120c017_0_39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1" name="Google Shape;4711;g40a120c017_0_39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12" name="Google Shape;4712;g40a120c017_0_39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485</a:t>
            </a:fld>
            <a:endParaRPr/>
          </a:p>
        </p:txBody>
      </p:sp>
    </p:spTree>
    <p:extLst>
      <p:ext uri="{BB962C8B-B14F-4D97-AF65-F5344CB8AC3E}">
        <p14:creationId xmlns:p14="http://schemas.microsoft.com/office/powerpoint/2010/main" val="859496144"/>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5"/>
        <p:cNvGrpSpPr/>
        <p:nvPr/>
      </p:nvGrpSpPr>
      <p:grpSpPr>
        <a:xfrm>
          <a:off x="0" y="0"/>
          <a:ext cx="0" cy="0"/>
          <a:chOff x="0" y="0"/>
          <a:chExt cx="0" cy="0"/>
        </a:xfrm>
      </p:grpSpPr>
      <p:sp>
        <p:nvSpPr>
          <p:cNvPr id="4726" name="Google Shape;4726;g40a120c017_0_39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7" name="Google Shape;4727;g40a120c017_0_39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28" name="Google Shape;4728;g40a120c017_0_39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486</a:t>
            </a:fld>
            <a:endParaRPr/>
          </a:p>
        </p:txBody>
      </p:sp>
    </p:spTree>
    <p:extLst>
      <p:ext uri="{BB962C8B-B14F-4D97-AF65-F5344CB8AC3E}">
        <p14:creationId xmlns:p14="http://schemas.microsoft.com/office/powerpoint/2010/main" val="2021060949"/>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0"/>
        <p:cNvGrpSpPr/>
        <p:nvPr/>
      </p:nvGrpSpPr>
      <p:grpSpPr>
        <a:xfrm>
          <a:off x="0" y="0"/>
          <a:ext cx="0" cy="0"/>
          <a:chOff x="0" y="0"/>
          <a:chExt cx="0" cy="0"/>
        </a:xfrm>
      </p:grpSpPr>
      <p:sp>
        <p:nvSpPr>
          <p:cNvPr id="4741" name="Google Shape;4741;g40a120c017_0_39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2" name="Google Shape;4742;g40a120c017_0_39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43" name="Google Shape;4743;g40a120c017_0_39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487</a:t>
            </a:fld>
            <a:endParaRPr/>
          </a:p>
        </p:txBody>
      </p:sp>
    </p:spTree>
    <p:extLst>
      <p:ext uri="{BB962C8B-B14F-4D97-AF65-F5344CB8AC3E}">
        <p14:creationId xmlns:p14="http://schemas.microsoft.com/office/powerpoint/2010/main" val="13152252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40a120c017_0_39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6" name="Google Shape;4756;g40a120c017_0_39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57" name="Google Shape;4757;g40a120c017_0_39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488</a:t>
            </a:fld>
            <a:endParaRPr/>
          </a:p>
        </p:txBody>
      </p:sp>
    </p:spTree>
    <p:extLst>
      <p:ext uri="{BB962C8B-B14F-4D97-AF65-F5344CB8AC3E}">
        <p14:creationId xmlns:p14="http://schemas.microsoft.com/office/powerpoint/2010/main" val="2763186448"/>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7"/>
        <p:cNvGrpSpPr/>
        <p:nvPr/>
      </p:nvGrpSpPr>
      <p:grpSpPr>
        <a:xfrm>
          <a:off x="0" y="0"/>
          <a:ext cx="0" cy="0"/>
          <a:chOff x="0" y="0"/>
          <a:chExt cx="0" cy="0"/>
        </a:xfrm>
      </p:grpSpPr>
      <p:sp>
        <p:nvSpPr>
          <p:cNvPr id="4768" name="Google Shape;4768;g40a120c017_0_39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9" name="Google Shape;4769;g40a120c017_0_39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770" name="Google Shape;4770;g40a120c017_0_39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489</a:t>
            </a:fld>
            <a:endParaRPr/>
          </a:p>
        </p:txBody>
      </p:sp>
    </p:spTree>
    <p:extLst>
      <p:ext uri="{BB962C8B-B14F-4D97-AF65-F5344CB8AC3E}">
        <p14:creationId xmlns:p14="http://schemas.microsoft.com/office/powerpoint/2010/main" val="2293531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32: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Garbage is automatically collected by the JVM. The timing of the collection depends upon many factors. A detailed discussion of garbage collection mechanics is beyond the scope of this lesson.</a:t>
            </a:r>
            <a:endParaRPr/>
          </a:p>
        </p:txBody>
      </p:sp>
      <p:sp>
        <p:nvSpPr>
          <p:cNvPr id="392" name="Google Shape;392;p32: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49</a:t>
            </a:fld>
            <a:endParaRPr/>
          </a:p>
        </p:txBody>
      </p:sp>
    </p:spTree>
    <p:extLst>
      <p:ext uri="{BB962C8B-B14F-4D97-AF65-F5344CB8AC3E}">
        <p14:creationId xmlns:p14="http://schemas.microsoft.com/office/powerpoint/2010/main" val="35982369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40a120c017_0_399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1" name="Google Shape;4781;g40a120c017_0_399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picture shows how the sum is first decomposed into smaller steps. The results are then combined to produce a result.</a:t>
            </a:r>
            <a:endParaRPr/>
          </a:p>
        </p:txBody>
      </p:sp>
      <p:sp>
        <p:nvSpPr>
          <p:cNvPr id="4782" name="Google Shape;4782;g40a120c017_0_399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490</a:t>
            </a:fld>
            <a:endParaRPr/>
          </a:p>
        </p:txBody>
      </p:sp>
    </p:spTree>
    <p:extLst>
      <p:ext uri="{BB962C8B-B14F-4D97-AF65-F5344CB8AC3E}">
        <p14:creationId xmlns:p14="http://schemas.microsoft.com/office/powerpoint/2010/main" val="692372727"/>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1"/>
        <p:cNvGrpSpPr/>
        <p:nvPr/>
      </p:nvGrpSpPr>
      <p:grpSpPr>
        <a:xfrm>
          <a:off x="0" y="0"/>
          <a:ext cx="0" cy="0"/>
          <a:chOff x="0" y="0"/>
          <a:chExt cx="0" cy="0"/>
        </a:xfrm>
      </p:grpSpPr>
      <p:sp>
        <p:nvSpPr>
          <p:cNvPr id="4802" name="Google Shape;4802;g40a120c017_0_40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3" name="Google Shape;4803;g40a120c017_0_401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steps that follow, the data set above is summed. The steps of decomposition and then combination are shown in detail. Note that for this operation, the order of operations does not matter.</a:t>
            </a:r>
            <a:endParaRPr/>
          </a:p>
        </p:txBody>
      </p:sp>
      <p:sp>
        <p:nvSpPr>
          <p:cNvPr id="4804" name="Google Shape;4804;g40a120c017_0_40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491</a:t>
            </a:fld>
            <a:endParaRPr/>
          </a:p>
        </p:txBody>
      </p:sp>
    </p:spTree>
    <p:extLst>
      <p:ext uri="{BB962C8B-B14F-4D97-AF65-F5344CB8AC3E}">
        <p14:creationId xmlns:p14="http://schemas.microsoft.com/office/powerpoint/2010/main" val="1651279637"/>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8"/>
        <p:cNvGrpSpPr/>
        <p:nvPr/>
      </p:nvGrpSpPr>
      <p:grpSpPr>
        <a:xfrm>
          <a:off x="0" y="0"/>
          <a:ext cx="0" cy="0"/>
          <a:chOff x="0" y="0"/>
          <a:chExt cx="0" cy="0"/>
        </a:xfrm>
      </p:grpSpPr>
      <p:sp>
        <p:nvSpPr>
          <p:cNvPr id="4819" name="Google Shape;4819;g40a120c017_0_40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0" name="Google Shape;4820;g40a120c017_0_402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21" name="Google Shape;4821;g40a120c017_0_402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492</a:t>
            </a:fld>
            <a:endParaRPr/>
          </a:p>
        </p:txBody>
      </p:sp>
    </p:spTree>
    <p:extLst>
      <p:ext uri="{BB962C8B-B14F-4D97-AF65-F5344CB8AC3E}">
        <p14:creationId xmlns:p14="http://schemas.microsoft.com/office/powerpoint/2010/main" val="1249338596"/>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0"/>
        <p:cNvGrpSpPr/>
        <p:nvPr/>
      </p:nvGrpSpPr>
      <p:grpSpPr>
        <a:xfrm>
          <a:off x="0" y="0"/>
          <a:ext cx="0" cy="0"/>
          <a:chOff x="0" y="0"/>
          <a:chExt cx="0" cy="0"/>
        </a:xfrm>
      </p:grpSpPr>
      <p:sp>
        <p:nvSpPr>
          <p:cNvPr id="4841" name="Google Shape;4841;g40a120c017_0_404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2" name="Google Shape;4842;g40a120c017_0_404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43" name="Google Shape;4843;g40a120c017_0_404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493</a:t>
            </a:fld>
            <a:endParaRPr/>
          </a:p>
        </p:txBody>
      </p:sp>
    </p:spTree>
    <p:extLst>
      <p:ext uri="{BB962C8B-B14F-4D97-AF65-F5344CB8AC3E}">
        <p14:creationId xmlns:p14="http://schemas.microsoft.com/office/powerpoint/2010/main" val="1550122563"/>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40a120c017_0_40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2" name="Google Shape;4872;g40a120c017_0_40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73" name="Google Shape;4873;g40a120c017_0_40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494</a:t>
            </a:fld>
            <a:endParaRPr/>
          </a:p>
        </p:txBody>
      </p:sp>
    </p:spTree>
    <p:extLst>
      <p:ext uri="{BB962C8B-B14F-4D97-AF65-F5344CB8AC3E}">
        <p14:creationId xmlns:p14="http://schemas.microsoft.com/office/powerpoint/2010/main" val="2816100756"/>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40a120c017_0_409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4" name="Google Shape;4894;g40a120c017_0_409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895" name="Google Shape;4895;g40a120c017_0_409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495</a:t>
            </a:fld>
            <a:endParaRPr/>
          </a:p>
        </p:txBody>
      </p:sp>
    </p:spTree>
    <p:extLst>
      <p:ext uri="{BB962C8B-B14F-4D97-AF65-F5344CB8AC3E}">
        <p14:creationId xmlns:p14="http://schemas.microsoft.com/office/powerpoint/2010/main" val="1021537598"/>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4"/>
        <p:cNvGrpSpPr/>
        <p:nvPr/>
      </p:nvGrpSpPr>
      <p:grpSpPr>
        <a:xfrm>
          <a:off x="0" y="0"/>
          <a:ext cx="0" cy="0"/>
          <a:chOff x="0" y="0"/>
          <a:chExt cx="0" cy="0"/>
        </a:xfrm>
      </p:grpSpPr>
      <p:sp>
        <p:nvSpPr>
          <p:cNvPr id="4915" name="Google Shape;4915;g40a120c017_0_411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6" name="Google Shape;4916;g40a120c017_0_411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17" name="Google Shape;4917;g40a120c017_0_411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496</a:t>
            </a:fld>
            <a:endParaRPr/>
          </a:p>
        </p:txBody>
      </p:sp>
    </p:spTree>
    <p:extLst>
      <p:ext uri="{BB962C8B-B14F-4D97-AF65-F5344CB8AC3E}">
        <p14:creationId xmlns:p14="http://schemas.microsoft.com/office/powerpoint/2010/main" val="1873682303"/>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6"/>
        <p:cNvGrpSpPr/>
        <p:nvPr/>
      </p:nvGrpSpPr>
      <p:grpSpPr>
        <a:xfrm>
          <a:off x="0" y="0"/>
          <a:ext cx="0" cy="0"/>
          <a:chOff x="0" y="0"/>
          <a:chExt cx="0" cy="0"/>
        </a:xfrm>
      </p:grpSpPr>
      <p:sp>
        <p:nvSpPr>
          <p:cNvPr id="4937" name="Google Shape;4937;g40a120c017_0_41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8" name="Google Shape;4938;g40a120c017_0_413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39" name="Google Shape;4939;g40a120c017_0_413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497</a:t>
            </a:fld>
            <a:endParaRPr/>
          </a:p>
        </p:txBody>
      </p:sp>
    </p:spTree>
    <p:extLst>
      <p:ext uri="{BB962C8B-B14F-4D97-AF65-F5344CB8AC3E}">
        <p14:creationId xmlns:p14="http://schemas.microsoft.com/office/powerpoint/2010/main" val="2171466892"/>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8"/>
        <p:cNvGrpSpPr/>
        <p:nvPr/>
      </p:nvGrpSpPr>
      <p:grpSpPr>
        <a:xfrm>
          <a:off x="0" y="0"/>
          <a:ext cx="0" cy="0"/>
          <a:chOff x="0" y="0"/>
          <a:chExt cx="0" cy="0"/>
        </a:xfrm>
      </p:grpSpPr>
      <p:sp>
        <p:nvSpPr>
          <p:cNvPr id="4959" name="Google Shape;4959;g40a120c017_0_415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0" name="Google Shape;4960;g40a120c017_0_415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61" name="Google Shape;4961;g40a120c017_0_415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498</a:t>
            </a:fld>
            <a:endParaRPr/>
          </a:p>
        </p:txBody>
      </p:sp>
    </p:spTree>
    <p:extLst>
      <p:ext uri="{BB962C8B-B14F-4D97-AF65-F5344CB8AC3E}">
        <p14:creationId xmlns:p14="http://schemas.microsoft.com/office/powerpoint/2010/main" val="234380616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6"/>
        <p:cNvGrpSpPr/>
        <p:nvPr/>
      </p:nvGrpSpPr>
      <p:grpSpPr>
        <a:xfrm>
          <a:off x="0" y="0"/>
          <a:ext cx="0" cy="0"/>
          <a:chOff x="0" y="0"/>
          <a:chExt cx="0" cy="0"/>
        </a:xfrm>
      </p:grpSpPr>
      <p:sp>
        <p:nvSpPr>
          <p:cNvPr id="4977" name="Google Shape;4977;g40a120c017_0_417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8" name="Google Shape;4978;g40a120c017_0_417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79" name="Google Shape;4979;g40a120c017_0_417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499</a:t>
            </a:fld>
            <a:endParaRPr/>
          </a:p>
        </p:txBody>
      </p:sp>
    </p:spTree>
    <p:extLst>
      <p:ext uri="{BB962C8B-B14F-4D97-AF65-F5344CB8AC3E}">
        <p14:creationId xmlns:p14="http://schemas.microsoft.com/office/powerpoint/2010/main" val="337497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Notes Placeholder 5"/>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4" tIns="12914" rIns="12914" bIns="12914"/>
          <a:lstStyle>
            <a:lvl1pPr defTabSz="439738" eaLnBrk="0" hangingPunct="0">
              <a:defRPr>
                <a:solidFill>
                  <a:schemeClr val="tx1"/>
                </a:solidFill>
                <a:latin typeface="Arial" panose="020B0604020202020204" pitchFamily="34" charset="0"/>
                <a:cs typeface="Arial" panose="020B0604020202020204" pitchFamily="34" charset="0"/>
              </a:defRPr>
            </a:lvl1pPr>
            <a:lvl2pPr marL="742950" indent="-285750" defTabSz="439738" eaLnBrk="0" hangingPunct="0">
              <a:defRPr>
                <a:solidFill>
                  <a:schemeClr val="tx1"/>
                </a:solidFill>
                <a:latin typeface="Arial" panose="020B0604020202020204" pitchFamily="34" charset="0"/>
                <a:cs typeface="Arial" panose="020B0604020202020204" pitchFamily="34" charset="0"/>
              </a:defRPr>
            </a:lvl2pPr>
            <a:lvl3pPr marL="1143000" indent="-228600" defTabSz="439738" eaLnBrk="0" hangingPunct="0">
              <a:defRPr>
                <a:solidFill>
                  <a:schemeClr val="tx1"/>
                </a:solidFill>
                <a:latin typeface="Arial" panose="020B0604020202020204" pitchFamily="34" charset="0"/>
                <a:cs typeface="Arial" panose="020B0604020202020204" pitchFamily="34" charset="0"/>
              </a:defRPr>
            </a:lvl3pPr>
            <a:lvl4pPr marL="1600200" indent="-228600" defTabSz="439738" eaLnBrk="0" hangingPunct="0">
              <a:defRPr>
                <a:solidFill>
                  <a:schemeClr val="tx1"/>
                </a:solidFill>
                <a:latin typeface="Arial" panose="020B0604020202020204" pitchFamily="34" charset="0"/>
                <a:cs typeface="Arial" panose="020B0604020202020204" pitchFamily="34" charset="0"/>
              </a:defRPr>
            </a:lvl4pPr>
            <a:lvl5pPr marL="2057400" indent="-228600" defTabSz="439738" eaLnBrk="0" hangingPunct="0">
              <a:defRPr>
                <a:solidFill>
                  <a:schemeClr val="tx1"/>
                </a:solidFill>
                <a:latin typeface="Arial" panose="020B0604020202020204" pitchFamily="34" charset="0"/>
                <a:cs typeface="Arial" panose="020B0604020202020204" pitchFamily="34" charset="0"/>
              </a:defRPr>
            </a:lvl5pPr>
            <a:lvl6pPr marL="25146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39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388"/>
              </a:spcBef>
              <a:buSzPct val="100000"/>
            </a:pPr>
            <a:endParaRPr lang="" altLang="" sz="1200" b="1"/>
          </a:p>
        </p:txBody>
      </p:sp>
      <p:sp>
        <p:nvSpPr>
          <p:cNvPr id="27651"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1537723F-C001-43FC-B9F5-681A9FA33679}" type="slidenum">
              <a:rPr lang="en-US" altLang="" smtClean="0"/>
              <a:pPr eaLnBrk="1" hangingPunct="1"/>
              <a:t>5</a:t>
            </a:fld>
            <a:endParaRPr lang="en-US" altLang="" smtClean="0"/>
          </a:p>
        </p:txBody>
      </p:sp>
      <p:sp>
        <p:nvSpPr>
          <p:cNvPr id="27652" name="Slide Image Placeholder 5"/>
          <p:cNvSpPr>
            <a:spLocks noGrp="1" noRot="1" noChangeAspect="1" noTextEdit="1"/>
          </p:cNvSpPr>
          <p:nvPr>
            <p:ph type="sldImg"/>
          </p:nvPr>
        </p:nvSpPr>
        <p:spPr>
          <a:ln/>
        </p:spPr>
      </p:sp>
      <p:sp>
        <p:nvSpPr>
          <p:cNvPr id="2765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 altLang="" smtClean="0"/>
          </a:p>
        </p:txBody>
      </p:sp>
    </p:spTree>
    <p:extLst>
      <p:ext uri="{BB962C8B-B14F-4D97-AF65-F5344CB8AC3E}">
        <p14:creationId xmlns:p14="http://schemas.microsoft.com/office/powerpoint/2010/main" val="819479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p33: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02" name="Google Shape;402;p33: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50</a:t>
            </a:fld>
            <a:endParaRPr/>
          </a:p>
        </p:txBody>
      </p:sp>
    </p:spTree>
    <p:extLst>
      <p:ext uri="{BB962C8B-B14F-4D97-AF65-F5344CB8AC3E}">
        <p14:creationId xmlns:p14="http://schemas.microsoft.com/office/powerpoint/2010/main" val="141052665"/>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g40a120c017_0_418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6" name="Google Shape;4996;g40a120c017_0_418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997" name="Google Shape;4997;g40a120c017_0_418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500</a:t>
            </a:fld>
            <a:endParaRPr/>
          </a:p>
        </p:txBody>
      </p:sp>
    </p:spTree>
    <p:extLst>
      <p:ext uri="{BB962C8B-B14F-4D97-AF65-F5344CB8AC3E}">
        <p14:creationId xmlns:p14="http://schemas.microsoft.com/office/powerpoint/2010/main" val="172999439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8"/>
        <p:cNvGrpSpPr/>
        <p:nvPr/>
      </p:nvGrpSpPr>
      <p:grpSpPr>
        <a:xfrm>
          <a:off x="0" y="0"/>
          <a:ext cx="0" cy="0"/>
          <a:chOff x="0" y="0"/>
          <a:chExt cx="0" cy="0"/>
        </a:xfrm>
      </p:grpSpPr>
      <p:sp>
        <p:nvSpPr>
          <p:cNvPr id="5009" name="Google Shape;5009;g40a120c017_0_42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10" name="Google Shape;5010;g40a120c017_0_42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11" name="Google Shape;5011;g40a120c017_0_42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501</a:t>
            </a:fld>
            <a:endParaRPr/>
          </a:p>
        </p:txBody>
      </p:sp>
    </p:spTree>
    <p:extLst>
      <p:ext uri="{BB962C8B-B14F-4D97-AF65-F5344CB8AC3E}">
        <p14:creationId xmlns:p14="http://schemas.microsoft.com/office/powerpoint/2010/main" val="2650802499"/>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40a120c017_0_42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0" name="Google Shape;5020;g40a120c017_0_42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with any code, test and verify that a particular approach works as intended. As stated previously, associative functions decompose well and make good candidates for parallel processing. But operations that do not meet this criteria may perform better when processed sequentially. </a:t>
            </a:r>
            <a:endParaRPr/>
          </a:p>
        </p:txBody>
      </p:sp>
      <p:sp>
        <p:nvSpPr>
          <p:cNvPr id="5021" name="Google Shape;5021;g40a120c017_0_42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502</a:t>
            </a:fld>
            <a:endParaRPr/>
          </a:p>
        </p:txBody>
      </p:sp>
    </p:spTree>
    <p:extLst>
      <p:ext uri="{BB962C8B-B14F-4D97-AF65-F5344CB8AC3E}">
        <p14:creationId xmlns:p14="http://schemas.microsoft.com/office/powerpoint/2010/main" val="774770729"/>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6"/>
        <p:cNvGrpSpPr/>
        <p:nvPr/>
      </p:nvGrpSpPr>
      <p:grpSpPr>
        <a:xfrm>
          <a:off x="0" y="0"/>
          <a:ext cx="0" cy="0"/>
          <a:chOff x="0" y="0"/>
          <a:chExt cx="0" cy="0"/>
        </a:xfrm>
      </p:grpSpPr>
      <p:sp>
        <p:nvSpPr>
          <p:cNvPr id="5027" name="Google Shape;5027;g40a120c017_0_421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8" name="Google Shape;5028;g40a120c017_0_421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As the slide points out, the larger the data set, the more likely parallel processing is going to show an improvement in performance. Some other observations:</a:t>
            </a:r>
            <a:endParaRPr/>
          </a:p>
          <a:p>
            <a:pPr marL="0" marR="0" lvl="2" indent="0" algn="l" rtl="0">
              <a:spcBef>
                <a:spcPts val="0"/>
              </a:spcBef>
              <a:spcAft>
                <a:spcPts val="0"/>
              </a:spcAft>
              <a:buSzPts val="1800"/>
              <a:buFont typeface="Arial"/>
              <a:buNone/>
            </a:pPr>
            <a:r>
              <a:rPr lang="en-US" sz="1800" b="0" i="0" u="none" strike="noStrike" cap="none"/>
              <a:t>A system needs to have a least four cores available to the JVM before you will see any substantial difference in performance.</a:t>
            </a:r>
            <a:endParaRPr/>
          </a:p>
          <a:p>
            <a:pPr marL="0" marR="0" lvl="2" indent="0" algn="l" rtl="0">
              <a:spcBef>
                <a:spcPts val="0"/>
              </a:spcBef>
              <a:spcAft>
                <a:spcPts val="0"/>
              </a:spcAft>
              <a:buSzPts val="1800"/>
              <a:buFont typeface="Arial"/>
              <a:buNone/>
            </a:pPr>
            <a:r>
              <a:rPr lang="en-US" sz="1800" b="0" i="0" u="none" strike="noStrike" cap="none"/>
              <a:t>As a general guideline, a data set should contain more than 10,000 items before showing a difference in performance.</a:t>
            </a:r>
            <a:endParaRPr/>
          </a:p>
          <a:p>
            <a:pPr marL="0" marR="0" lvl="2" indent="0" algn="l" rtl="0">
              <a:spcBef>
                <a:spcPts val="0"/>
              </a:spcBef>
              <a:spcAft>
                <a:spcPts val="0"/>
              </a:spcAft>
              <a:buSzPts val="1800"/>
              <a:buFont typeface="Arial"/>
              <a:buNone/>
            </a:pPr>
            <a:r>
              <a:rPr lang="en-US" sz="1800" b="0" i="0" u="none" strike="noStrike" cap="none"/>
              <a:t>Any operations or complex operations that cause threads to block will have a negative impact on performance. </a:t>
            </a:r>
            <a:endParaRPr/>
          </a:p>
        </p:txBody>
      </p:sp>
      <p:sp>
        <p:nvSpPr>
          <p:cNvPr id="5029" name="Google Shape;5029;g40a120c017_0_421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503</a:t>
            </a:fld>
            <a:endParaRPr/>
          </a:p>
        </p:txBody>
      </p:sp>
    </p:spTree>
    <p:extLst>
      <p:ext uri="{BB962C8B-B14F-4D97-AF65-F5344CB8AC3E}">
        <p14:creationId xmlns:p14="http://schemas.microsoft.com/office/powerpoint/2010/main" val="3692954511"/>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4"/>
        <p:cNvGrpSpPr/>
        <p:nvPr/>
      </p:nvGrpSpPr>
      <p:grpSpPr>
        <a:xfrm>
          <a:off x="0" y="0"/>
          <a:ext cx="0" cy="0"/>
          <a:chOff x="0" y="0"/>
          <a:chExt cx="0" cy="0"/>
        </a:xfrm>
      </p:grpSpPr>
      <p:sp>
        <p:nvSpPr>
          <p:cNvPr id="5035" name="Google Shape;5035;g40a120c017_0_422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504</a:t>
            </a:fld>
            <a:endParaRPr/>
          </a:p>
        </p:txBody>
      </p:sp>
      <p:sp>
        <p:nvSpPr>
          <p:cNvPr id="5036" name="Google Shape;5036;g40a120c017_0_422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37" name="Google Shape;5037;g40a120c017_0_422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2040298"/>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2"/>
        <p:cNvGrpSpPr/>
        <p:nvPr/>
      </p:nvGrpSpPr>
      <p:grpSpPr>
        <a:xfrm>
          <a:off x="0" y="0"/>
          <a:ext cx="0" cy="0"/>
          <a:chOff x="0" y="0"/>
          <a:chExt cx="0" cy="0"/>
        </a:xfrm>
      </p:grpSpPr>
      <p:sp>
        <p:nvSpPr>
          <p:cNvPr id="5043" name="Google Shape;5043;g40a120c017_0_422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17 - </a:t>
            </a:r>
            <a:fld id="{00000000-1234-1234-1234-123412341234}" type="slidenum">
              <a:rPr lang="en-US" sz="1100" b="1" i="0" u="none">
                <a:solidFill>
                  <a:srgbClr val="000000"/>
                </a:solidFill>
                <a:latin typeface="Arial"/>
                <a:ea typeface="Arial"/>
                <a:cs typeface="Arial"/>
                <a:sym typeface="Arial"/>
              </a:rPr>
              <a:t>505</a:t>
            </a:fld>
            <a:endParaRPr/>
          </a:p>
        </p:txBody>
      </p:sp>
      <p:sp>
        <p:nvSpPr>
          <p:cNvPr id="5044" name="Google Shape;5044;g40a120c017_0_422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5" name="Google Shape;5045;g40a120c017_0_422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14936962"/>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40a120c017_0_4265: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2" name="Google Shape;5052;g40a120c017_0_42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526460235"/>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5"/>
        <p:cNvGrpSpPr/>
        <p:nvPr/>
      </p:nvGrpSpPr>
      <p:grpSpPr>
        <a:xfrm>
          <a:off x="0" y="0"/>
          <a:ext cx="0" cy="0"/>
          <a:chOff x="0" y="0"/>
          <a:chExt cx="0" cy="0"/>
        </a:xfrm>
      </p:grpSpPr>
      <p:sp>
        <p:nvSpPr>
          <p:cNvPr id="5056" name="Google Shape;5056;g40a120c017_0_426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7" name="Google Shape;5057;g40a120c017_0_426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058" name="Google Shape;5058;g40a120c017_0_426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18 - </a:t>
            </a:r>
            <a:fld id="{00000000-1234-1234-1234-123412341234}" type="slidenum">
              <a:rPr lang="en-US" sz="1100" b="1" i="0" u="none" strike="noStrike" cap="none">
                <a:solidFill>
                  <a:srgbClr val="000000"/>
                </a:solidFill>
                <a:latin typeface="Arial"/>
                <a:ea typeface="Arial"/>
                <a:cs typeface="Arial"/>
                <a:sym typeface="Arial"/>
              </a:rPr>
              <a:t>507</a:t>
            </a:fld>
            <a:endParaRPr/>
          </a:p>
        </p:txBody>
      </p:sp>
    </p:spTree>
    <p:extLst>
      <p:ext uri="{BB962C8B-B14F-4D97-AF65-F5344CB8AC3E}">
        <p14:creationId xmlns:p14="http://schemas.microsoft.com/office/powerpoint/2010/main" val="1347527451"/>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4"/>
        <p:cNvGrpSpPr/>
        <p:nvPr/>
      </p:nvGrpSpPr>
      <p:grpSpPr>
        <a:xfrm>
          <a:off x="0" y="0"/>
          <a:ext cx="0" cy="0"/>
          <a:chOff x="0" y="0"/>
          <a:chExt cx="0" cy="0"/>
        </a:xfrm>
      </p:grpSpPr>
      <p:sp>
        <p:nvSpPr>
          <p:cNvPr id="5065" name="Google Shape;5065;g40a120c017_0_42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6" name="Google Shape;5066;g40a120c017_0_42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JDBC API is made up of some concrete classes, such as </a:t>
            </a:r>
            <a:r>
              <a:rPr lang="en-US" sz="1800" b="0" i="0" u="none" strike="noStrike" cap="none">
                <a:latin typeface="Courier New"/>
                <a:ea typeface="Courier New"/>
                <a:cs typeface="Courier New"/>
                <a:sym typeface="Courier New"/>
              </a:rPr>
              <a:t>Date</a:t>
            </a:r>
            <a:r>
              <a:rPr lang="en-US" sz="1800" b="0" i="0" u="none" strike="noStrike" cap="none"/>
              <a:t>, </a:t>
            </a:r>
            <a:r>
              <a:rPr lang="en-US" sz="1800" b="0" i="0" u="none" strike="noStrike" cap="none">
                <a:latin typeface="Courier New"/>
                <a:ea typeface="Courier New"/>
                <a:cs typeface="Courier New"/>
                <a:sym typeface="Courier New"/>
              </a:rPr>
              <a:t>Time</a:t>
            </a:r>
            <a:r>
              <a:rPr lang="en-US" sz="1800" b="0" i="0" u="none" strike="noStrike" cap="none"/>
              <a:t>, and </a:t>
            </a:r>
            <a:r>
              <a:rPr lang="en-US" sz="1800" b="0" i="0" u="none" strike="noStrike" cap="none">
                <a:latin typeface="Courier New"/>
                <a:ea typeface="Courier New"/>
                <a:cs typeface="Courier New"/>
                <a:sym typeface="Courier New"/>
              </a:rPr>
              <a:t>SQLException</a:t>
            </a:r>
            <a:r>
              <a:rPr lang="en-US" sz="1800" b="0" i="0" u="none" strike="noStrike" cap="none"/>
              <a:t>, and a set of interfaces that are implemented in a driver class that is provided by the database vendor.</a:t>
            </a:r>
            <a:endParaRPr/>
          </a:p>
          <a:p>
            <a:pPr marL="0" marR="0" lvl="1" indent="0" algn="l" rtl="0">
              <a:spcBef>
                <a:spcPts val="0"/>
              </a:spcBef>
              <a:spcAft>
                <a:spcPts val="0"/>
              </a:spcAft>
              <a:buSzPts val="1800"/>
              <a:buFont typeface="Arial"/>
              <a:buNone/>
            </a:pPr>
            <a:r>
              <a:rPr lang="en-US" sz="1800" b="0" i="0" u="none" strike="noStrike" cap="none"/>
              <a:t>Because the implementation is a valid instance of the interface method signature, after the database vendor’s Driver classes are loaded, you can access them by following the sequence shown in the slide:</a:t>
            </a:r>
            <a:endParaRPr/>
          </a:p>
          <a:p>
            <a:pPr marL="0" marR="0" lvl="2" indent="0" algn="l" rtl="0">
              <a:spcBef>
                <a:spcPts val="0"/>
              </a:spcBef>
              <a:spcAft>
                <a:spcPts val="0"/>
              </a:spcAft>
              <a:buSzPts val="1800"/>
              <a:buFont typeface="Arial"/>
              <a:buNone/>
            </a:pPr>
            <a:r>
              <a:rPr lang="en-US" sz="1800" b="0" i="0" u="none" strike="noStrike" cap="none"/>
              <a:t>1.	Use the </a:t>
            </a:r>
            <a:r>
              <a:rPr lang="en-US" sz="1800" b="0" i="0" u="none" strike="noStrike" cap="none">
                <a:latin typeface="Courier New"/>
                <a:ea typeface="Courier New"/>
                <a:cs typeface="Courier New"/>
                <a:sym typeface="Courier New"/>
              </a:rPr>
              <a:t>DriverManager</a:t>
            </a:r>
            <a:r>
              <a:rPr lang="en-US" sz="1800" b="0" i="0" u="none" strike="noStrike" cap="none"/>
              <a:t> class to obtain a reference to a </a:t>
            </a:r>
            <a:r>
              <a:rPr lang="en-US" sz="1800" b="0" i="0" u="none" strike="noStrike" cap="none">
                <a:latin typeface="Courier New"/>
                <a:ea typeface="Courier New"/>
                <a:cs typeface="Courier New"/>
                <a:sym typeface="Courier New"/>
              </a:rPr>
              <a:t>Connection</a:t>
            </a:r>
            <a:r>
              <a:rPr lang="en-US" sz="1800" b="0" i="0" u="none" strike="noStrike" cap="none"/>
              <a:t> object by using the </a:t>
            </a:r>
            <a:r>
              <a:rPr lang="en-US" sz="1800" b="0" i="0" u="none" strike="noStrike" cap="none">
                <a:latin typeface="Courier New"/>
                <a:ea typeface="Courier New"/>
                <a:cs typeface="Courier New"/>
                <a:sym typeface="Courier New"/>
              </a:rPr>
              <a:t>getConnection</a:t>
            </a:r>
            <a:r>
              <a:rPr lang="en-US" sz="1800" b="0" i="0" u="none" strike="noStrike" cap="none"/>
              <a:t> method. The typical signature of this method is </a:t>
            </a:r>
            <a:r>
              <a:rPr lang="en-US" sz="1800" b="0" i="0" u="none" strike="noStrike" cap="none">
                <a:latin typeface="Courier New"/>
                <a:ea typeface="Courier New"/>
                <a:cs typeface="Courier New"/>
                <a:sym typeface="Courier New"/>
              </a:rPr>
              <a:t>getConnection (url, name, password)</a:t>
            </a:r>
            <a:r>
              <a:rPr lang="en-US" sz="1800" b="0" i="0" u="none" strike="noStrike" cap="none"/>
              <a:t>, where </a:t>
            </a:r>
            <a:r>
              <a:rPr lang="en-US" sz="1800" b="0" i="0" u="none" strike="noStrike" cap="none">
                <a:latin typeface="Courier New"/>
                <a:ea typeface="Courier New"/>
                <a:cs typeface="Courier New"/>
                <a:sym typeface="Courier New"/>
              </a:rPr>
              <a:t>url</a:t>
            </a:r>
            <a:r>
              <a:rPr lang="en-US" sz="1800" b="0" i="0" u="none" strike="noStrike" cap="none"/>
              <a:t> is the JDBC URL, and </a:t>
            </a:r>
            <a:r>
              <a:rPr lang="en-US" sz="1800" b="0" i="0" u="none" strike="noStrike" cap="none">
                <a:latin typeface="Courier New"/>
                <a:ea typeface="Courier New"/>
                <a:cs typeface="Courier New"/>
                <a:sym typeface="Courier New"/>
              </a:rPr>
              <a:t>name</a:t>
            </a:r>
            <a:r>
              <a:rPr lang="en-US" sz="1800" b="0" i="0" u="none" strike="noStrike" cap="none"/>
              <a:t> and </a:t>
            </a:r>
            <a:r>
              <a:rPr lang="en-US" sz="1800" b="0" i="0" u="none" strike="noStrike" cap="none">
                <a:latin typeface="Courier New"/>
                <a:ea typeface="Courier New"/>
                <a:cs typeface="Courier New"/>
                <a:sym typeface="Courier New"/>
              </a:rPr>
              <a:t>password</a:t>
            </a:r>
            <a:r>
              <a:rPr lang="en-US" sz="1800" b="0" i="0" u="none" strike="noStrike" cap="none"/>
              <a:t> are strings that the database accepts for a connection.</a:t>
            </a:r>
            <a:endParaRPr/>
          </a:p>
          <a:p>
            <a:pPr marL="0" marR="0" lvl="2" indent="0" algn="l" rtl="0">
              <a:spcBef>
                <a:spcPts val="0"/>
              </a:spcBef>
              <a:spcAft>
                <a:spcPts val="0"/>
              </a:spcAft>
              <a:buSzPts val="1800"/>
              <a:buFont typeface="Arial"/>
              <a:buNone/>
            </a:pPr>
            <a:r>
              <a:rPr lang="en-US" sz="1800" b="0" i="0" u="none" strike="noStrike" cap="none"/>
              <a:t>2.	Use the </a:t>
            </a:r>
            <a:r>
              <a:rPr lang="en-US" sz="1800" b="0" i="0" u="none" strike="noStrike" cap="none">
                <a:latin typeface="Courier New"/>
                <a:ea typeface="Courier New"/>
                <a:cs typeface="Courier New"/>
                <a:sym typeface="Courier New"/>
              </a:rPr>
              <a:t>Connection</a:t>
            </a:r>
            <a:r>
              <a:rPr lang="en-US" sz="1800" b="0" i="0" u="none" strike="noStrike" cap="none"/>
              <a:t> object (implemented by some class that the vendor provided) to obtain a reference to a </a:t>
            </a:r>
            <a:r>
              <a:rPr lang="en-US" sz="1800" b="0" i="0" u="none" strike="noStrike" cap="none">
                <a:latin typeface="Courier New"/>
                <a:ea typeface="Courier New"/>
                <a:cs typeface="Courier New"/>
                <a:sym typeface="Courier New"/>
              </a:rPr>
              <a:t>Statement</a:t>
            </a:r>
            <a:r>
              <a:rPr lang="en-US" sz="1800" b="0" i="0" u="none" strike="noStrike" cap="none"/>
              <a:t> object through the </a:t>
            </a:r>
            <a:r>
              <a:rPr lang="en-US" sz="1800" b="0" i="0" u="none" strike="noStrike" cap="none">
                <a:latin typeface="Courier New"/>
                <a:ea typeface="Courier New"/>
                <a:cs typeface="Courier New"/>
                <a:sym typeface="Courier New"/>
              </a:rPr>
              <a:t>createStatement</a:t>
            </a:r>
            <a:r>
              <a:rPr lang="en-US" sz="1800" b="0" i="0" u="none" strike="noStrike" cap="none"/>
              <a:t> method. The typical signature for this method is </a:t>
            </a:r>
            <a:r>
              <a:rPr lang="en-US" sz="1800" b="0" i="0" u="none" strike="noStrike" cap="none">
                <a:latin typeface="Courier New"/>
                <a:ea typeface="Courier New"/>
                <a:cs typeface="Courier New"/>
                <a:sym typeface="Courier New"/>
              </a:rPr>
              <a:t>createStatement ()</a:t>
            </a:r>
            <a:r>
              <a:rPr lang="en-US" sz="1800" b="0" i="0" u="none" strike="noStrike" cap="none"/>
              <a:t> with no arguments.</a:t>
            </a:r>
            <a:endParaRPr/>
          </a:p>
          <a:p>
            <a:pPr marL="0" marR="0" lvl="2" indent="0" algn="l" rtl="0">
              <a:spcBef>
                <a:spcPts val="0"/>
              </a:spcBef>
              <a:spcAft>
                <a:spcPts val="0"/>
              </a:spcAft>
              <a:buSzPts val="1800"/>
              <a:buFont typeface="Arial"/>
              <a:buNone/>
            </a:pPr>
            <a:r>
              <a:rPr lang="en-US" sz="1800" b="0" i="0" u="none" strike="noStrike" cap="none"/>
              <a:t>3.	Use the </a:t>
            </a:r>
            <a:r>
              <a:rPr lang="en-US" sz="1800" b="0" i="0" u="none" strike="noStrike" cap="none">
                <a:latin typeface="Courier New"/>
                <a:ea typeface="Courier New"/>
                <a:cs typeface="Courier New"/>
                <a:sym typeface="Courier New"/>
              </a:rPr>
              <a:t>Statement</a:t>
            </a:r>
            <a:r>
              <a:rPr lang="en-US" sz="1800" b="0" i="0" u="none" strike="noStrike" cap="none"/>
              <a:t> object to obtain an instance of a </a:t>
            </a:r>
            <a:r>
              <a:rPr lang="en-US" sz="1800" b="0" i="0" u="none" strike="noStrike" cap="none">
                <a:latin typeface="Courier New"/>
                <a:ea typeface="Courier New"/>
                <a:cs typeface="Courier New"/>
                <a:sym typeface="Courier New"/>
              </a:rPr>
              <a:t>ResultSet</a:t>
            </a:r>
            <a:r>
              <a:rPr lang="en-US" sz="1800" b="0" i="0" u="none" strike="noStrike" cap="none"/>
              <a:t> through an </a:t>
            </a:r>
            <a:r>
              <a:rPr lang="en-US" sz="1800" b="0" i="0" u="none" strike="noStrike" cap="none">
                <a:latin typeface="Courier New"/>
                <a:ea typeface="Courier New"/>
                <a:cs typeface="Courier New"/>
                <a:sym typeface="Courier New"/>
              </a:rPr>
              <a:t>executeQuery (query)</a:t>
            </a:r>
            <a:r>
              <a:rPr lang="en-US" sz="1800" b="0" i="0" u="none" strike="noStrike" cap="none"/>
              <a:t> method. This method typically accepts a string (</a:t>
            </a:r>
            <a:r>
              <a:rPr lang="en-US" sz="1800" b="0" i="0" u="none" strike="noStrike" cap="none">
                <a:latin typeface="Courier New"/>
                <a:ea typeface="Courier New"/>
                <a:cs typeface="Courier New"/>
                <a:sym typeface="Courier New"/>
              </a:rPr>
              <a:t>query</a:t>
            </a:r>
            <a:r>
              <a:rPr lang="en-US" sz="1800" b="0" i="0" u="none" strike="noStrike" cap="none"/>
              <a:t>), where </a:t>
            </a:r>
            <a:r>
              <a:rPr lang="en-US" sz="1800" b="0" i="0" u="none" strike="noStrike" cap="none">
                <a:latin typeface="Courier New"/>
                <a:ea typeface="Courier New"/>
                <a:cs typeface="Courier New"/>
                <a:sym typeface="Courier New"/>
              </a:rPr>
              <a:t>query</a:t>
            </a:r>
            <a:r>
              <a:rPr lang="en-US" sz="1800" b="0" i="0" u="none" strike="noStrike" cap="none"/>
              <a:t> is a static string. </a:t>
            </a:r>
            <a:endParaRPr/>
          </a:p>
        </p:txBody>
      </p:sp>
      <p:sp>
        <p:nvSpPr>
          <p:cNvPr id="5067" name="Google Shape;5067;g40a120c017_0_42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508</a:t>
            </a:fld>
            <a:endParaRPr/>
          </a:p>
        </p:txBody>
      </p:sp>
    </p:spTree>
    <p:extLst>
      <p:ext uri="{BB962C8B-B14F-4D97-AF65-F5344CB8AC3E}">
        <p14:creationId xmlns:p14="http://schemas.microsoft.com/office/powerpoint/2010/main" val="733916419"/>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40a120c017_0_43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4" name="Google Shape;5094;g40a120c017_0_43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DriverManager</a:t>
            </a:r>
            <a:endParaRPr/>
          </a:p>
          <a:p>
            <a:pPr marL="0" marR="0" lvl="1" indent="0" algn="l" rtl="0">
              <a:spcBef>
                <a:spcPts val="0"/>
              </a:spcBef>
              <a:spcAft>
                <a:spcPts val="0"/>
              </a:spcAft>
              <a:buSzPts val="1800"/>
              <a:buFont typeface="Arial"/>
              <a:buNone/>
            </a:pPr>
            <a:r>
              <a:rPr lang="en-US" sz="1800" b="0" i="0" u="none" strike="noStrike" cap="none"/>
              <a:t>Any JDBC 4.0 drivers that are found in the class path are automatically loaded. The </a:t>
            </a:r>
            <a:r>
              <a:rPr lang="en-US" sz="1800" b="0" i="0" u="none" strike="noStrike" cap="none">
                <a:latin typeface="Courier New"/>
                <a:ea typeface="Courier New"/>
                <a:cs typeface="Courier New"/>
                <a:sym typeface="Courier New"/>
              </a:rPr>
              <a:t>DriverManager.getConnection</a:t>
            </a:r>
            <a:r>
              <a:rPr lang="en-US" sz="1800" b="0" i="0" u="none" strike="noStrike" cap="none"/>
              <a:t> method will attempt to load the driver class by looking at the </a:t>
            </a:r>
            <a:r>
              <a:rPr lang="en-US" sz="1800" b="0" i="0" u="none" strike="noStrike" cap="none">
                <a:latin typeface="Courier New"/>
                <a:ea typeface="Courier New"/>
                <a:cs typeface="Courier New"/>
                <a:sym typeface="Courier New"/>
              </a:rPr>
              <a:t>META_INF/services/java.sql.Driver</a:t>
            </a:r>
            <a:r>
              <a:rPr lang="en-US" sz="1800" b="0" i="0" u="none" strike="noStrike" cap="none"/>
              <a:t> file. This file contains the name of the JDBC driver’s implementation of </a:t>
            </a:r>
            <a:r>
              <a:rPr lang="en-US" sz="1800" b="0" i="0" u="none" strike="noStrike" cap="none">
                <a:latin typeface="Courier New"/>
                <a:ea typeface="Courier New"/>
                <a:cs typeface="Courier New"/>
                <a:sym typeface="Courier New"/>
              </a:rPr>
              <a:t>java.sql.Driver</a:t>
            </a:r>
            <a:r>
              <a:rPr lang="en-US" sz="1800" b="0" i="0" u="none" strike="noStrike" cap="none"/>
              <a:t>. For example, the </a:t>
            </a:r>
            <a:r>
              <a:rPr lang="en-US" sz="1800" b="0" i="0" u="none" strike="noStrike" cap="none">
                <a:latin typeface="Courier New"/>
                <a:ea typeface="Courier New"/>
                <a:cs typeface="Courier New"/>
                <a:sym typeface="Courier New"/>
              </a:rPr>
              <a:t>META-INF/services/java.sql.driver</a:t>
            </a:r>
            <a:r>
              <a:rPr lang="en-US" sz="1800" b="0" i="0" u="none" strike="noStrike" cap="none"/>
              <a:t> file in </a:t>
            </a:r>
            <a:r>
              <a:rPr lang="en-US" sz="1800" b="0" i="0" u="none" strike="noStrike" cap="none">
                <a:latin typeface="Courier New"/>
                <a:ea typeface="Courier New"/>
                <a:cs typeface="Courier New"/>
                <a:sym typeface="Courier New"/>
              </a:rPr>
              <a:t>derbyclient.jar</a:t>
            </a:r>
            <a:r>
              <a:rPr lang="en-US" sz="1800" b="0" i="0" u="none" strike="noStrike" cap="none"/>
              <a:t> contains </a:t>
            </a:r>
            <a:r>
              <a:rPr lang="en-US" sz="1800" b="0" i="0" u="none" strike="noStrike" cap="none">
                <a:latin typeface="Courier New"/>
                <a:ea typeface="Courier New"/>
                <a:cs typeface="Courier New"/>
                <a:sym typeface="Courier New"/>
              </a:rPr>
              <a:t>org.apache.derby.jdbc.ClientDriver</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Drivers prior to JDBC 4.0 must be loaded manually by using:</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try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java.lang.Class.forName("&lt;fully qualified path of the driver&gt;");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catch (ClassNotfoundException c) {</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Driver classes can also be passed to the interpreter on the command line: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java –djdbc.drivers=&lt;fully qualified path to the driver&gt; &lt;class to run&gt;</a:t>
            </a:r>
            <a:endParaRPr/>
          </a:p>
        </p:txBody>
      </p:sp>
      <p:sp>
        <p:nvSpPr>
          <p:cNvPr id="5095" name="Google Shape;5095;g40a120c017_0_43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509</a:t>
            </a:fld>
            <a:endParaRPr/>
          </a:p>
        </p:txBody>
      </p:sp>
    </p:spTree>
    <p:extLst>
      <p:ext uri="{BB962C8B-B14F-4D97-AF65-F5344CB8AC3E}">
        <p14:creationId xmlns:p14="http://schemas.microsoft.com/office/powerpoint/2010/main" val="3290540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34:notes"/>
          <p:cNvSpPr txBox="1">
            <a:spLocks noGrp="1"/>
          </p:cNvSpPr>
          <p:nvPr>
            <p:ph type="body" idx="1"/>
          </p:nvPr>
        </p:nvSpPr>
        <p:spPr>
          <a:xfrm>
            <a:off x="547687" y="5278437"/>
            <a:ext cx="5942012" cy="3198812"/>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11" name="Google Shape;411;p34: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51</a:t>
            </a:fld>
            <a:endParaRPr/>
          </a:p>
        </p:txBody>
      </p:sp>
    </p:spTree>
    <p:extLst>
      <p:ext uri="{BB962C8B-B14F-4D97-AF65-F5344CB8AC3E}">
        <p14:creationId xmlns:p14="http://schemas.microsoft.com/office/powerpoint/2010/main" val="4237665364"/>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4"/>
        <p:cNvGrpSpPr/>
        <p:nvPr/>
      </p:nvGrpSpPr>
      <p:grpSpPr>
        <a:xfrm>
          <a:off x="0" y="0"/>
          <a:ext cx="0" cy="0"/>
          <a:chOff x="0" y="0"/>
          <a:chExt cx="0" cy="0"/>
        </a:xfrm>
      </p:grpSpPr>
      <p:sp>
        <p:nvSpPr>
          <p:cNvPr id="5105" name="Google Shape;5105;g40a120c017_0_431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6" name="Google Shape;5106;g40a120c017_0_431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Connections, Statements, and ResultSets</a:t>
            </a:r>
            <a:endParaRPr/>
          </a:p>
          <a:p>
            <a:pPr marL="0" marR="0" lvl="1" indent="0" algn="l" rtl="0">
              <a:spcBef>
                <a:spcPts val="0"/>
              </a:spcBef>
              <a:spcAft>
                <a:spcPts val="0"/>
              </a:spcAft>
              <a:buSzPts val="1800"/>
              <a:buFont typeface="Arial"/>
              <a:buNone/>
            </a:pPr>
            <a:r>
              <a:rPr lang="en-US" sz="1800" b="0" i="0" u="none" strike="noStrike" cap="none"/>
              <a:t>The main advantage of the JDBC API is that it provides a flexible and portable way to communicate with a database.</a:t>
            </a:r>
            <a:endParaRPr/>
          </a:p>
          <a:p>
            <a:pPr marL="0" marR="0" lvl="1" indent="0" algn="l" rtl="0">
              <a:spcBef>
                <a:spcPts val="0"/>
              </a:spcBef>
              <a:spcAft>
                <a:spcPts val="0"/>
              </a:spcAft>
              <a:buSzPts val="1800"/>
              <a:buFont typeface="Arial"/>
              <a:buNone/>
            </a:pPr>
            <a:r>
              <a:rPr lang="en-US" sz="1800" b="0" i="0" u="none" strike="noStrike" cap="none"/>
              <a:t>The JDBC driver that is provided by a database vendor implements each of the following Java interfaces. Your Java code can use the interface knowing that the database vendor provided the implementation of each of the methods in the interface:</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Connection</a:t>
            </a:r>
            <a:r>
              <a:rPr lang="en-US" sz="1800" b="1" i="0" u="none" strike="noStrike" cap="none"/>
              <a:t>:</a:t>
            </a:r>
            <a:r>
              <a:rPr lang="en-US" sz="1800" b="0" i="0" u="none" strike="noStrike" cap="none"/>
              <a:t> Is an interface that provides a session with the database. While the connection object is open, you can access the database, create statements, get results, and manipulate the database. When you close a connection, the access to the database is terminated and the open connection closed.</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Statement</a:t>
            </a:r>
            <a:r>
              <a:rPr lang="en-US" sz="1800" b="1" i="0" u="none" strike="noStrike" cap="none"/>
              <a:t>:</a:t>
            </a:r>
            <a:r>
              <a:rPr lang="en-US" sz="1800" b="0" i="0" u="none" strike="noStrike" cap="none"/>
              <a:t> Is an interface that provides a class for executing SQL statements and returning the results. The </a:t>
            </a:r>
            <a:r>
              <a:rPr lang="en-US" sz="1800" b="0" i="0" u="none" strike="noStrike" cap="none">
                <a:latin typeface="Courier New"/>
                <a:ea typeface="Courier New"/>
                <a:cs typeface="Courier New"/>
                <a:sym typeface="Courier New"/>
              </a:rPr>
              <a:t>Statement</a:t>
            </a:r>
            <a:r>
              <a:rPr lang="en-US" sz="1800" b="0" i="0" u="none" strike="noStrike" cap="none"/>
              <a:t> interface is for static SQL queries. There are two other subinterfaces: </a:t>
            </a:r>
            <a:r>
              <a:rPr lang="en-US" sz="1800" b="0" i="0" u="none" strike="noStrike" cap="none">
                <a:latin typeface="Courier New"/>
                <a:ea typeface="Courier New"/>
                <a:cs typeface="Courier New"/>
                <a:sym typeface="Courier New"/>
              </a:rPr>
              <a:t>PreparedStatement</a:t>
            </a:r>
            <a:r>
              <a:rPr lang="en-US" sz="1800" b="0" i="0" u="none" strike="noStrike" cap="none"/>
              <a:t>, which extends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CallableStatement</a:t>
            </a:r>
            <a:r>
              <a:rPr lang="en-US" sz="1800" b="0" i="0" u="none" strike="noStrike" cap="none"/>
              <a:t>, which extends </a:t>
            </a:r>
            <a:r>
              <a:rPr lang="en-US" sz="1800" b="0" i="0" u="none" strike="noStrike" cap="none">
                <a:latin typeface="Courier New"/>
                <a:ea typeface="Courier New"/>
                <a:cs typeface="Courier New"/>
                <a:sym typeface="Courier New"/>
              </a:rPr>
              <a:t>PreparedStatement</a:t>
            </a:r>
            <a:r>
              <a:rPr lang="en-US" sz="1800" b="0" i="0" u="none" strike="noStrike" cap="none"/>
              <a:t>.</a:t>
            </a:r>
            <a:endParaRPr/>
          </a:p>
          <a:p>
            <a:pPr marL="0" marR="0" lvl="2"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ResultSet</a:t>
            </a:r>
            <a:r>
              <a:rPr lang="en-US" sz="1800" b="1" i="0" u="none" strike="noStrike" cap="none"/>
              <a:t>:</a:t>
            </a:r>
            <a:r>
              <a:rPr lang="en-US" sz="1800" b="0" i="0" u="none" strike="noStrike" cap="none"/>
              <a:t> Is an interface that manages the resulting data returned from a </a:t>
            </a:r>
            <a:r>
              <a:rPr lang="en-US" sz="1800" b="0" i="0" u="none" strike="noStrike" cap="none">
                <a:latin typeface="Courier New"/>
                <a:ea typeface="Courier New"/>
                <a:cs typeface="Courier New"/>
                <a:sym typeface="Courier New"/>
              </a:rPr>
              <a:t>Statement</a:t>
            </a:r>
            <a:endParaRPr sz="1800" b="0" i="0" u="none" strike="noStrike" cap="none"/>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SQL commands and keywords are not case-sensitive—that is, you can use </a:t>
            </a:r>
            <a:r>
              <a:rPr lang="en-US" sz="1800" b="0" i="0" u="none" strike="noStrike" cap="none">
                <a:latin typeface="Courier New"/>
                <a:ea typeface="Courier New"/>
                <a:cs typeface="Courier New"/>
                <a:sym typeface="Courier New"/>
              </a:rPr>
              <a:t>SELECT</a:t>
            </a:r>
            <a:r>
              <a:rPr lang="en-US" sz="1800" b="0" i="0" u="none" strike="noStrike" cap="none"/>
              <a:t> or </a:t>
            </a:r>
            <a:r>
              <a:rPr lang="en-US" sz="1800" b="0" i="0" u="none" strike="noStrike" cap="none">
                <a:latin typeface="Courier New"/>
                <a:ea typeface="Courier New"/>
                <a:cs typeface="Courier New"/>
                <a:sym typeface="Courier New"/>
              </a:rPr>
              <a:t>Select</a:t>
            </a:r>
            <a:r>
              <a:rPr lang="en-US" sz="1800" b="0" i="0" u="none" strike="noStrike" cap="none"/>
              <a:t>. SQL table and column names (identifiers) can be case-sensitive or not case-sensitive, depending upon the database. SQL identifiers are not case-sensitive in the Derby database (unless delimited).</a:t>
            </a:r>
            <a:endParaRPr/>
          </a:p>
        </p:txBody>
      </p:sp>
      <p:sp>
        <p:nvSpPr>
          <p:cNvPr id="5107" name="Google Shape;5107;g40a120c017_0_431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510</a:t>
            </a:fld>
            <a:endParaRPr/>
          </a:p>
        </p:txBody>
      </p:sp>
    </p:spTree>
    <p:extLst>
      <p:ext uri="{BB962C8B-B14F-4D97-AF65-F5344CB8AC3E}">
        <p14:creationId xmlns:p14="http://schemas.microsoft.com/office/powerpoint/2010/main" val="3167181127"/>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5"/>
        <p:cNvGrpSpPr/>
        <p:nvPr/>
      </p:nvGrpSpPr>
      <p:grpSpPr>
        <a:xfrm>
          <a:off x="0" y="0"/>
          <a:ext cx="0" cy="0"/>
          <a:chOff x="0" y="0"/>
          <a:chExt cx="0" cy="0"/>
        </a:xfrm>
      </p:grpSpPr>
      <p:sp>
        <p:nvSpPr>
          <p:cNvPr id="5116" name="Google Shape;5116;g40a120c017_0_43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7" name="Google Shape;5117;g40a120c017_0_43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SQL statement is executed against a database using an instance of a </a:t>
            </a:r>
            <a:r>
              <a:rPr lang="en-US" sz="1800" b="0" i="0" u="none" strike="noStrike" cap="none">
                <a:latin typeface="Courier New"/>
                <a:ea typeface="Courier New"/>
                <a:cs typeface="Courier New"/>
                <a:sym typeface="Courier New"/>
              </a:rPr>
              <a:t>Statement</a:t>
            </a:r>
            <a:r>
              <a:rPr lang="en-US" sz="1800" b="0" i="0" u="none" strike="noStrike" cap="none"/>
              <a:t> object. The </a:t>
            </a:r>
            <a:r>
              <a:rPr lang="en-US" sz="1800" b="0" i="0" u="none" strike="noStrike" cap="none">
                <a:latin typeface="Courier New"/>
                <a:ea typeface="Courier New"/>
                <a:cs typeface="Courier New"/>
                <a:sym typeface="Courier New"/>
              </a:rPr>
              <a:t>Statement</a:t>
            </a:r>
            <a:r>
              <a:rPr lang="en-US" sz="1800" b="0" i="0" u="none" strike="noStrike" cap="none"/>
              <a:t> object is a wrapper object for a query. A </a:t>
            </a:r>
            <a:r>
              <a:rPr lang="en-US" sz="1800" b="0" i="0" u="none" strike="noStrike" cap="none">
                <a:latin typeface="Courier New"/>
                <a:ea typeface="Courier New"/>
                <a:cs typeface="Courier New"/>
                <a:sym typeface="Courier New"/>
              </a:rPr>
              <a:t>Statement</a:t>
            </a:r>
            <a:r>
              <a:rPr lang="en-US" sz="1800" b="0" i="0" u="none" strike="noStrike" cap="none"/>
              <a:t> object is obtained through a </a:t>
            </a:r>
            <a:r>
              <a:rPr lang="en-US" sz="1800" b="0" i="0" u="none" strike="noStrike" cap="none">
                <a:latin typeface="Courier New"/>
                <a:ea typeface="Courier New"/>
                <a:cs typeface="Courier New"/>
                <a:sym typeface="Courier New"/>
              </a:rPr>
              <a:t>Connection</a:t>
            </a:r>
            <a:r>
              <a:rPr lang="en-US" sz="1800" b="0" i="0" u="none" strike="noStrike" cap="none"/>
              <a:t> object—the database connection. So it makes sense that from a </a:t>
            </a:r>
            <a:r>
              <a:rPr lang="en-US" sz="1800" b="0" i="0" u="none" strike="noStrike" cap="none">
                <a:latin typeface="Courier New"/>
                <a:ea typeface="Courier New"/>
                <a:cs typeface="Courier New"/>
                <a:sym typeface="Courier New"/>
              </a:rPr>
              <a:t>Connection</a:t>
            </a:r>
            <a:r>
              <a:rPr lang="en-US" sz="1800" b="0" i="0" u="none" strike="noStrike" cap="none"/>
              <a:t>, you get an object that you can use to write statements to the database.</a:t>
            </a:r>
            <a:endParaRPr/>
          </a:p>
          <a:p>
            <a:pPr marL="0" marR="0" lvl="1" indent="0" algn="l" rtl="0">
              <a:spcBef>
                <a:spcPts val="0"/>
              </a:spcBef>
              <a:spcAft>
                <a:spcPts val="0"/>
              </a:spcAft>
              <a:buSzPts val="1800"/>
              <a:buFont typeface="Arial"/>
              <a:buNone/>
            </a:pPr>
            <a:r>
              <a:rPr lang="en-US" sz="1800" b="0" i="0" u="none" strike="noStrike" cap="none"/>
              <a:t>The Statement interface provides three methods for creating SQL queries and returning a result. Which one you use depends upon the type of SQL statement you want to use: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executeQuery(sqlString)</a:t>
            </a:r>
            <a:r>
              <a:rPr lang="en-US" sz="1800" b="0" i="0" u="none" strike="noStrike" cap="none"/>
              <a:t>: For a </a:t>
            </a:r>
            <a:r>
              <a:rPr lang="en-US" sz="1800" b="0" i="0" u="none" strike="noStrike" cap="none">
                <a:latin typeface="Courier New"/>
                <a:ea typeface="Courier New"/>
                <a:cs typeface="Courier New"/>
                <a:sym typeface="Courier New"/>
              </a:rPr>
              <a:t>SELECT</a:t>
            </a:r>
            <a:r>
              <a:rPr lang="en-US" sz="1800" b="0" i="0" u="none" strike="noStrike" cap="none"/>
              <a:t> statement, returns a </a:t>
            </a:r>
            <a:r>
              <a:rPr lang="en-US" sz="1800" b="0" i="0" u="none" strike="noStrike" cap="none">
                <a:latin typeface="Courier New"/>
                <a:ea typeface="Courier New"/>
                <a:cs typeface="Courier New"/>
                <a:sym typeface="Courier New"/>
              </a:rPr>
              <a:t>ResultSet</a:t>
            </a:r>
            <a:r>
              <a:rPr lang="en-US" sz="1800" b="0" i="0" u="none" strike="noStrike" cap="none"/>
              <a:t> object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executeUpdate(sqlString)</a:t>
            </a:r>
            <a:r>
              <a:rPr lang="en-US" sz="1800" b="0" i="0" u="none" strike="noStrike" cap="none"/>
              <a:t>: For </a:t>
            </a:r>
            <a:r>
              <a:rPr lang="en-US" sz="1800" b="0" i="0" u="none" strike="noStrike" cap="none">
                <a:latin typeface="Courier New"/>
                <a:ea typeface="Courier New"/>
                <a:cs typeface="Courier New"/>
                <a:sym typeface="Courier New"/>
              </a:rPr>
              <a:t>INSERT</a:t>
            </a:r>
            <a:r>
              <a:rPr lang="en-US" sz="1800" b="0" i="0" u="none" strike="noStrike" cap="none"/>
              <a:t>, </a:t>
            </a:r>
            <a:r>
              <a:rPr lang="en-US" sz="1800" b="0" i="0" u="none" strike="noStrike" cap="none">
                <a:latin typeface="Courier New"/>
                <a:ea typeface="Courier New"/>
                <a:cs typeface="Courier New"/>
                <a:sym typeface="Courier New"/>
              </a:rPr>
              <a:t>UPDATE</a:t>
            </a:r>
            <a:r>
              <a:rPr lang="en-US" sz="1800" b="0" i="0" u="none" strike="noStrike" cap="none"/>
              <a:t>, and </a:t>
            </a:r>
            <a:r>
              <a:rPr lang="en-US" sz="1800" b="0" i="0" u="none" strike="noStrike" cap="none">
                <a:latin typeface="Courier New"/>
                <a:ea typeface="Courier New"/>
                <a:cs typeface="Courier New"/>
                <a:sym typeface="Courier New"/>
              </a:rPr>
              <a:t>DELETE</a:t>
            </a:r>
            <a:r>
              <a:rPr lang="en-US" sz="1800" b="0" i="0" u="none" strike="noStrike" cap="none"/>
              <a:t> statements, returns an </a:t>
            </a:r>
            <a:r>
              <a:rPr lang="en-US" sz="1800" b="0" i="0" u="none" strike="noStrike" cap="none">
                <a:latin typeface="Courier New"/>
                <a:ea typeface="Courier New"/>
                <a:cs typeface="Courier New"/>
                <a:sym typeface="Courier New"/>
              </a:rPr>
              <a:t>int</a:t>
            </a:r>
            <a:r>
              <a:rPr lang="en-US" sz="1800" b="0" i="0" u="none" strike="noStrike" cap="none"/>
              <a:t> (number of rows affected), or </a:t>
            </a:r>
            <a:r>
              <a:rPr lang="en-US" sz="1800" b="0" i="0" u="none" strike="noStrike" cap="none">
                <a:latin typeface="Courier New"/>
                <a:ea typeface="Courier New"/>
                <a:cs typeface="Courier New"/>
                <a:sym typeface="Courier New"/>
              </a:rPr>
              <a:t>0</a:t>
            </a:r>
            <a:r>
              <a:rPr lang="en-US" sz="1800" b="0" i="0" u="none" strike="noStrike" cap="none"/>
              <a:t> when the statement is a Data Definition Language (DDL) statement, such as </a:t>
            </a:r>
            <a:r>
              <a:rPr lang="en-US" sz="1800" b="0" i="0" u="none" strike="noStrike" cap="none">
                <a:latin typeface="Courier New"/>
                <a:ea typeface="Courier New"/>
                <a:cs typeface="Courier New"/>
                <a:sym typeface="Courier New"/>
              </a:rPr>
              <a:t>CREATE TABLE</a:t>
            </a:r>
            <a:r>
              <a:rPr lang="en-US" sz="1800" b="0" i="0" u="none" strike="noStrike" cap="none"/>
              <a:t>.</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execute(sqlString)</a:t>
            </a:r>
            <a:r>
              <a:rPr lang="en-US" sz="1800" b="0" i="0" u="none" strike="noStrike" cap="none"/>
              <a:t>: For any SQL statement, returns a </a:t>
            </a:r>
            <a:r>
              <a:rPr lang="en-US" sz="1800" b="0" i="0" u="none" strike="noStrike" cap="none">
                <a:latin typeface="Courier New"/>
                <a:ea typeface="Courier New"/>
                <a:cs typeface="Courier New"/>
                <a:sym typeface="Courier New"/>
              </a:rPr>
              <a:t>boolean</a:t>
            </a:r>
            <a:r>
              <a:rPr lang="en-US" sz="1800" b="0" i="0" u="none" strike="noStrike" cap="none"/>
              <a:t> indicating if a </a:t>
            </a:r>
            <a:r>
              <a:rPr lang="en-US" sz="1800" b="0" i="0" u="none" strike="noStrike" cap="none">
                <a:latin typeface="Courier New"/>
                <a:ea typeface="Courier New"/>
                <a:cs typeface="Courier New"/>
                <a:sym typeface="Courier New"/>
              </a:rPr>
              <a:t>ResultSet</a:t>
            </a:r>
            <a:r>
              <a:rPr lang="en-US" sz="1800" b="0" i="0" u="none" strike="noStrike" cap="none"/>
              <a:t> was returned. Multiple SQL statements can be executed with </a:t>
            </a:r>
            <a:r>
              <a:rPr lang="en-US" sz="1800" b="0" i="0" u="none" strike="noStrike" cap="none">
                <a:latin typeface="Courier New"/>
                <a:ea typeface="Courier New"/>
                <a:cs typeface="Courier New"/>
                <a:sym typeface="Courier New"/>
              </a:rPr>
              <a:t>execute</a:t>
            </a:r>
            <a:r>
              <a:rPr lang="en-US" sz="1800" b="0" i="0" u="none" strike="noStrike" cap="none"/>
              <a:t>.</a:t>
            </a:r>
            <a:endParaRPr/>
          </a:p>
          <a:p>
            <a:pPr marL="0" marR="0" lvl="0" indent="0" algn="l" rtl="0">
              <a:spcBef>
                <a:spcPts val="0"/>
              </a:spcBef>
              <a:spcAft>
                <a:spcPts val="0"/>
              </a:spcAft>
              <a:buNone/>
            </a:pPr>
            <a:endParaRPr sz="1800" b="0" i="0" u="none" strike="noStrike" cap="none"/>
          </a:p>
        </p:txBody>
      </p:sp>
      <p:sp>
        <p:nvSpPr>
          <p:cNvPr id="5118" name="Google Shape;5118;g40a120c017_0_43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511</a:t>
            </a:fld>
            <a:endParaRPr/>
          </a:p>
        </p:txBody>
      </p:sp>
    </p:spTree>
    <p:extLst>
      <p:ext uri="{BB962C8B-B14F-4D97-AF65-F5344CB8AC3E}">
        <p14:creationId xmlns:p14="http://schemas.microsoft.com/office/powerpoint/2010/main" val="2353047948"/>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6"/>
        <p:cNvGrpSpPr/>
        <p:nvPr/>
      </p:nvGrpSpPr>
      <p:grpSpPr>
        <a:xfrm>
          <a:off x="0" y="0"/>
          <a:ext cx="0" cy="0"/>
          <a:chOff x="0" y="0"/>
          <a:chExt cx="0" cy="0"/>
        </a:xfrm>
      </p:grpSpPr>
      <p:sp>
        <p:nvSpPr>
          <p:cNvPr id="5127" name="Google Shape;5127;g40a120c017_0_433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8" name="Google Shape;5128;g40a120c017_0_433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Objects</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maintains a cursor to the returned rows. The cursor is initially pointing before the first row.</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ResultSet.next()</a:t>
            </a:r>
            <a:r>
              <a:rPr lang="en-US" sz="1800" b="0" i="0" u="none" strike="noStrike" cap="none"/>
              <a:t> method is called to position the cursor in the next row.</a:t>
            </a:r>
            <a:endParaRPr/>
          </a:p>
          <a:p>
            <a:pPr marL="0" marR="0" lvl="2" indent="0" algn="l" rtl="0">
              <a:spcBef>
                <a:spcPts val="0"/>
              </a:spcBef>
              <a:spcAft>
                <a:spcPts val="0"/>
              </a:spcAft>
              <a:buSzPts val="1800"/>
              <a:buFont typeface="Arial"/>
              <a:buNone/>
            </a:pPr>
            <a:r>
              <a:rPr lang="en-US" sz="1800" b="0" i="0" u="none" strike="noStrike" cap="none"/>
              <a:t>The default </a:t>
            </a:r>
            <a:r>
              <a:rPr lang="en-US" sz="1800" b="0" i="0" u="none" strike="noStrike" cap="none">
                <a:latin typeface="Courier New"/>
                <a:ea typeface="Courier New"/>
                <a:cs typeface="Courier New"/>
                <a:sym typeface="Courier New"/>
              </a:rPr>
              <a:t>ResultSet</a:t>
            </a:r>
            <a:r>
              <a:rPr lang="en-US" sz="1800" b="0" i="0" u="none" strike="noStrike" cap="none"/>
              <a:t> is not updatable and has a cursor that points only forward.</a:t>
            </a:r>
            <a:endParaRPr/>
          </a:p>
          <a:p>
            <a:pPr marL="0" marR="0" lvl="2" indent="0" algn="l" rtl="0">
              <a:spcBef>
                <a:spcPts val="0"/>
              </a:spcBef>
              <a:spcAft>
                <a:spcPts val="0"/>
              </a:spcAft>
              <a:buSzPts val="1800"/>
              <a:buFont typeface="Arial"/>
              <a:buNone/>
            </a:pPr>
            <a:r>
              <a:rPr lang="en-US" sz="1800" b="0" i="0" u="none" strike="noStrike" cap="none"/>
              <a:t>It is possible to produce </a:t>
            </a:r>
            <a:r>
              <a:rPr lang="en-US" sz="1800" b="0" i="0" u="none" strike="noStrike" cap="none">
                <a:latin typeface="Courier New"/>
                <a:ea typeface="Courier New"/>
                <a:cs typeface="Courier New"/>
                <a:sym typeface="Courier New"/>
              </a:rPr>
              <a:t>ResultSet</a:t>
            </a:r>
            <a:r>
              <a:rPr lang="en-US" sz="1800" b="0" i="0" u="none" strike="noStrike" cap="none"/>
              <a:t> objects that are scrollable and/or updatable. The following code fragment, in which </a:t>
            </a:r>
            <a:r>
              <a:rPr lang="en-US" sz="1800" b="0" i="0" u="none" strike="noStrike" cap="none">
                <a:latin typeface="Courier New"/>
                <a:ea typeface="Courier New"/>
                <a:cs typeface="Courier New"/>
                <a:sym typeface="Courier New"/>
              </a:rPr>
              <a:t>con</a:t>
            </a:r>
            <a:r>
              <a:rPr lang="en-US" sz="1800" b="0" i="0" u="none" strike="noStrike" cap="none"/>
              <a:t> is a valid </a:t>
            </a:r>
            <a:r>
              <a:rPr lang="en-US" sz="1800" b="0" i="0" u="none" strike="noStrike" cap="none">
                <a:latin typeface="Courier New"/>
                <a:ea typeface="Courier New"/>
                <a:cs typeface="Courier New"/>
                <a:sym typeface="Courier New"/>
              </a:rPr>
              <a:t>Connection</a:t>
            </a:r>
            <a:r>
              <a:rPr lang="en-US" sz="1800" b="0" i="0" u="none" strike="noStrike" cap="none"/>
              <a:t> object, illustrates how to make a result set that is scrollable and insensitive to updates by others, and that is updatable: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Statement stmt </a:t>
            </a:r>
            <a:br>
              <a:rPr lang="en-US" sz="1800" b="0" i="0" u="none" strike="noStrike" cap="none">
                <a:latin typeface="Courier New"/>
                <a:ea typeface="Courier New"/>
                <a:cs typeface="Courier New"/>
                <a:sym typeface="Courier New"/>
              </a:rPr>
            </a:br>
            <a:r>
              <a:rPr lang="en-US" sz="1800" b="0" i="0" u="none" strike="noStrike" cap="none">
                <a:latin typeface="Courier New"/>
                <a:ea typeface="Courier New"/>
                <a:cs typeface="Courier New"/>
                <a:sym typeface="Courier New"/>
              </a:rPr>
              <a:t>           = con.createStatement(ResultSet.TYPE_SCROLL_INSENSITIVE,</a:t>
            </a:r>
            <a:br>
              <a:rPr lang="en-US" sz="1800" b="0" i="0" u="none" strike="noStrike" cap="none">
                <a:latin typeface="Courier New"/>
                <a:ea typeface="Courier New"/>
                <a:cs typeface="Courier New"/>
                <a:sym typeface="Courier New"/>
              </a:rPr>
            </a:br>
            <a:r>
              <a:rPr lang="en-US" sz="1800" b="0" i="0" u="none" strike="noStrike" cap="none">
                <a:latin typeface="Courier New"/>
                <a:ea typeface="Courier New"/>
                <a:cs typeface="Courier New"/>
                <a:sym typeface="Courier New"/>
              </a:rPr>
              <a:t>                                 ResultSet.CONCUR_UPDATABLE);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    ResultSet rs = stmt.executeQuery("SELECT a, b FROM TABLE2");</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Not all databases support scrollable result sets.</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has accessor methods to read the contents of each column returned in a row. </a:t>
            </a:r>
            <a:r>
              <a:rPr lang="en-US" sz="1800" b="0" i="0" u="none" strike="noStrike" cap="none">
                <a:latin typeface="Courier New"/>
                <a:ea typeface="Courier New"/>
                <a:cs typeface="Courier New"/>
                <a:sym typeface="Courier New"/>
              </a:rPr>
              <a:t>ResultSet</a:t>
            </a:r>
            <a:r>
              <a:rPr lang="en-US" sz="1800" b="0" i="0" u="none" strike="noStrike" cap="none"/>
              <a:t> has a </a:t>
            </a:r>
            <a:r>
              <a:rPr lang="en-US" sz="1800" b="0" i="0" u="none" strike="noStrike" cap="none">
                <a:latin typeface="Courier New"/>
                <a:ea typeface="Courier New"/>
                <a:cs typeface="Courier New"/>
                <a:sym typeface="Courier New"/>
              </a:rPr>
              <a:t>getter</a:t>
            </a:r>
            <a:r>
              <a:rPr lang="en-US" sz="1800" b="0" i="0" u="none" strike="noStrike" cap="none"/>
              <a:t> method for each type.</a:t>
            </a:r>
            <a:endParaRPr/>
          </a:p>
          <a:p>
            <a:pPr marL="0" marR="0" lvl="0" indent="0" algn="l" rtl="0">
              <a:spcBef>
                <a:spcPts val="0"/>
              </a:spcBef>
              <a:spcAft>
                <a:spcPts val="0"/>
              </a:spcAft>
              <a:buNone/>
            </a:pPr>
            <a:endParaRPr sz="1800" b="0" i="0" u="none" strike="noStrike" cap="none"/>
          </a:p>
        </p:txBody>
      </p:sp>
      <p:sp>
        <p:nvSpPr>
          <p:cNvPr id="5129" name="Google Shape;5129;g40a120c017_0_433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512</a:t>
            </a:fld>
            <a:endParaRPr/>
          </a:p>
        </p:txBody>
      </p:sp>
    </p:spTree>
    <p:extLst>
      <p:ext uri="{BB962C8B-B14F-4D97-AF65-F5344CB8AC3E}">
        <p14:creationId xmlns:p14="http://schemas.microsoft.com/office/powerpoint/2010/main" val="694770278"/>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2"/>
        <p:cNvGrpSpPr/>
        <p:nvPr/>
      </p:nvGrpSpPr>
      <p:grpSpPr>
        <a:xfrm>
          <a:off x="0" y="0"/>
          <a:ext cx="0" cy="0"/>
          <a:chOff x="0" y="0"/>
          <a:chExt cx="0" cy="0"/>
        </a:xfrm>
      </p:grpSpPr>
      <p:sp>
        <p:nvSpPr>
          <p:cNvPr id="5153" name="Google Shape;5153;g40a120c017_0_43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4" name="Google Shape;5154;g40a120c017_0_43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CRUD (Create, Retrieve, Update, and Delete) operations are equivalent to the </a:t>
            </a:r>
            <a:r>
              <a:rPr lang="en-US" sz="1800" b="0" i="0" u="none" strike="noStrike" cap="none">
                <a:latin typeface="Courier New"/>
                <a:ea typeface="Courier New"/>
                <a:cs typeface="Courier New"/>
                <a:sym typeface="Courier New"/>
              </a:rPr>
              <a:t>INSERT</a:t>
            </a:r>
            <a:r>
              <a:rPr lang="en-US" sz="1800" b="0" i="0" u="none" strike="noStrike" cap="none"/>
              <a:t>, </a:t>
            </a:r>
            <a:r>
              <a:rPr lang="en-US" sz="1800" b="0" i="0" u="none" strike="noStrike" cap="none">
                <a:latin typeface="Courier New"/>
                <a:ea typeface="Courier New"/>
                <a:cs typeface="Courier New"/>
                <a:sym typeface="Courier New"/>
              </a:rPr>
              <a:t>SELECT</a:t>
            </a:r>
            <a:r>
              <a:rPr lang="en-US" sz="1800" b="0" i="0" u="none" strike="noStrike" cap="none"/>
              <a:t>, </a:t>
            </a:r>
            <a:r>
              <a:rPr lang="en-US" sz="1800" b="0" i="0" u="none" strike="noStrike" cap="none">
                <a:latin typeface="Courier New"/>
                <a:ea typeface="Courier New"/>
                <a:cs typeface="Courier New"/>
                <a:sym typeface="Courier New"/>
              </a:rPr>
              <a:t>UPDATE</a:t>
            </a:r>
            <a:r>
              <a:rPr lang="en-US" sz="1800" b="0" i="0" u="none" strike="noStrike" cap="none"/>
              <a:t>, and </a:t>
            </a:r>
            <a:r>
              <a:rPr lang="en-US" sz="1800" b="0" i="0" u="none" strike="noStrike" cap="none">
                <a:latin typeface="Courier New"/>
                <a:ea typeface="Courier New"/>
                <a:cs typeface="Courier New"/>
                <a:sym typeface="Courier New"/>
              </a:rPr>
              <a:t>DELETE</a:t>
            </a:r>
            <a:r>
              <a:rPr lang="en-US" sz="1800" b="0" i="0" u="none" strike="noStrike" cap="none"/>
              <a:t> statements in SQL. </a:t>
            </a:r>
            <a:endParaRPr/>
          </a:p>
          <a:p>
            <a:pPr marL="0" marR="0" lvl="1" indent="0" algn="l" rtl="0">
              <a:spcBef>
                <a:spcPts val="0"/>
              </a:spcBef>
              <a:spcAft>
                <a:spcPts val="0"/>
              </a:spcAft>
              <a:buSzPts val="1800"/>
              <a:buFont typeface="Arial"/>
              <a:buNone/>
            </a:pPr>
            <a:r>
              <a:rPr lang="en-US" sz="1800" b="0" i="0" u="none" strike="noStrike" cap="none"/>
              <a:t>In the following slide, you see a complete example of a JDBC application, a simple one that reads all the rows from an Employee database and returns the results as strings to the console.</a:t>
            </a:r>
            <a:endParaRPr/>
          </a:p>
          <a:p>
            <a:pPr marL="0" marR="0" lvl="2" indent="0" algn="l" rtl="0">
              <a:spcBef>
                <a:spcPts val="0"/>
              </a:spcBef>
              <a:spcAft>
                <a:spcPts val="0"/>
              </a:spcAft>
              <a:buSzPts val="1800"/>
              <a:buFont typeface="Arial"/>
              <a:buNone/>
            </a:pPr>
            <a:r>
              <a:rPr lang="en-US" sz="1800" b="1" i="0" u="none" strike="noStrike" cap="none"/>
              <a:t>Lines 15–16:</a:t>
            </a:r>
            <a:r>
              <a:rPr lang="en-US" sz="1800" b="0" i="0" u="none" strike="noStrike" cap="none"/>
              <a:t> Use a </a:t>
            </a:r>
            <a:r>
              <a:rPr lang="en-US" sz="1800" b="0" i="0" u="none" strike="noStrike" cap="none">
                <a:latin typeface="Courier New"/>
                <a:ea typeface="Courier New"/>
                <a:cs typeface="Courier New"/>
                <a:sym typeface="Courier New"/>
              </a:rPr>
              <a:t>try</a:t>
            </a:r>
            <a:r>
              <a:rPr lang="en-US" sz="1800" b="0" i="0" u="none" strike="noStrike" cap="none"/>
              <a:t>-with-resources statement to get an instance of an object that implements the </a:t>
            </a:r>
            <a:r>
              <a:rPr lang="en-US" sz="1800" b="0" i="0" u="none" strike="noStrike" cap="none">
                <a:latin typeface="Courier New"/>
                <a:ea typeface="Courier New"/>
                <a:cs typeface="Courier New"/>
                <a:sym typeface="Courier New"/>
              </a:rPr>
              <a:t>Connection</a:t>
            </a:r>
            <a:r>
              <a:rPr lang="en-US" sz="1800" b="0" i="0" u="none" strike="noStrike" cap="none"/>
              <a:t> interface.</a:t>
            </a:r>
            <a:endParaRPr/>
          </a:p>
          <a:p>
            <a:pPr marL="0" marR="0" lvl="2" indent="0" algn="l" rtl="0">
              <a:spcBef>
                <a:spcPts val="0"/>
              </a:spcBef>
              <a:spcAft>
                <a:spcPts val="0"/>
              </a:spcAft>
              <a:buSzPts val="1800"/>
              <a:buFont typeface="Arial"/>
              <a:buNone/>
            </a:pPr>
            <a:r>
              <a:rPr lang="en-US" sz="1800" b="1" i="0" u="none" strike="noStrike" cap="none"/>
              <a:t>Line 17:</a:t>
            </a:r>
            <a:r>
              <a:rPr lang="en-US" sz="1800" b="0" i="0" u="none" strike="noStrike" cap="none"/>
              <a:t> Use the connection object to get an instance of an object that implements the </a:t>
            </a:r>
            <a:r>
              <a:rPr lang="en-US" sz="1800" b="0" i="0" u="none" strike="noStrike" cap="none">
                <a:latin typeface="Courier New"/>
                <a:ea typeface="Courier New"/>
                <a:cs typeface="Courier New"/>
                <a:sym typeface="Courier New"/>
              </a:rPr>
              <a:t>Statement</a:t>
            </a:r>
            <a:r>
              <a:rPr lang="en-US" sz="1800" b="0" i="0" u="none" strike="noStrike" cap="none"/>
              <a:t> interface from the </a:t>
            </a:r>
            <a:r>
              <a:rPr lang="en-US" sz="1800" b="0" i="0" u="none" strike="noStrike" cap="none">
                <a:latin typeface="Courier New"/>
                <a:ea typeface="Courier New"/>
                <a:cs typeface="Courier New"/>
                <a:sym typeface="Courier New"/>
              </a:rPr>
              <a:t>Connection</a:t>
            </a:r>
            <a:r>
              <a:rPr lang="en-US" sz="1800" b="0" i="0" u="none" strike="noStrike" cap="none"/>
              <a:t> object.</a:t>
            </a:r>
            <a:endParaRPr/>
          </a:p>
          <a:p>
            <a:pPr marL="0" marR="0" lvl="2" indent="0" algn="l" rtl="0">
              <a:spcBef>
                <a:spcPts val="0"/>
              </a:spcBef>
              <a:spcAft>
                <a:spcPts val="0"/>
              </a:spcAft>
              <a:buSzPts val="1800"/>
              <a:buFont typeface="Arial"/>
              <a:buNone/>
            </a:pPr>
            <a:r>
              <a:rPr lang="en-US" sz="1800" b="1" i="0" u="none" strike="noStrike" cap="none"/>
              <a:t>Line 18:</a:t>
            </a:r>
            <a:r>
              <a:rPr lang="en-US" sz="1800" b="0" i="0" u="none" strike="noStrike" cap="none"/>
              <a:t> Create a </a:t>
            </a:r>
            <a:r>
              <a:rPr lang="en-US" sz="1800" b="0" i="0" u="none" strike="noStrike" cap="none">
                <a:latin typeface="Courier New"/>
                <a:ea typeface="Courier New"/>
                <a:cs typeface="Courier New"/>
                <a:sym typeface="Courier New"/>
              </a:rPr>
              <a:t>ResultSet</a:t>
            </a:r>
            <a:r>
              <a:rPr lang="en-US" sz="1800" b="0" i="0" u="none" strike="noStrike" cap="none"/>
              <a:t> by executing the string query using the </a:t>
            </a:r>
            <a:r>
              <a:rPr lang="en-US" sz="1800" b="0" i="0" u="none" strike="noStrike" cap="none">
                <a:latin typeface="Courier New"/>
                <a:ea typeface="Courier New"/>
                <a:cs typeface="Courier New"/>
                <a:sym typeface="Courier New"/>
              </a:rPr>
              <a:t>Statement</a:t>
            </a:r>
            <a:r>
              <a:rPr lang="en-US" sz="1800" b="0" i="0" u="none" strike="noStrike" cap="none"/>
              <a:t> object.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Hard coding the JDBC URL, username, and password makes an application less portable. Instead, consider using </a:t>
            </a:r>
            <a:r>
              <a:rPr lang="en-US" sz="1800" b="0" i="0" u="none" strike="noStrike" cap="none">
                <a:latin typeface="Courier New"/>
                <a:ea typeface="Courier New"/>
                <a:cs typeface="Courier New"/>
                <a:sym typeface="Courier New"/>
              </a:rPr>
              <a:t>java.io.Console</a:t>
            </a:r>
            <a:r>
              <a:rPr lang="en-US" sz="1800" b="0" i="0" u="none" strike="noStrike" cap="none"/>
              <a:t> to read the username and password and/or some type of authentication service.</a:t>
            </a:r>
            <a:endParaRPr/>
          </a:p>
        </p:txBody>
      </p:sp>
      <p:sp>
        <p:nvSpPr>
          <p:cNvPr id="5155" name="Google Shape;5155;g40a120c017_0_43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513</a:t>
            </a:fld>
            <a:endParaRPr/>
          </a:p>
        </p:txBody>
      </p:sp>
    </p:spTree>
    <p:extLst>
      <p:ext uri="{BB962C8B-B14F-4D97-AF65-F5344CB8AC3E}">
        <p14:creationId xmlns:p14="http://schemas.microsoft.com/office/powerpoint/2010/main" val="2935027711"/>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2"/>
        <p:cNvGrpSpPr/>
        <p:nvPr/>
      </p:nvGrpSpPr>
      <p:grpSpPr>
        <a:xfrm>
          <a:off x="0" y="0"/>
          <a:ext cx="0" cy="0"/>
          <a:chOff x="0" y="0"/>
          <a:chExt cx="0" cy="0"/>
        </a:xfrm>
      </p:grpSpPr>
      <p:sp>
        <p:nvSpPr>
          <p:cNvPr id="5163" name="Google Shape;5163;g40a120c017_0_43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4" name="Google Shape;5164;g40a120c017_0_43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1" i="0" u="none" strike="noStrike" cap="none"/>
              <a:t>Lines 20–24:</a:t>
            </a:r>
            <a:r>
              <a:rPr lang="en-US" sz="1800" b="0" i="0" u="none" strike="noStrike" cap="none"/>
              <a:t> Get the results of each of the data fields in each row read from the </a:t>
            </a:r>
            <a:r>
              <a:rPr lang="en-US" sz="1800" b="0" i="0" u="none" strike="noStrike" cap="none">
                <a:latin typeface="Courier New"/>
                <a:ea typeface="Courier New"/>
                <a:cs typeface="Courier New"/>
                <a:sym typeface="Courier New"/>
              </a:rPr>
              <a:t>Employee</a:t>
            </a:r>
            <a:r>
              <a:rPr lang="en-US" sz="1800" b="0" i="0" u="none" strike="noStrike" cap="none"/>
              <a:t> table.</a:t>
            </a:r>
            <a:endParaRPr/>
          </a:p>
          <a:p>
            <a:pPr marL="0" marR="0" lvl="2" indent="0" algn="l" rtl="0">
              <a:spcBef>
                <a:spcPts val="0"/>
              </a:spcBef>
              <a:spcAft>
                <a:spcPts val="0"/>
              </a:spcAft>
              <a:buSzPts val="1800"/>
              <a:buFont typeface="Arial"/>
              <a:buNone/>
            </a:pPr>
            <a:r>
              <a:rPr lang="en-US" sz="1800" b="1" i="0" u="none" strike="noStrike" cap="none"/>
              <a:t>Lines 25–28:</a:t>
            </a:r>
            <a:r>
              <a:rPr lang="en-US" sz="1800" b="0" i="0" u="none" strike="noStrike" cap="none"/>
              <a:t> Print the resulting data fields to the system console.</a:t>
            </a:r>
            <a:endParaRPr/>
          </a:p>
          <a:p>
            <a:pPr marL="0" marR="0" lvl="2" indent="0" algn="l" rtl="0">
              <a:spcBef>
                <a:spcPts val="0"/>
              </a:spcBef>
              <a:spcAft>
                <a:spcPts val="0"/>
              </a:spcAft>
              <a:buSzPts val="1800"/>
              <a:buFont typeface="Arial"/>
              <a:buNone/>
            </a:pPr>
            <a:r>
              <a:rPr lang="en-US" sz="1800" b="1" i="0" u="none" strike="noStrike" cap="none"/>
              <a:t>Line 30:</a:t>
            </a:r>
            <a:r>
              <a:rPr lang="en-US" sz="1800" b="0" i="0" u="none" strike="noStrike" cap="none"/>
              <a:t> </a:t>
            </a:r>
            <a:r>
              <a:rPr lang="en-US" sz="1800" b="0" i="0" u="none" strike="noStrike" cap="none">
                <a:latin typeface="Courier New"/>
                <a:ea typeface="Courier New"/>
                <a:cs typeface="Courier New"/>
                <a:sym typeface="Courier New"/>
              </a:rPr>
              <a:t>SQLException</a:t>
            </a:r>
            <a:r>
              <a:rPr lang="en-US" sz="1800" b="0" i="0" u="none" strike="noStrike" cap="none"/>
              <a:t>: This class extends </a:t>
            </a:r>
            <a:r>
              <a:rPr lang="en-US" sz="1800" b="0" i="0" u="none" strike="noStrike" cap="none">
                <a:latin typeface="Courier New"/>
                <a:ea typeface="Courier New"/>
                <a:cs typeface="Courier New"/>
                <a:sym typeface="Courier New"/>
              </a:rPr>
              <a:t>Exception</a:t>
            </a:r>
            <a:r>
              <a:rPr lang="en-US" sz="1800" b="0" i="0" u="none" strike="noStrike" cap="none"/>
              <a:t> thrown by the </a:t>
            </a:r>
            <a:r>
              <a:rPr lang="en-US" sz="1800" b="0" i="0" u="none" strike="noStrike" cap="none">
                <a:latin typeface="Courier New"/>
                <a:ea typeface="Courier New"/>
                <a:cs typeface="Courier New"/>
                <a:sym typeface="Courier New"/>
              </a:rPr>
              <a:t>DriverManager</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ResultSet</a:t>
            </a:r>
            <a:r>
              <a:rPr lang="en-US" sz="1800" b="0" i="0" u="none" strike="noStrike" cap="none"/>
              <a:t> methods. </a:t>
            </a:r>
            <a:endParaRPr/>
          </a:p>
          <a:p>
            <a:pPr marL="0" marR="0" lvl="2" indent="0" algn="l" rtl="0">
              <a:spcBef>
                <a:spcPts val="0"/>
              </a:spcBef>
              <a:spcAft>
                <a:spcPts val="0"/>
              </a:spcAft>
              <a:buSzPts val="1800"/>
              <a:buFont typeface="Arial"/>
              <a:buNone/>
            </a:pPr>
            <a:r>
              <a:rPr lang="en-US" sz="1800" b="1" i="0" u="none" strike="noStrike" cap="none"/>
              <a:t>Line 32:</a:t>
            </a:r>
            <a:r>
              <a:rPr lang="en-US" sz="1800" b="0" i="0" u="none" strike="noStrike" cap="none"/>
              <a:t> This is the closing brace for the </a:t>
            </a:r>
            <a:r>
              <a:rPr lang="en-US" sz="1800" b="0" i="0" u="none" strike="noStrike" cap="none">
                <a:latin typeface="Courier New"/>
                <a:ea typeface="Courier New"/>
                <a:cs typeface="Courier New"/>
                <a:sym typeface="Courier New"/>
              </a:rPr>
              <a:t>try-</a:t>
            </a:r>
            <a:r>
              <a:rPr lang="en-US" sz="1800" b="0" i="0" u="none" strike="noStrike" cap="none"/>
              <a:t>with-resources statement on line 15. </a:t>
            </a:r>
            <a:endParaRPr/>
          </a:p>
          <a:p>
            <a:pPr marL="0" marR="0" lvl="1" indent="0" algn="l" rtl="0">
              <a:spcBef>
                <a:spcPts val="0"/>
              </a:spcBef>
              <a:spcAft>
                <a:spcPts val="0"/>
              </a:spcAft>
              <a:buSzPts val="1800"/>
              <a:buFont typeface="Arial"/>
              <a:buNone/>
            </a:pPr>
            <a:r>
              <a:rPr lang="en-US" sz="1800" b="0" i="0" u="none" strike="noStrike" cap="none"/>
              <a:t>This example is from the </a:t>
            </a:r>
            <a:r>
              <a:rPr lang="en-US" sz="1800" b="0" i="0" u="none" strike="noStrike" cap="none">
                <a:latin typeface="Courier New"/>
                <a:ea typeface="Courier New"/>
                <a:cs typeface="Courier New"/>
                <a:sym typeface="Courier New"/>
              </a:rPr>
              <a:t>SimpleJDBCExample</a:t>
            </a:r>
            <a:r>
              <a:rPr lang="en-US" sz="1800" b="0" i="0" u="none" strike="noStrike" cap="none"/>
              <a:t> project.</a:t>
            </a:r>
            <a:endParaRPr/>
          </a:p>
          <a:p>
            <a:pPr marL="0" marR="0" lvl="1" indent="0" algn="l" rtl="0">
              <a:spcBef>
                <a:spcPts val="0"/>
              </a:spcBef>
              <a:spcAft>
                <a:spcPts val="0"/>
              </a:spcAft>
              <a:buSzPts val="1800"/>
              <a:buFont typeface="Arial"/>
              <a:buNone/>
            </a:pPr>
            <a:r>
              <a:rPr lang="en-US" sz="1800" b="0" i="0" u="none" strike="noStrike" cap="none"/>
              <a:t>Output:</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run:</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Employee ID:   110</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Employee Name: Troy Hammer</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Birth Date:    1965-03-31</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Salary:        102109.15</a:t>
            </a:r>
            <a:endParaRPr/>
          </a:p>
          <a:p>
            <a:pPr marL="0" marR="0" lvl="1" indent="0" algn="l" rtl="0">
              <a:spcBef>
                <a:spcPts val="0"/>
              </a:spcBef>
              <a:spcAft>
                <a:spcPts val="0"/>
              </a:spcAft>
              <a:buSzPts val="1800"/>
              <a:buFont typeface="Arial"/>
              <a:buNone/>
            </a:pPr>
            <a:r>
              <a:rPr lang="en-US" sz="1800" b="0" i="0" u="none" strike="noStrike" cap="none"/>
              <a:t> </a:t>
            </a:r>
            <a:endParaRPr/>
          </a:p>
        </p:txBody>
      </p:sp>
      <p:sp>
        <p:nvSpPr>
          <p:cNvPr id="5165" name="Google Shape;5165;g40a120c017_0_43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514</a:t>
            </a:fld>
            <a:endParaRPr/>
          </a:p>
        </p:txBody>
      </p:sp>
    </p:spTree>
    <p:extLst>
      <p:ext uri="{BB962C8B-B14F-4D97-AF65-F5344CB8AC3E}">
        <p14:creationId xmlns:p14="http://schemas.microsoft.com/office/powerpoint/2010/main" val="798256885"/>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2"/>
        <p:cNvGrpSpPr/>
        <p:nvPr/>
      </p:nvGrpSpPr>
      <p:grpSpPr>
        <a:xfrm>
          <a:off x="0" y="0"/>
          <a:ext cx="0" cy="0"/>
          <a:chOff x="0" y="0"/>
          <a:chExt cx="0" cy="0"/>
        </a:xfrm>
      </p:grpSpPr>
      <p:sp>
        <p:nvSpPr>
          <p:cNvPr id="5173" name="Google Shape;5173;g40a120c017_0_43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insert operation. An employee record is added to the Employee table and the content of the Employee table after the insert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10–13:</a:t>
            </a:r>
            <a:r>
              <a:rPr lang="en-US" sz="1800" b="0" i="0" u="none" strike="noStrike" cap="none"/>
              <a:t> Create a query to insert an employee record and execute the query.</a:t>
            </a:r>
            <a:endParaRPr/>
          </a:p>
          <a:p>
            <a:pPr marL="0" marR="0" lvl="1" indent="0" algn="l" rtl="0">
              <a:spcBef>
                <a:spcPts val="0"/>
              </a:spcBef>
              <a:spcAft>
                <a:spcPts val="0"/>
              </a:spcAft>
              <a:buSzPts val="1800"/>
              <a:buFont typeface="Arial"/>
              <a:buNone/>
            </a:pPr>
            <a:r>
              <a:rPr lang="en-US" sz="1800" b="1" i="0" u="none" strike="noStrike" cap="none"/>
              <a:t>Lines 15–17:</a:t>
            </a:r>
            <a:r>
              <a:rPr lang="en-US" sz="1800" b="0" i="0" u="none" strike="noStrike" cap="none"/>
              <a:t> Print the resulting data fields to the system console.</a:t>
            </a:r>
            <a:endParaRPr/>
          </a:p>
          <a:p>
            <a:pPr marL="0" marR="0" lvl="0" indent="0" algn="l" rtl="0">
              <a:spcBef>
                <a:spcPts val="0"/>
              </a:spcBef>
              <a:spcAft>
                <a:spcPts val="0"/>
              </a:spcAft>
              <a:buNone/>
            </a:pPr>
            <a:endParaRPr sz="1800" b="0" i="0" u="none" strike="noStrike" cap="none"/>
          </a:p>
        </p:txBody>
      </p:sp>
      <p:sp>
        <p:nvSpPr>
          <p:cNvPr id="5174" name="Google Shape;5174;g40a120c017_0_43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515</a:t>
            </a:fld>
            <a:endParaRPr/>
          </a:p>
        </p:txBody>
      </p:sp>
      <p:sp>
        <p:nvSpPr>
          <p:cNvPr id="5175" name="Google Shape;5175;g40a120c017_0_43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91090986"/>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2"/>
        <p:cNvGrpSpPr/>
        <p:nvPr/>
      </p:nvGrpSpPr>
      <p:grpSpPr>
        <a:xfrm>
          <a:off x="0" y="0"/>
          <a:ext cx="0" cy="0"/>
          <a:chOff x="0" y="0"/>
          <a:chExt cx="0" cy="0"/>
        </a:xfrm>
      </p:grpSpPr>
      <p:sp>
        <p:nvSpPr>
          <p:cNvPr id="5183" name="Google Shape;5183;g40a120c017_0_437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4" name="Google Shape;5184;g40a120c017_0_437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update operation. An existing employee record is updated and the content of the Employee table after the update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9–12:</a:t>
            </a:r>
            <a:r>
              <a:rPr lang="en-US" sz="1800" b="0" i="0" u="none" strike="noStrike" cap="none"/>
              <a:t> Create a query to update an employee record with ID 500 and execute the query.</a:t>
            </a:r>
            <a:endParaRPr/>
          </a:p>
          <a:p>
            <a:pPr marL="0" marR="0" lvl="1" indent="0" algn="l" rtl="0">
              <a:spcBef>
                <a:spcPts val="0"/>
              </a:spcBef>
              <a:spcAft>
                <a:spcPts val="0"/>
              </a:spcAft>
              <a:buSzPts val="1800"/>
              <a:buFont typeface="Arial"/>
              <a:buNone/>
            </a:pPr>
            <a:r>
              <a:rPr lang="en-US" sz="1800" b="1" i="0" u="none" strike="noStrike" cap="none"/>
              <a:t>Lines 14–16:</a:t>
            </a:r>
            <a:r>
              <a:rPr lang="en-US" sz="1800" b="0" i="0" u="none" strike="noStrike" cap="none"/>
              <a:t> Print the resulting data fields to the system console.</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5185" name="Google Shape;5185;g40a120c017_0_437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516</a:t>
            </a:fld>
            <a:endParaRPr/>
          </a:p>
        </p:txBody>
      </p:sp>
    </p:spTree>
    <p:extLst>
      <p:ext uri="{BB962C8B-B14F-4D97-AF65-F5344CB8AC3E}">
        <p14:creationId xmlns:p14="http://schemas.microsoft.com/office/powerpoint/2010/main" val="1564253282"/>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1"/>
        <p:cNvGrpSpPr/>
        <p:nvPr/>
      </p:nvGrpSpPr>
      <p:grpSpPr>
        <a:xfrm>
          <a:off x="0" y="0"/>
          <a:ext cx="0" cy="0"/>
          <a:chOff x="0" y="0"/>
          <a:chExt cx="0" cy="0"/>
        </a:xfrm>
      </p:grpSpPr>
      <p:sp>
        <p:nvSpPr>
          <p:cNvPr id="5192" name="Google Shape;5192;g40a120c017_0_43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3" name="Google Shape;5193;g40a120c017_0_43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slide demonstrates the delete operation. An existing employee record is deleted and the content of the Employee table after the delete operation is displayed in the output console.</a:t>
            </a:r>
            <a:endParaRPr/>
          </a:p>
          <a:p>
            <a:pPr marL="0" marR="0" lvl="1" indent="0" algn="l" rtl="0">
              <a:spcBef>
                <a:spcPts val="0"/>
              </a:spcBef>
              <a:spcAft>
                <a:spcPts val="0"/>
              </a:spcAft>
              <a:buSzPts val="1800"/>
              <a:buFont typeface="Arial"/>
              <a:buNone/>
            </a:pPr>
            <a:r>
              <a:rPr lang="en-US" sz="1800" b="1" i="0" u="none" strike="noStrike" cap="none"/>
              <a:t>Lines 7–10:</a:t>
            </a:r>
            <a:r>
              <a:rPr lang="en-US" sz="1800" b="0" i="0" u="none" strike="noStrike" cap="none"/>
              <a:t> Create a query to delete an employee record with ID 500 and execute the query.</a:t>
            </a:r>
            <a:endParaRPr/>
          </a:p>
          <a:p>
            <a:pPr marL="0" marR="0" lvl="1" indent="0" algn="l" rtl="0">
              <a:spcBef>
                <a:spcPts val="0"/>
              </a:spcBef>
              <a:spcAft>
                <a:spcPts val="0"/>
              </a:spcAft>
              <a:buSzPts val="1800"/>
              <a:buFont typeface="Arial"/>
              <a:buNone/>
            </a:pPr>
            <a:r>
              <a:rPr lang="en-US" sz="1800" b="1" i="0" u="none" strike="noStrike" cap="none"/>
              <a:t>Lines 12–13:</a:t>
            </a:r>
            <a:r>
              <a:rPr lang="en-US" sz="1800" b="0" i="0" u="none" strike="noStrike" cap="none"/>
              <a:t> Print the resulting data fields to the system console.</a:t>
            </a:r>
            <a:endParaRPr/>
          </a:p>
          <a:p>
            <a:pPr marL="0" marR="0" lvl="0" indent="0" algn="l" rtl="0">
              <a:spcBef>
                <a:spcPts val="0"/>
              </a:spcBef>
              <a:spcAft>
                <a:spcPts val="0"/>
              </a:spcAft>
              <a:buNone/>
            </a:pPr>
            <a:endParaRPr sz="1800" b="0" i="0" u="none" strike="noStrike" cap="none"/>
          </a:p>
        </p:txBody>
      </p:sp>
      <p:sp>
        <p:nvSpPr>
          <p:cNvPr id="5194" name="Google Shape;5194;g40a120c017_0_43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517</a:t>
            </a:fld>
            <a:endParaRPr/>
          </a:p>
        </p:txBody>
      </p:sp>
    </p:spTree>
    <p:extLst>
      <p:ext uri="{BB962C8B-B14F-4D97-AF65-F5344CB8AC3E}">
        <p14:creationId xmlns:p14="http://schemas.microsoft.com/office/powerpoint/2010/main" val="874007088"/>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0"/>
        <p:cNvGrpSpPr/>
        <p:nvPr/>
      </p:nvGrpSpPr>
      <p:grpSpPr>
        <a:xfrm>
          <a:off x="0" y="0"/>
          <a:ext cx="0" cy="0"/>
          <a:chOff x="0" y="0"/>
          <a:chExt cx="0" cy="0"/>
        </a:xfrm>
      </p:grpSpPr>
      <p:sp>
        <p:nvSpPr>
          <p:cNvPr id="5201" name="Google Shape;5201;g40a120c017_0_43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02" name="Google Shape;5202;g40a120c017_0_43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SQLException</a:t>
            </a:r>
            <a:r>
              <a:rPr lang="en-US" sz="1800" b="0" i="0" u="none" strike="noStrike" cap="none"/>
              <a:t> is thrown from errors that occur in one of the following types of actions: driver methods, methods that access the database, or attempts to get a connection to the database.</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SQLException</a:t>
            </a:r>
            <a:r>
              <a:rPr lang="en-US" sz="1800" b="0" i="0" u="none" strike="noStrike" cap="none"/>
              <a:t> class also implements </a:t>
            </a:r>
            <a:r>
              <a:rPr lang="en-US" sz="1800" b="0" i="0" u="none" strike="noStrike" cap="none">
                <a:latin typeface="Courier New"/>
                <a:ea typeface="Courier New"/>
                <a:cs typeface="Courier New"/>
                <a:sym typeface="Courier New"/>
              </a:rPr>
              <a:t>Iterable</a:t>
            </a:r>
            <a:r>
              <a:rPr lang="en-US" sz="1800" b="0" i="0" u="none" strike="noStrike" cap="none"/>
              <a:t>. Exceptions can be chained together and returned as a single object.</a:t>
            </a:r>
            <a:endParaRPr/>
          </a:p>
          <a:p>
            <a:pPr marL="0" marR="0" lvl="2"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SQLException</a:t>
            </a:r>
            <a:r>
              <a:rPr lang="en-US" sz="1800" b="0" i="0" u="none" strike="noStrike" cap="none"/>
              <a:t> is thrown if the database connection cannot be made due to incorrect username or password information or if the database is offline.</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SQLException</a:t>
            </a:r>
            <a:r>
              <a:rPr lang="en-US" sz="1800" b="0" i="0" u="none" strike="noStrike" cap="none"/>
              <a:t> can also result by attempting to access a column name that is not part of the SQL query.</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SQLException</a:t>
            </a:r>
            <a:r>
              <a:rPr lang="en-US" sz="1800" b="0" i="0" u="none" strike="noStrike" cap="none"/>
              <a:t> is also subclassed, providing granularity of the actual exception thrown.</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SQLState</a:t>
            </a:r>
            <a:r>
              <a:rPr lang="en-US" sz="1800" b="0" i="0" u="none" strike="noStrike" cap="none"/>
              <a:t> and </a:t>
            </a:r>
            <a:r>
              <a:rPr lang="en-US" sz="1800" b="0" i="0" u="none" strike="noStrike" cap="none">
                <a:latin typeface="Courier New"/>
                <a:ea typeface="Courier New"/>
                <a:cs typeface="Courier New"/>
                <a:sym typeface="Courier New"/>
              </a:rPr>
              <a:t>SQLErrorCode</a:t>
            </a:r>
            <a:r>
              <a:rPr lang="en-US" sz="1800" b="0" i="0" u="none" strike="noStrike" cap="none"/>
              <a:t> values are database dependent. For Derby, the </a:t>
            </a:r>
            <a:r>
              <a:rPr lang="en-US" sz="1800" b="0" i="0" u="none" strike="noStrike" cap="none">
                <a:latin typeface="Courier New"/>
                <a:ea typeface="Courier New"/>
                <a:cs typeface="Courier New"/>
                <a:sym typeface="Courier New"/>
              </a:rPr>
              <a:t>SQLState</a:t>
            </a:r>
            <a:r>
              <a:rPr lang="en-US" sz="1800" b="0" i="0" u="none" strike="noStrike" cap="none"/>
              <a:t> values are defined at: 	http://download.oracle.com/javadb/10.8.1.2/ref/rrefexcept71493.html</a:t>
            </a:r>
            <a:endParaRPr/>
          </a:p>
          <a:p>
            <a:pPr marL="0" marR="0" lvl="0" indent="0" algn="l" rtl="0">
              <a:spcBef>
                <a:spcPts val="0"/>
              </a:spcBef>
              <a:spcAft>
                <a:spcPts val="0"/>
              </a:spcAft>
              <a:buNone/>
            </a:pPr>
            <a:endParaRPr sz="1800" b="0" i="0" u="none" strike="noStrike" cap="none"/>
          </a:p>
        </p:txBody>
      </p:sp>
      <p:sp>
        <p:nvSpPr>
          <p:cNvPr id="5203" name="Google Shape;5203;g40a120c017_0_43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518</a:t>
            </a:fld>
            <a:endParaRPr/>
          </a:p>
        </p:txBody>
      </p:sp>
    </p:spTree>
    <p:extLst>
      <p:ext uri="{BB962C8B-B14F-4D97-AF65-F5344CB8AC3E}">
        <p14:creationId xmlns:p14="http://schemas.microsoft.com/office/powerpoint/2010/main" val="873123835"/>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40a120c017_0_4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2" name="Google Shape;5212;g40a120c017_0_4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2" indent="0" algn="l" rtl="0">
              <a:spcBef>
                <a:spcPts val="0"/>
              </a:spcBef>
              <a:spcAft>
                <a:spcPts val="0"/>
              </a:spcAft>
              <a:buSzPts val="1800"/>
              <a:buFont typeface="Arial"/>
              <a:buNone/>
            </a:pPr>
            <a:r>
              <a:rPr lang="en-US" sz="1800" b="0" i="0" u="none" strike="noStrike" cap="none"/>
              <a:t>Closing a </a:t>
            </a:r>
            <a:r>
              <a:rPr lang="en-US" sz="1800" b="0" i="0" u="none" strike="noStrike" cap="none">
                <a:latin typeface="Courier New"/>
                <a:ea typeface="Courier New"/>
                <a:cs typeface="Courier New"/>
                <a:sym typeface="Courier New"/>
              </a:rPr>
              <a:t>Connection</a:t>
            </a:r>
            <a:r>
              <a:rPr lang="en-US" sz="1800" b="0" i="0" u="none" strike="noStrike" cap="none"/>
              <a:t> object will automatically close any </a:t>
            </a:r>
            <a:r>
              <a:rPr lang="en-US" sz="1800" b="0" i="0" u="none" strike="noStrike" cap="none">
                <a:latin typeface="Courier New"/>
                <a:ea typeface="Courier New"/>
                <a:cs typeface="Courier New"/>
                <a:sym typeface="Courier New"/>
              </a:rPr>
              <a:t>Statement</a:t>
            </a:r>
            <a:r>
              <a:rPr lang="en-US" sz="1800" b="0" i="0" u="none" strike="noStrike" cap="none"/>
              <a:t> objects created with this </a:t>
            </a:r>
            <a:r>
              <a:rPr lang="en-US" sz="1800" b="0" i="0" u="none" strike="noStrike" cap="none">
                <a:latin typeface="Courier New"/>
                <a:ea typeface="Courier New"/>
                <a:cs typeface="Courier New"/>
                <a:sym typeface="Courier New"/>
              </a:rPr>
              <a:t>Connection</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Closing a </a:t>
            </a:r>
            <a:r>
              <a:rPr lang="en-US" sz="1800" b="0" i="0" u="none" strike="noStrike" cap="none">
                <a:latin typeface="Courier New"/>
                <a:ea typeface="Courier New"/>
                <a:cs typeface="Courier New"/>
                <a:sym typeface="Courier New"/>
              </a:rPr>
              <a:t>Statement</a:t>
            </a:r>
            <a:r>
              <a:rPr lang="en-US" sz="1800" b="0" i="0" u="none" strike="noStrike" cap="none"/>
              <a:t> object will close and invalidate any instances of </a:t>
            </a:r>
            <a:r>
              <a:rPr lang="en-US" sz="1800" b="0" i="0" u="none" strike="noStrike" cap="none">
                <a:latin typeface="Courier New"/>
                <a:ea typeface="Courier New"/>
                <a:cs typeface="Courier New"/>
                <a:sym typeface="Courier New"/>
              </a:rPr>
              <a:t>ResultSet</a:t>
            </a:r>
            <a:r>
              <a:rPr lang="en-US" sz="1800" b="0" i="0" u="none" strike="noStrike" cap="none"/>
              <a:t> created by the </a:t>
            </a:r>
            <a:r>
              <a:rPr lang="en-US" sz="1800" b="0" i="0" u="none" strike="noStrike" cap="none">
                <a:latin typeface="Courier New"/>
                <a:ea typeface="Courier New"/>
                <a:cs typeface="Courier New"/>
                <a:sym typeface="Courier New"/>
              </a:rPr>
              <a:t>Statement</a:t>
            </a:r>
            <a:r>
              <a:rPr lang="en-US" sz="1800" b="0" i="0" u="none" strike="noStrike" cap="none"/>
              <a:t> object.</a:t>
            </a:r>
            <a:endParaRPr/>
          </a:p>
          <a:p>
            <a:pPr marL="0" marR="0" lvl="2" indent="0" algn="l" rtl="0">
              <a:spcBef>
                <a:spcPts val="0"/>
              </a:spcBef>
              <a:spcAft>
                <a:spcPts val="0"/>
              </a:spcAft>
              <a:buSzPts val="1800"/>
              <a:buFont typeface="Arial"/>
              <a:buNone/>
            </a:pPr>
            <a:r>
              <a:rPr lang="en-US" sz="1800" b="0" i="0" u="none" strike="noStrike" cap="none"/>
              <a:t>Resources held by the </a:t>
            </a:r>
            <a:r>
              <a:rPr lang="en-US" sz="1800" b="0" i="0" u="none" strike="noStrike" cap="none">
                <a:latin typeface="Courier New"/>
                <a:ea typeface="Courier New"/>
                <a:cs typeface="Courier New"/>
                <a:sym typeface="Courier New"/>
              </a:rPr>
              <a:t>ResultSet</a:t>
            </a:r>
            <a:r>
              <a:rPr lang="en-US" sz="1800" b="0" i="0" u="none" strike="noStrike" cap="none"/>
              <a:t> may not be released until garbage is collected. Therefore, it is a good </a:t>
            </a:r>
            <a:r>
              <a:rPr lang="en-US"/>
              <a:t>Lab </a:t>
            </a:r>
            <a:r>
              <a:rPr lang="en-US" sz="1800" b="0" i="0" u="none" strike="noStrike" cap="none"/>
              <a:t>to explicitly close </a:t>
            </a:r>
            <a:r>
              <a:rPr lang="en-US" sz="1800" b="0" i="0" u="none" strike="noStrike" cap="none">
                <a:latin typeface="Courier New"/>
                <a:ea typeface="Courier New"/>
                <a:cs typeface="Courier New"/>
                <a:sym typeface="Courier New"/>
              </a:rPr>
              <a:t>ResultSet</a:t>
            </a:r>
            <a:r>
              <a:rPr lang="en-US" sz="1800" b="0" i="0" u="none" strike="noStrike" cap="none"/>
              <a:t> objects when they are no longer needed. </a:t>
            </a:r>
            <a:endParaRPr/>
          </a:p>
          <a:p>
            <a:pPr marL="0" marR="0" lvl="2" indent="0" algn="l" rtl="0">
              <a:spcBef>
                <a:spcPts val="0"/>
              </a:spcBef>
              <a:spcAft>
                <a:spcPts val="0"/>
              </a:spcAft>
              <a:buSzPts val="1800"/>
              <a:buFont typeface="Arial"/>
              <a:buNone/>
            </a:pPr>
            <a:r>
              <a:rPr lang="en-US" sz="1800" b="0" i="0" u="none" strike="noStrike" cap="none"/>
              <a:t>When the </a:t>
            </a:r>
            <a:r>
              <a:rPr lang="en-US" sz="1800" b="0" i="0" u="none" strike="noStrike" cap="none">
                <a:latin typeface="Courier New"/>
                <a:ea typeface="Courier New"/>
                <a:cs typeface="Courier New"/>
                <a:sym typeface="Courier New"/>
              </a:rPr>
              <a:t>close()</a:t>
            </a:r>
            <a:r>
              <a:rPr lang="en-US" sz="1800" b="0" i="0" u="none" strike="noStrike" cap="none"/>
              <a:t> method on </a:t>
            </a:r>
            <a:r>
              <a:rPr lang="en-US" sz="1800" b="0" i="0" u="none" strike="noStrike" cap="none">
                <a:latin typeface="Courier New"/>
                <a:ea typeface="Courier New"/>
                <a:cs typeface="Courier New"/>
                <a:sym typeface="Courier New"/>
              </a:rPr>
              <a:t>ResultSet</a:t>
            </a:r>
            <a:r>
              <a:rPr lang="en-US" sz="1800" b="0" i="0" u="none" strike="noStrike" cap="none"/>
              <a:t> is executed, external resources are released.</a:t>
            </a:r>
            <a:endParaRPr/>
          </a:p>
          <a:p>
            <a:pPr marL="0" marR="0" lvl="2"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ResultSet</a:t>
            </a:r>
            <a:r>
              <a:rPr lang="en-US" sz="1800" b="0" i="0" u="none" strike="noStrike" cap="none"/>
              <a:t> objects are also implicitly closed when an associated </a:t>
            </a:r>
            <a:r>
              <a:rPr lang="en-US" sz="1800" b="0" i="0" u="none" strike="noStrike" cap="none">
                <a:latin typeface="Courier New"/>
                <a:ea typeface="Courier New"/>
                <a:cs typeface="Courier New"/>
                <a:sym typeface="Courier New"/>
              </a:rPr>
              <a:t>Statement</a:t>
            </a:r>
            <a:r>
              <a:rPr lang="en-US" sz="1800" b="0" i="0" u="none" strike="noStrike" cap="none"/>
              <a:t> object is re-executed.</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0" i="0" u="none" strike="noStrike" cap="none"/>
              <a:t>In summary, it is a good </a:t>
            </a:r>
            <a:r>
              <a:rPr lang="en-US"/>
              <a:t>Lab </a:t>
            </a:r>
            <a:r>
              <a:rPr lang="en-US" sz="1800" b="0" i="0" u="none" strike="noStrike" cap="none"/>
              <a:t>to explicitly close JDBC </a:t>
            </a:r>
            <a:r>
              <a:rPr lang="en-US" sz="1800" b="0" i="0" u="none" strike="noStrike" cap="none">
                <a:latin typeface="Courier New"/>
                <a:ea typeface="Courier New"/>
                <a:cs typeface="Courier New"/>
                <a:sym typeface="Courier New"/>
              </a:rPr>
              <a:t>Connection</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ResultSet</a:t>
            </a:r>
            <a:r>
              <a:rPr lang="en-US" sz="1800" b="0" i="0" u="none" strike="noStrike" cap="none"/>
              <a:t> objects when you no longer need them.</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 connection with the database can be an expensive operation. It is a good </a:t>
            </a:r>
            <a:r>
              <a:rPr lang="en-US"/>
              <a:t>Lab </a:t>
            </a:r>
            <a:r>
              <a:rPr lang="en-US" sz="1800" b="0" i="0" u="none" strike="noStrike" cap="none"/>
              <a:t>to either maintain </a:t>
            </a:r>
            <a:r>
              <a:rPr lang="en-US" sz="1800" b="0" i="0" u="none" strike="noStrike" cap="none">
                <a:latin typeface="Courier New"/>
                <a:ea typeface="Courier New"/>
                <a:cs typeface="Courier New"/>
                <a:sym typeface="Courier New"/>
              </a:rPr>
              <a:t>Connection</a:t>
            </a:r>
            <a:r>
              <a:rPr lang="en-US" sz="1800" b="0" i="0" u="none" strike="noStrike" cap="none"/>
              <a:t> objects for as long as possible, or use a connection pool.</a:t>
            </a:r>
            <a:endParaRPr/>
          </a:p>
        </p:txBody>
      </p:sp>
      <p:sp>
        <p:nvSpPr>
          <p:cNvPr id="5213" name="Google Shape;5213;g40a120c017_0_4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519</a:t>
            </a:fld>
            <a:endParaRPr/>
          </a:p>
        </p:txBody>
      </p:sp>
    </p:spTree>
    <p:extLst>
      <p:ext uri="{BB962C8B-B14F-4D97-AF65-F5344CB8AC3E}">
        <p14:creationId xmlns:p14="http://schemas.microsoft.com/office/powerpoint/2010/main" val="296309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35: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c</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Arrays begin with an index of 0. This average method is only averaging the second through n</a:t>
            </a:r>
            <a:r>
              <a:rPr lang="en-US" sz="1800" b="0" i="0" u="none" strike="noStrike" cap="none" baseline="30000">
                <a:solidFill>
                  <a:srgbClr val="000000"/>
                </a:solidFill>
              </a:rPr>
              <a:t>th</a:t>
            </a:r>
            <a:r>
              <a:rPr lang="en-US" sz="1800" b="0" i="0" u="none" strike="noStrike" cap="none">
                <a:solidFill>
                  <a:srgbClr val="000000"/>
                </a:solidFill>
              </a:rPr>
              <a:t> values. Therefore, the result is  200+300/3 = 166.66667. Change the for loop to int = 0; to calculate the average.</a:t>
            </a:r>
            <a:endParaRPr/>
          </a:p>
        </p:txBody>
      </p:sp>
      <p:sp>
        <p:nvSpPr>
          <p:cNvPr id="420" name="Google Shape;420;p35: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52</a:t>
            </a:fld>
            <a:endParaRPr/>
          </a:p>
        </p:txBody>
      </p:sp>
    </p:spTree>
    <p:extLst>
      <p:ext uri="{BB962C8B-B14F-4D97-AF65-F5344CB8AC3E}">
        <p14:creationId xmlns:p14="http://schemas.microsoft.com/office/powerpoint/2010/main" val="871854417"/>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7"/>
        <p:cNvGrpSpPr/>
        <p:nvPr/>
      </p:nvGrpSpPr>
      <p:grpSpPr>
        <a:xfrm>
          <a:off x="0" y="0"/>
          <a:ext cx="0" cy="0"/>
          <a:chOff x="0" y="0"/>
          <a:chExt cx="0" cy="0"/>
        </a:xfrm>
      </p:grpSpPr>
      <p:sp>
        <p:nvSpPr>
          <p:cNvPr id="5248" name="Google Shape;5248;g40a120c017_0_44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9" name="Google Shape;5249;g40a120c017_0_44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One of the features is the </a:t>
            </a:r>
            <a:r>
              <a:rPr lang="en-US" sz="1800" b="0" i="0" u="none" strike="noStrike" cap="none">
                <a:latin typeface="Courier New"/>
                <a:ea typeface="Courier New"/>
                <a:cs typeface="Courier New"/>
                <a:sym typeface="Courier New"/>
              </a:rPr>
              <a:t>try</a:t>
            </a:r>
            <a:r>
              <a:rPr lang="en-US" sz="1800" b="0" i="0" u="none" strike="noStrike" cap="none"/>
              <a:t>-with-resources statement. This is an enhancement that will automatically close open resources.</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0" i="0" u="none" strike="noStrike" cap="none"/>
              <a:t>With JDBC 4.1, the JDBC API classes including </a:t>
            </a:r>
            <a:r>
              <a:rPr lang="en-US" sz="1800" b="0" i="0" u="none" strike="noStrike" cap="none">
                <a:latin typeface="Courier New"/>
                <a:ea typeface="Courier New"/>
                <a:cs typeface="Courier New"/>
                <a:sym typeface="Courier New"/>
              </a:rPr>
              <a:t>ResultSet</a:t>
            </a:r>
            <a:r>
              <a:rPr lang="en-US" sz="1800" b="0" i="0" u="none" strike="noStrike" cap="none"/>
              <a:t>, </a:t>
            </a:r>
            <a:r>
              <a:rPr lang="en-US" sz="1800" b="0" i="0" u="none" strike="noStrike" cap="none">
                <a:latin typeface="Courier New"/>
                <a:ea typeface="Courier New"/>
                <a:cs typeface="Courier New"/>
                <a:sym typeface="Courier New"/>
              </a:rPr>
              <a:t>Connection</a:t>
            </a:r>
            <a:r>
              <a:rPr lang="en-US" sz="1800" b="0" i="0" u="none" strike="noStrike" cap="none"/>
              <a:t>, and </a:t>
            </a:r>
            <a:r>
              <a:rPr lang="en-US" sz="1800" b="0" i="0" u="none" strike="noStrike" cap="none">
                <a:latin typeface="Courier New"/>
                <a:ea typeface="Courier New"/>
                <a:cs typeface="Courier New"/>
                <a:sym typeface="Courier New"/>
              </a:rPr>
              <a:t>Statement</a:t>
            </a:r>
            <a:r>
              <a:rPr lang="en-US" sz="1800" b="0" i="0" u="none" strike="noStrike" cap="none"/>
              <a:t>, implement </a:t>
            </a:r>
            <a:r>
              <a:rPr lang="en-US" sz="1800" b="0" i="0" u="none" strike="noStrike" cap="none">
                <a:latin typeface="Courier New"/>
                <a:ea typeface="Courier New"/>
                <a:cs typeface="Courier New"/>
                <a:sym typeface="Courier New"/>
              </a:rPr>
              <a:t>java.lang.AutoCloseable</a:t>
            </a:r>
            <a:r>
              <a:rPr lang="en-US" sz="1800" b="0" i="0" u="none" strike="noStrike" cap="none"/>
              <a:t>. The </a:t>
            </a:r>
            <a:r>
              <a:rPr lang="en-US" sz="1800" b="0" i="0" u="none" strike="noStrike" cap="none">
                <a:latin typeface="Courier New"/>
                <a:ea typeface="Courier New"/>
                <a:cs typeface="Courier New"/>
                <a:sym typeface="Courier New"/>
              </a:rPr>
              <a:t>close()</a:t>
            </a:r>
            <a:r>
              <a:rPr lang="en-US" sz="1800" b="0" i="0" u="none" strike="noStrike" cap="none"/>
              <a:t> method of the </a:t>
            </a:r>
            <a:r>
              <a:rPr lang="en-US" sz="1800" b="0" i="0" u="none" strike="noStrike" cap="none">
                <a:latin typeface="Courier New"/>
                <a:ea typeface="Courier New"/>
                <a:cs typeface="Courier New"/>
                <a:sym typeface="Courier New"/>
              </a:rPr>
              <a:t>ResultSet</a:t>
            </a:r>
            <a:r>
              <a:rPr lang="en-US" sz="1800" b="0" i="0" u="none" strike="noStrike" cap="none"/>
              <a:t>, </a:t>
            </a:r>
            <a:r>
              <a:rPr lang="en-US" sz="1800" b="0" i="0" u="none" strike="noStrike" cap="none">
                <a:latin typeface="Courier New"/>
                <a:ea typeface="Courier New"/>
                <a:cs typeface="Courier New"/>
                <a:sym typeface="Courier New"/>
              </a:rPr>
              <a:t>Statement</a:t>
            </a:r>
            <a:r>
              <a:rPr lang="en-US" sz="1800" b="0" i="0" u="none" strike="noStrike" cap="none"/>
              <a:t>, and </a:t>
            </a:r>
            <a:r>
              <a:rPr lang="en-US" sz="1800" b="0" i="0" u="none" strike="noStrike" cap="none">
                <a:latin typeface="Courier New"/>
                <a:ea typeface="Courier New"/>
                <a:cs typeface="Courier New"/>
                <a:sym typeface="Courier New"/>
              </a:rPr>
              <a:t>Connection</a:t>
            </a:r>
            <a:r>
              <a:rPr lang="en-US" sz="1800" b="0" i="0" u="none" strike="noStrike" cap="none"/>
              <a:t> objects will be called in order in this example.</a:t>
            </a:r>
            <a:endParaRPr/>
          </a:p>
          <a:p>
            <a:pPr marL="0" marR="0" lvl="0" indent="0" algn="l" rtl="0">
              <a:spcBef>
                <a:spcPts val="0"/>
              </a:spcBef>
              <a:spcAft>
                <a:spcPts val="0"/>
              </a:spcAft>
              <a:buNone/>
            </a:pPr>
            <a:endParaRPr sz="1800" b="0" i="0" u="none" strike="noStrike" cap="none"/>
          </a:p>
        </p:txBody>
      </p:sp>
      <p:sp>
        <p:nvSpPr>
          <p:cNvPr id="5250" name="Google Shape;5250;g40a120c017_0_44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520</a:t>
            </a:fld>
            <a:endParaRPr/>
          </a:p>
        </p:txBody>
      </p:sp>
    </p:spTree>
    <p:extLst>
      <p:ext uri="{BB962C8B-B14F-4D97-AF65-F5344CB8AC3E}">
        <p14:creationId xmlns:p14="http://schemas.microsoft.com/office/powerpoint/2010/main" val="896407548"/>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6"/>
        <p:cNvGrpSpPr/>
        <p:nvPr/>
      </p:nvGrpSpPr>
      <p:grpSpPr>
        <a:xfrm>
          <a:off x="0" y="0"/>
          <a:ext cx="0" cy="0"/>
          <a:chOff x="0" y="0"/>
          <a:chExt cx="0" cy="0"/>
        </a:xfrm>
      </p:grpSpPr>
      <p:sp>
        <p:nvSpPr>
          <p:cNvPr id="5257" name="Google Shape;5257;g40a120c017_0_444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58" name="Google Shape;5258;g40a120c017_0_444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PreparedStatement</a:t>
            </a:r>
            <a:r>
              <a:rPr lang="en-US" sz="1800" b="0" i="0" u="none" strike="noStrike" cap="none"/>
              <a:t> provides two additional benefits:</a:t>
            </a:r>
            <a:endParaRPr/>
          </a:p>
          <a:p>
            <a:pPr marL="0" marR="0" lvl="2" indent="0" algn="l" rtl="0">
              <a:spcBef>
                <a:spcPts val="0"/>
              </a:spcBef>
              <a:spcAft>
                <a:spcPts val="0"/>
              </a:spcAft>
              <a:buSzPts val="1800"/>
              <a:buFont typeface="Arial"/>
              <a:buNone/>
            </a:pPr>
            <a:r>
              <a:rPr lang="en-US" sz="1800" b="0" i="0" u="none" strike="noStrike" cap="none"/>
              <a:t>Faster execution</a:t>
            </a:r>
            <a:endParaRPr/>
          </a:p>
          <a:p>
            <a:pPr marL="0" marR="0" lvl="2" indent="0" algn="l" rtl="0">
              <a:spcBef>
                <a:spcPts val="0"/>
              </a:spcBef>
              <a:spcAft>
                <a:spcPts val="0"/>
              </a:spcAft>
              <a:buSzPts val="1800"/>
              <a:buFont typeface="Arial"/>
              <a:buNone/>
            </a:pPr>
            <a:r>
              <a:rPr lang="en-US" sz="1800" b="0" i="0" u="none" strike="noStrike" cap="none"/>
              <a:t>Parameterized SQL Statements</a:t>
            </a:r>
            <a:endParaRPr/>
          </a:p>
          <a:p>
            <a:pPr marL="0" marR="0" lvl="1" indent="0" algn="l" rtl="0">
              <a:spcBef>
                <a:spcPts val="0"/>
              </a:spcBef>
              <a:spcAft>
                <a:spcPts val="0"/>
              </a:spcAft>
              <a:buSzPts val="1800"/>
              <a:buFont typeface="Arial"/>
              <a:buNone/>
            </a:pPr>
            <a:r>
              <a:rPr lang="en-US" sz="1800" b="0" i="0" u="none" strike="noStrike" cap="none"/>
              <a:t>The SQL statement in the example in the slide is precompiled and stored in the </a:t>
            </a:r>
            <a:r>
              <a:rPr lang="en-US" sz="1800" b="0" i="0" u="none" strike="noStrike" cap="none">
                <a:latin typeface="Courier New"/>
                <a:ea typeface="Courier New"/>
                <a:cs typeface="Courier New"/>
                <a:sym typeface="Courier New"/>
              </a:rPr>
              <a:t>PreparedStatement</a:t>
            </a:r>
            <a:r>
              <a:rPr lang="en-US" sz="1800" b="0" i="0" u="none" strike="noStrike" cap="none"/>
              <a:t> object. This statement can be used efficiently to execute this statement multiple times. This example could be in a loop, looking at different values.</a:t>
            </a:r>
            <a:endParaRPr/>
          </a:p>
          <a:p>
            <a:pPr marL="0" marR="0" lvl="1" indent="0" algn="l" rtl="0">
              <a:spcBef>
                <a:spcPts val="0"/>
              </a:spcBef>
              <a:spcAft>
                <a:spcPts val="0"/>
              </a:spcAft>
              <a:buSzPts val="1800"/>
              <a:buFont typeface="Arial"/>
              <a:buNone/>
            </a:pPr>
            <a:r>
              <a:rPr lang="en-US" sz="1800" b="0" i="0" u="none" strike="noStrike" cap="none"/>
              <a:t>Prepared statements can also be used to prevent SQL injection attacks. For example, where a user is allowed to enter a string and that string is executed as a part of a SQL statement, it enables the user to alter the database in unintended ways (such as granting the user permissions).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a:r>
            <a:r>
              <a:rPr lang="en-US" sz="1800" b="0" i="0" u="none" strike="noStrike" cap="none">
                <a:latin typeface="Courier New"/>
                <a:ea typeface="Courier New"/>
                <a:cs typeface="Courier New"/>
                <a:sym typeface="Courier New"/>
              </a:rPr>
              <a:t>PreparedStatement</a:t>
            </a:r>
            <a:r>
              <a:rPr lang="en-US" sz="1800" b="0" i="0" u="none" strike="noStrike" cap="none"/>
              <a:t> setXXXX methods index parameters from 1, and not 0. The first parameter in a prepared statement is 1, the second parameter is 2, and so on.</a:t>
            </a:r>
            <a:endParaRPr/>
          </a:p>
          <a:p>
            <a:pPr marL="0" marR="0" lvl="0" indent="0" algn="l" rtl="0">
              <a:spcBef>
                <a:spcPts val="0"/>
              </a:spcBef>
              <a:spcAft>
                <a:spcPts val="0"/>
              </a:spcAft>
              <a:buNone/>
            </a:pPr>
            <a:endParaRPr sz="1800" b="0" i="0" u="none" strike="noStrike" cap="none"/>
          </a:p>
        </p:txBody>
      </p:sp>
      <p:sp>
        <p:nvSpPr>
          <p:cNvPr id="5259" name="Google Shape;5259;g40a120c017_0_444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521</a:t>
            </a:fld>
            <a:endParaRPr/>
          </a:p>
        </p:txBody>
      </p:sp>
    </p:spTree>
    <p:extLst>
      <p:ext uri="{BB962C8B-B14F-4D97-AF65-F5344CB8AC3E}">
        <p14:creationId xmlns:p14="http://schemas.microsoft.com/office/powerpoint/2010/main" val="1641759199"/>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7"/>
        <p:cNvGrpSpPr/>
        <p:nvPr/>
      </p:nvGrpSpPr>
      <p:grpSpPr>
        <a:xfrm>
          <a:off x="0" y="0"/>
          <a:ext cx="0" cy="0"/>
          <a:chOff x="0" y="0"/>
          <a:chExt cx="0" cy="0"/>
        </a:xfrm>
      </p:grpSpPr>
      <p:sp>
        <p:nvSpPr>
          <p:cNvPr id="5268" name="Google Shape;5268;g40a120c017_0_445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9" name="Google Shape;5269;g40a120c017_0_445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270" name="Google Shape;5270;g40a120c017_0_445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522</a:t>
            </a:fld>
            <a:endParaRPr/>
          </a:p>
        </p:txBody>
      </p:sp>
    </p:spTree>
    <p:extLst>
      <p:ext uri="{BB962C8B-B14F-4D97-AF65-F5344CB8AC3E}">
        <p14:creationId xmlns:p14="http://schemas.microsoft.com/office/powerpoint/2010/main" val="960745184"/>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Google Shape;5277;g40a120c017_0_445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8" name="Google Shape;5278;g40a120c017_0_445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279" name="Google Shape;5279;g40a120c017_0_445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523</a:t>
            </a:fld>
            <a:endParaRPr/>
          </a:p>
        </p:txBody>
      </p:sp>
    </p:spTree>
    <p:extLst>
      <p:ext uri="{BB962C8B-B14F-4D97-AF65-F5344CB8AC3E}">
        <p14:creationId xmlns:p14="http://schemas.microsoft.com/office/powerpoint/2010/main" val="982881477"/>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5"/>
        <p:cNvGrpSpPr/>
        <p:nvPr/>
      </p:nvGrpSpPr>
      <p:grpSpPr>
        <a:xfrm>
          <a:off x="0" y="0"/>
          <a:ext cx="0" cy="0"/>
          <a:chOff x="0" y="0"/>
          <a:chExt cx="0" cy="0"/>
        </a:xfrm>
      </p:grpSpPr>
      <p:sp>
        <p:nvSpPr>
          <p:cNvPr id="5286" name="Google Shape;5286;g40a120c017_0_44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7" name="Google Shape;5287;g40a120c017_0_44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using a </a:t>
            </a:r>
            <a:r>
              <a:rPr lang="en-US" sz="1800" b="0" i="0" u="none" strike="noStrike" cap="none">
                <a:latin typeface="Courier New"/>
                <a:ea typeface="Courier New"/>
                <a:cs typeface="Courier New"/>
                <a:sym typeface="Courier New"/>
              </a:rPr>
              <a:t>PreparedStatement</a:t>
            </a:r>
            <a:r>
              <a:rPr lang="en-US" sz="1800" b="0" i="0" u="none" strike="noStrike" cap="none"/>
              <a:t> you can make coding easier by using a </a:t>
            </a:r>
            <a:r>
              <a:rPr lang="en-US" sz="1800" b="0" i="0" u="none" strike="noStrike" cap="none">
                <a:latin typeface="Courier New"/>
                <a:ea typeface="Courier New"/>
                <a:cs typeface="Courier New"/>
                <a:sym typeface="Courier New"/>
              </a:rPr>
              <a:t>for</a:t>
            </a:r>
            <a:r>
              <a:rPr lang="en-US" sz="1800" b="0" i="0" u="none" strike="noStrike" cap="none"/>
              <a:t> loop or a </a:t>
            </a:r>
            <a:r>
              <a:rPr lang="en-US" sz="1800" b="0" i="0" u="none" strike="noStrike" cap="none">
                <a:latin typeface="Courier New"/>
                <a:ea typeface="Courier New"/>
                <a:cs typeface="Courier New"/>
                <a:sym typeface="Courier New"/>
              </a:rPr>
              <a:t>while</a:t>
            </a:r>
            <a:r>
              <a:rPr lang="en-US" sz="1800" b="0" i="0" u="none" strike="noStrike" cap="none"/>
              <a:t> loop to set values for input parameters.</a:t>
            </a:r>
            <a:endParaRPr/>
          </a:p>
          <a:p>
            <a:pPr marL="0" marR="0" lvl="1" indent="0" algn="l" rtl="0">
              <a:spcBef>
                <a:spcPts val="0"/>
              </a:spcBef>
              <a:spcAft>
                <a:spcPts val="0"/>
              </a:spcAft>
              <a:buSzPts val="1800"/>
              <a:buFont typeface="Arial"/>
              <a:buNone/>
            </a:pPr>
            <a:r>
              <a:rPr lang="en-US" sz="1800" b="0" i="0" u="none" strike="noStrike" cap="none"/>
              <a:t>The code snippet in the slide demonstrates  using a </a:t>
            </a:r>
            <a:r>
              <a:rPr lang="en-US" sz="1800" b="0" i="0" u="none" strike="noStrike" cap="none">
                <a:latin typeface="Courier New"/>
                <a:ea typeface="Courier New"/>
                <a:cs typeface="Courier New"/>
                <a:sym typeface="Courier New"/>
              </a:rPr>
              <a:t>for</a:t>
            </a:r>
            <a:r>
              <a:rPr lang="en-US" sz="1800" b="0" i="0" u="none" strike="noStrike" cap="none"/>
              <a:t> loop to set the values for input parameters.</a:t>
            </a:r>
            <a:endParaRPr/>
          </a:p>
          <a:p>
            <a:pPr marL="0" marR="0" lvl="1" indent="0" algn="l" rtl="0">
              <a:spcBef>
                <a:spcPts val="0"/>
              </a:spcBef>
              <a:spcAft>
                <a:spcPts val="0"/>
              </a:spcAft>
              <a:buSzPts val="1800"/>
              <a:buFont typeface="Arial"/>
              <a:buNone/>
            </a:pPr>
            <a:r>
              <a:rPr lang="en-US" sz="1800" b="0" i="0" u="none" strike="noStrike" cap="none"/>
              <a:t>A </a:t>
            </a:r>
            <a:r>
              <a:rPr lang="en-US" sz="1800" b="0" i="0" u="none" strike="noStrike" cap="none">
                <a:latin typeface="Courier New"/>
                <a:ea typeface="Courier New"/>
                <a:cs typeface="Courier New"/>
                <a:sym typeface="Courier New"/>
              </a:rPr>
              <a:t>PreparedStatement </a:t>
            </a:r>
            <a:r>
              <a:rPr lang="en-US" sz="1800" b="0" i="0" u="none" strike="noStrike" cap="none"/>
              <a:t>object is created and a </a:t>
            </a:r>
            <a:r>
              <a:rPr lang="en-US" sz="1800" b="0" i="0" u="none" strike="noStrike" cap="none">
                <a:latin typeface="Courier New"/>
                <a:ea typeface="Courier New"/>
                <a:cs typeface="Courier New"/>
                <a:sym typeface="Courier New"/>
              </a:rPr>
              <a:t>for</a:t>
            </a:r>
            <a:r>
              <a:rPr lang="en-US" sz="1800" b="0" i="0" u="none" strike="noStrike" cap="none"/>
              <a:t> loop executes five times. Each time through the loop it sets a new value and executes the SQL statement and updates salaries for five different employees.</a:t>
            </a:r>
            <a:endParaRPr/>
          </a:p>
          <a:p>
            <a:pPr marL="0" marR="0" lvl="0" indent="0" algn="l" rtl="0">
              <a:spcBef>
                <a:spcPts val="0"/>
              </a:spcBef>
              <a:spcAft>
                <a:spcPts val="0"/>
              </a:spcAft>
              <a:buNone/>
            </a:pPr>
            <a:endParaRPr sz="1800" b="0" i="0" u="none" strike="noStrike" cap="none"/>
          </a:p>
        </p:txBody>
      </p:sp>
      <p:sp>
        <p:nvSpPr>
          <p:cNvPr id="5288" name="Google Shape;5288;g40a120c017_0_44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524</a:t>
            </a:fld>
            <a:endParaRPr/>
          </a:p>
        </p:txBody>
      </p:sp>
    </p:spTree>
    <p:extLst>
      <p:ext uri="{BB962C8B-B14F-4D97-AF65-F5344CB8AC3E}">
        <p14:creationId xmlns:p14="http://schemas.microsoft.com/office/powerpoint/2010/main" val="135455189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3"/>
        <p:cNvGrpSpPr/>
        <p:nvPr/>
      </p:nvGrpSpPr>
      <p:grpSpPr>
        <a:xfrm>
          <a:off x="0" y="0"/>
          <a:ext cx="0" cy="0"/>
          <a:chOff x="0" y="0"/>
          <a:chExt cx="0" cy="0"/>
        </a:xfrm>
      </p:grpSpPr>
      <p:sp>
        <p:nvSpPr>
          <p:cNvPr id="5294" name="Google Shape;5294;g40a120c017_0_44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Stored Procedure</a:t>
            </a:r>
            <a:endParaRPr/>
          </a:p>
          <a:p>
            <a:pPr marL="0" marR="0" lvl="1" indent="0" algn="l" rtl="0">
              <a:spcBef>
                <a:spcPts val="0"/>
              </a:spcBef>
              <a:spcAft>
                <a:spcPts val="0"/>
              </a:spcAft>
              <a:buSzPts val="1800"/>
              <a:buFont typeface="Arial"/>
              <a:buNone/>
            </a:pPr>
            <a:r>
              <a:rPr lang="en-US" sz="1800" b="0" i="0" u="none" strike="noStrike" cap="none"/>
              <a:t>A stored procedure is a group of SQL statements that form a logical unit and perform a particular task. They are used to encapsulate a set of operations or queries to execute on a database server. Stored procedures are supported by most DBMSs, but there is a fair amount of variation in their syntax and capabilities.</a:t>
            </a:r>
            <a:endParaRPr/>
          </a:p>
          <a:p>
            <a:pPr marL="0" marR="0" lvl="0" indent="0" algn="l" rtl="0">
              <a:spcBef>
                <a:spcPts val="0"/>
              </a:spcBef>
              <a:spcAft>
                <a:spcPts val="0"/>
              </a:spcAft>
              <a:buSzPts val="1800"/>
              <a:buFont typeface="Arial"/>
              <a:buNone/>
            </a:pPr>
            <a:r>
              <a:rPr lang="en-US" sz="1800" b="0" i="0" u="none" strike="noStrike" cap="none"/>
              <a:t>Calling a Stored Procedure from JDBC</a:t>
            </a:r>
            <a:endParaRPr/>
          </a:p>
          <a:p>
            <a:pPr marL="0" marR="0" lvl="1" indent="0" algn="l" rtl="0">
              <a:spcBef>
                <a:spcPts val="0"/>
              </a:spcBef>
              <a:spcAft>
                <a:spcPts val="0"/>
              </a:spcAft>
              <a:buSzPts val="1800"/>
              <a:buFont typeface="Arial"/>
              <a:buNone/>
            </a:pPr>
            <a:r>
              <a:rPr lang="en-US" sz="1800" b="0" i="0" u="none" strike="noStrike" cap="none"/>
              <a:t>The first step is to create a </a:t>
            </a:r>
            <a:r>
              <a:rPr lang="en-US" sz="1800" b="0" i="0" u="none" strike="noStrike" cap="none">
                <a:latin typeface="Courier New"/>
                <a:ea typeface="Courier New"/>
                <a:cs typeface="Courier New"/>
                <a:sym typeface="Courier New"/>
              </a:rPr>
              <a:t>CallableStatement</a:t>
            </a:r>
            <a:r>
              <a:rPr lang="en-US" sz="1800" b="0" i="0" u="none" strike="noStrike" cap="none"/>
              <a:t> object. As with Statement and </a:t>
            </a:r>
            <a:r>
              <a:rPr lang="en-US" sz="1800" b="0" i="0" u="none" strike="noStrike" cap="none">
                <a:latin typeface="Courier New"/>
                <a:ea typeface="Courier New"/>
                <a:cs typeface="Courier New"/>
                <a:sym typeface="Courier New"/>
              </a:rPr>
              <a:t>PreparedStatement</a:t>
            </a:r>
            <a:r>
              <a:rPr lang="en-US" sz="1800" b="0" i="0" u="none" strike="noStrike" cap="none"/>
              <a:t> objects, this is done with an open Connection object. </a:t>
            </a:r>
            <a:r>
              <a:rPr lang="en-US" sz="1000" b="0" i="0" u="none" strike="noStrike" cap="none"/>
              <a:t>A </a:t>
            </a:r>
            <a:r>
              <a:rPr lang="en-US" sz="1000" b="0" i="0" u="none" strike="noStrike" cap="none">
                <a:latin typeface="Courier New"/>
                <a:ea typeface="Courier New"/>
                <a:cs typeface="Courier New"/>
                <a:sym typeface="Courier New"/>
              </a:rPr>
              <a:t>CallableStatement</a:t>
            </a:r>
            <a:r>
              <a:rPr lang="en-US" sz="1000" b="0" i="0" u="none" strike="noStrike" cap="none"/>
              <a:t> object contains a call to a stored procedure; it does not contain the stored procedure itself.</a:t>
            </a:r>
            <a:endParaRPr/>
          </a:p>
        </p:txBody>
      </p:sp>
      <p:sp>
        <p:nvSpPr>
          <p:cNvPr id="5295" name="Google Shape;5295;g40a120c017_0_44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525</a:t>
            </a:fld>
            <a:endParaRPr/>
          </a:p>
        </p:txBody>
      </p:sp>
      <p:sp>
        <p:nvSpPr>
          <p:cNvPr id="5296" name="Google Shape;5296;g40a120c017_0_44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48915357"/>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4"/>
        <p:cNvGrpSpPr/>
        <p:nvPr/>
      </p:nvGrpSpPr>
      <p:grpSpPr>
        <a:xfrm>
          <a:off x="0" y="0"/>
          <a:ext cx="0" cy="0"/>
          <a:chOff x="0" y="0"/>
          <a:chExt cx="0" cy="0"/>
        </a:xfrm>
      </p:grpSpPr>
      <p:sp>
        <p:nvSpPr>
          <p:cNvPr id="5305" name="Google Shape;5305;g40a120c017_0_448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6" name="Google Shape;5306;g40a120c017_0_448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07" name="Google Shape;5307;g40a120c017_0_448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526</a:t>
            </a:fld>
            <a:endParaRPr/>
          </a:p>
        </p:txBody>
      </p:sp>
    </p:spTree>
    <p:extLst>
      <p:ext uri="{BB962C8B-B14F-4D97-AF65-F5344CB8AC3E}">
        <p14:creationId xmlns:p14="http://schemas.microsoft.com/office/powerpoint/2010/main" val="53204956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3"/>
        <p:cNvGrpSpPr/>
        <p:nvPr/>
      </p:nvGrpSpPr>
      <p:grpSpPr>
        <a:xfrm>
          <a:off x="0" y="0"/>
          <a:ext cx="0" cy="0"/>
          <a:chOff x="0" y="0"/>
          <a:chExt cx="0" cy="0"/>
        </a:xfrm>
      </p:grpSpPr>
      <p:sp>
        <p:nvSpPr>
          <p:cNvPr id="5314" name="Google Shape;5314;g40a120c017_0_448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5" name="Google Shape;5315;g40a120c017_0_448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practice, you will start the database from within NetBeans, populate the database with data, run some SQL queries, and compile and run a simple application that returns the rows of the Employee database table.</a:t>
            </a:r>
            <a:endParaRPr/>
          </a:p>
        </p:txBody>
      </p:sp>
      <p:sp>
        <p:nvSpPr>
          <p:cNvPr id="5316" name="Google Shape;5316;g40a120c017_0_448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527</a:t>
            </a:fld>
            <a:endParaRPr/>
          </a:p>
        </p:txBody>
      </p:sp>
    </p:spTree>
    <p:extLst>
      <p:ext uri="{BB962C8B-B14F-4D97-AF65-F5344CB8AC3E}">
        <p14:creationId xmlns:p14="http://schemas.microsoft.com/office/powerpoint/2010/main" val="2004152375"/>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2"/>
        <p:cNvGrpSpPr/>
        <p:nvPr/>
      </p:nvGrpSpPr>
      <p:grpSpPr>
        <a:xfrm>
          <a:off x="0" y="0"/>
          <a:ext cx="0" cy="0"/>
          <a:chOff x="0" y="0"/>
          <a:chExt cx="0" cy="0"/>
        </a:xfrm>
      </p:grpSpPr>
      <p:sp>
        <p:nvSpPr>
          <p:cNvPr id="5323" name="Google Shape;5323;g40a120c017_0_449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4" name="Google Shape;5324;g40a120c017_0_4494: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a:	</a:t>
            </a:r>
            <a:r>
              <a:rPr lang="en-US" sz="1800" b="0" i="0" u="none" strike="noStrike" cap="none">
                <a:solidFill>
                  <a:srgbClr val="0000FF"/>
                </a:solidFill>
                <a:latin typeface="Courier New"/>
                <a:ea typeface="Courier New"/>
                <a:cs typeface="Courier New"/>
                <a:sym typeface="Courier New"/>
              </a:rPr>
              <a:t>execute</a:t>
            </a:r>
            <a:r>
              <a:rPr lang="en-US" sz="1800" b="0" i="0" u="none" strike="noStrike" cap="none">
                <a:solidFill>
                  <a:srgbClr val="0000FF"/>
                </a:solidFill>
              </a:rPr>
              <a:t> returns a Boolean. (</a:t>
            </a:r>
            <a:r>
              <a:rPr lang="en-US" sz="1800" b="0" i="0" u="none" strike="noStrike" cap="none">
                <a:solidFill>
                  <a:srgbClr val="0000FF"/>
                </a:solidFill>
                <a:latin typeface="Courier New"/>
                <a:ea typeface="Courier New"/>
                <a:cs typeface="Courier New"/>
                <a:sym typeface="Courier New"/>
              </a:rPr>
              <a:t>true</a:t>
            </a:r>
            <a:r>
              <a:rPr lang="en-US" sz="1800" b="0" i="0" u="none" strike="noStrike" cap="none">
                <a:solidFill>
                  <a:srgbClr val="0000FF"/>
                </a:solidFill>
              </a:rPr>
              <a:t> if there is a ResultSet. This can be used with any SQL statement.)</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c:	</a:t>
            </a:r>
            <a:r>
              <a:rPr lang="en-US" sz="1800" b="0" i="0" u="none" strike="noStrike" cap="none">
                <a:solidFill>
                  <a:srgbClr val="0000FF"/>
                </a:solidFill>
                <a:latin typeface="Courier New"/>
                <a:ea typeface="Courier New"/>
                <a:cs typeface="Courier New"/>
                <a:sym typeface="Courier New"/>
              </a:rPr>
              <a:t>executeQuery</a:t>
            </a:r>
            <a:r>
              <a:rPr lang="en-US" sz="1800" b="0" i="0" u="none" strike="noStrike" cap="none">
                <a:solidFill>
                  <a:srgbClr val="0000FF"/>
                </a:solidFill>
              </a:rPr>
              <a:t> returns a ResultSet (used with a </a:t>
            </a:r>
            <a:r>
              <a:rPr lang="en-US" sz="1800" b="0" i="0" u="none" strike="noStrike" cap="none">
                <a:solidFill>
                  <a:srgbClr val="0000FF"/>
                </a:solidFill>
                <a:latin typeface="Courier New"/>
                <a:ea typeface="Courier New"/>
                <a:cs typeface="Courier New"/>
                <a:sym typeface="Courier New"/>
              </a:rPr>
              <a:t>SELECT</a:t>
            </a:r>
            <a:r>
              <a:rPr lang="en-US" sz="1800" b="0" i="0" u="none" strike="noStrike" cap="none">
                <a:solidFill>
                  <a:srgbClr val="0000FF"/>
                </a:solidFill>
              </a:rPr>
              <a:t> statement).</a:t>
            </a:r>
            <a:endParaRPr/>
          </a:p>
          <a:p>
            <a:pPr marL="0" marR="0" lvl="2" indent="0" algn="l" rtl="0">
              <a:spcBef>
                <a:spcPts val="0"/>
              </a:spcBef>
              <a:spcAft>
                <a:spcPts val="0"/>
              </a:spcAft>
              <a:buClr>
                <a:srgbClr val="0000FF"/>
              </a:buClr>
              <a:buSzPts val="1800"/>
              <a:buFont typeface="Arial"/>
              <a:buNone/>
            </a:pPr>
            <a:r>
              <a:rPr lang="en-US" sz="1800" b="0" i="0" u="none" strike="noStrike" cap="none">
                <a:solidFill>
                  <a:srgbClr val="0000FF"/>
                </a:solidFill>
              </a:rPr>
              <a:t>d:	This is not a valid </a:t>
            </a:r>
            <a:r>
              <a:rPr lang="en-US" sz="1800" b="0" i="0" u="none" strike="noStrike" cap="none">
                <a:solidFill>
                  <a:srgbClr val="0000FF"/>
                </a:solidFill>
                <a:latin typeface="Courier New"/>
                <a:ea typeface="Courier New"/>
                <a:cs typeface="Courier New"/>
                <a:sym typeface="Courier New"/>
              </a:rPr>
              <a:t>Statement</a:t>
            </a:r>
            <a:r>
              <a:rPr lang="en-US" sz="1800" b="0" i="0" u="none" strike="noStrike" cap="none">
                <a:solidFill>
                  <a:srgbClr val="0000FF"/>
                </a:solidFill>
              </a:rPr>
              <a:t> method.</a:t>
            </a:r>
            <a:endParaRPr/>
          </a:p>
        </p:txBody>
      </p:sp>
      <p:sp>
        <p:nvSpPr>
          <p:cNvPr id="5325" name="Google Shape;5325;g40a120c017_0_449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528</a:t>
            </a:fld>
            <a:endParaRPr/>
          </a:p>
        </p:txBody>
      </p:sp>
    </p:spTree>
    <p:extLst>
      <p:ext uri="{BB962C8B-B14F-4D97-AF65-F5344CB8AC3E}">
        <p14:creationId xmlns:p14="http://schemas.microsoft.com/office/powerpoint/2010/main" val="1973268125"/>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0"/>
        <p:cNvGrpSpPr/>
        <p:nvPr/>
      </p:nvGrpSpPr>
      <p:grpSpPr>
        <a:xfrm>
          <a:off x="0" y="0"/>
          <a:ext cx="0" cy="0"/>
          <a:chOff x="0" y="0"/>
          <a:chExt cx="0" cy="0"/>
        </a:xfrm>
      </p:grpSpPr>
      <p:sp>
        <p:nvSpPr>
          <p:cNvPr id="5331" name="Google Shape;5331;g40a120c017_0_45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32" name="Google Shape;5332;g40a120c017_0_4500: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 (False)</a:t>
            </a:r>
            <a:endParaRPr/>
          </a:p>
          <a:p>
            <a:pPr marL="0" marR="0" lvl="1" indent="0" algn="l" rtl="0">
              <a:spcBef>
                <a:spcPts val="0"/>
              </a:spcBef>
              <a:spcAft>
                <a:spcPts val="0"/>
              </a:spcAft>
              <a:buClr>
                <a:srgbClr val="0000FF"/>
              </a:buClr>
              <a:buSzPts val="1800"/>
              <a:buFont typeface="Arial"/>
              <a:buNone/>
            </a:pPr>
            <a:r>
              <a:rPr lang="en-US" sz="1800" b="0" i="0" u="none" strike="noStrike" cap="none">
                <a:solidFill>
                  <a:srgbClr val="0000FF"/>
                </a:solidFill>
              </a:rPr>
              <a:t>A ResultSet’s pointer is always pointing to just before the first row, regardless of whether it is one row or multiple rows.</a:t>
            </a:r>
            <a:endParaRPr/>
          </a:p>
        </p:txBody>
      </p:sp>
      <p:sp>
        <p:nvSpPr>
          <p:cNvPr id="5333" name="Google Shape;5333;g40a120c017_0_45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18 - </a:t>
            </a:r>
            <a:fld id="{00000000-1234-1234-1234-123412341234}" type="slidenum">
              <a:rPr lang="en-US" sz="1100" b="1" i="0" u="none">
                <a:solidFill>
                  <a:srgbClr val="000000"/>
                </a:solidFill>
                <a:latin typeface="Arial"/>
                <a:ea typeface="Arial"/>
                <a:cs typeface="Arial"/>
                <a:sym typeface="Arial"/>
              </a:rPr>
              <a:t>529</a:t>
            </a:fld>
            <a:endParaRPr/>
          </a:p>
        </p:txBody>
      </p:sp>
    </p:spTree>
    <p:extLst>
      <p:ext uri="{BB962C8B-B14F-4D97-AF65-F5344CB8AC3E}">
        <p14:creationId xmlns:p14="http://schemas.microsoft.com/office/powerpoint/2010/main" val="4260799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6: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b and f will cause compilation errors.</a:t>
            </a:r>
            <a:endParaRPr/>
          </a:p>
          <a:p>
            <a:pPr marL="342900" marR="0" lvl="1" indent="-114300" algn="l" rtl="0">
              <a:spcBef>
                <a:spcPts val="0"/>
              </a:spcBef>
              <a:spcAft>
                <a:spcPts val="0"/>
              </a:spcAft>
              <a:buClr>
                <a:srgbClr val="000000"/>
              </a:buClr>
              <a:buSzPts val="1800"/>
              <a:buFont typeface="Times New Roman"/>
              <a:buAutoNum type="alphaLcPeriod"/>
            </a:pPr>
            <a:r>
              <a:rPr lang="en-US" sz="1800" b="0" i="0" u="none" strike="noStrike" cap="none">
                <a:solidFill>
                  <a:srgbClr val="000000"/>
                </a:solidFill>
              </a:rPr>
              <a:t>An </a:t>
            </a:r>
            <a:r>
              <a:rPr lang="en-US" sz="1800" b="0" i="0" u="none" strike="noStrike" cap="none">
                <a:solidFill>
                  <a:srgbClr val="000000"/>
                </a:solidFill>
                <a:latin typeface="Courier New"/>
                <a:ea typeface="Courier New"/>
                <a:cs typeface="Courier New"/>
                <a:sym typeface="Courier New"/>
              </a:rPr>
              <a:t>import</a:t>
            </a:r>
            <a:r>
              <a:rPr lang="en-US" sz="1800" b="0" i="0" u="none" strike="noStrike" cap="none">
                <a:solidFill>
                  <a:srgbClr val="000000"/>
                </a:solidFill>
              </a:rPr>
              <a:t> statement is not required, unless the class uses classes outside of </a:t>
            </a:r>
            <a:r>
              <a:rPr lang="en-US" sz="1800" b="0" i="0" u="none" strike="noStrike" cap="none">
                <a:solidFill>
                  <a:srgbClr val="000000"/>
                </a:solidFill>
                <a:latin typeface="Courier New"/>
                <a:ea typeface="Courier New"/>
                <a:cs typeface="Courier New"/>
                <a:sym typeface="Courier New"/>
              </a:rPr>
              <a:t>java.lang</a:t>
            </a:r>
            <a:r>
              <a:rPr lang="en-US" sz="1800" b="0" i="0" u="none" strike="noStrike" cap="none">
                <a:solidFill>
                  <a:srgbClr val="000000"/>
                </a:solidFill>
              </a:rPr>
              <a:t>.</a:t>
            </a:r>
            <a:endParaRPr/>
          </a:p>
          <a:p>
            <a:pPr marL="342900" marR="0" lvl="1" indent="-114300" algn="l" rtl="0">
              <a:spcBef>
                <a:spcPts val="0"/>
              </a:spcBef>
              <a:spcAft>
                <a:spcPts val="0"/>
              </a:spcAft>
              <a:buClr>
                <a:srgbClr val="000000"/>
              </a:buClr>
              <a:buSzPts val="1800"/>
              <a:buFont typeface="Times New Roman"/>
              <a:buAutoNum type="alphaLcPeriod" startAt="4"/>
            </a:pPr>
            <a:r>
              <a:rPr lang="en-US" sz="1800" b="0" i="0" u="none" strike="noStrike" cap="none">
                <a:solidFill>
                  <a:srgbClr val="000000"/>
                </a:solidFill>
                <a:latin typeface="Courier New"/>
                <a:ea typeface="Courier New"/>
                <a:cs typeface="Courier New"/>
                <a:sym typeface="Courier New"/>
              </a:rPr>
              <a:t>BrokenClass()</a:t>
            </a:r>
            <a:r>
              <a:rPr lang="en-US" sz="1800" b="0" i="0" u="none" strike="noStrike" cap="none">
                <a:solidFill>
                  <a:srgbClr val="000000"/>
                </a:solidFill>
              </a:rPr>
              <a:t> is a constructor.</a:t>
            </a:r>
            <a:endParaRPr/>
          </a:p>
          <a:p>
            <a:pPr marL="342900" marR="0" lvl="1" indent="-114300" algn="l" rtl="0">
              <a:spcBef>
                <a:spcPts val="0"/>
              </a:spcBef>
              <a:spcAft>
                <a:spcPts val="0"/>
              </a:spcAft>
              <a:buClr>
                <a:srgbClr val="000000"/>
              </a:buClr>
              <a:buSzPts val="1800"/>
              <a:buFont typeface="Times New Roman"/>
              <a:buAutoNum type="alphaLcPeriod" startAt="4"/>
            </a:pPr>
            <a:r>
              <a:rPr lang="en-US" sz="1800" b="0" i="0" u="none" strike="noStrike" cap="none">
                <a:solidFill>
                  <a:srgbClr val="000000"/>
                </a:solidFill>
              </a:rPr>
              <a:t>Construction of a </a:t>
            </a:r>
            <a:r>
              <a:rPr lang="en-US" sz="1800" b="0" i="0" u="none" strike="noStrike" cap="none">
                <a:solidFill>
                  <a:srgbClr val="000000"/>
                </a:solidFill>
                <a:latin typeface="Courier New"/>
                <a:ea typeface="Courier New"/>
                <a:cs typeface="Courier New"/>
                <a:sym typeface="Courier New"/>
              </a:rPr>
              <a:t>BrokenClass</a:t>
            </a:r>
            <a:r>
              <a:rPr lang="en-US" sz="1800" b="0" i="0" u="none" strike="noStrike" cap="none">
                <a:solidFill>
                  <a:srgbClr val="000000"/>
                </a:solidFill>
              </a:rPr>
              <a:t> instance would typically happen in another class.</a:t>
            </a:r>
            <a:endParaRPr/>
          </a:p>
        </p:txBody>
      </p:sp>
      <p:sp>
        <p:nvSpPr>
          <p:cNvPr id="429" name="Google Shape;429;p36: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53</a:t>
            </a:fld>
            <a:endParaRPr/>
          </a:p>
        </p:txBody>
      </p:sp>
    </p:spTree>
    <p:extLst>
      <p:ext uri="{BB962C8B-B14F-4D97-AF65-F5344CB8AC3E}">
        <p14:creationId xmlns:p14="http://schemas.microsoft.com/office/powerpoint/2010/main" val="812620078"/>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8"/>
        <p:cNvGrpSpPr/>
        <p:nvPr/>
      </p:nvGrpSpPr>
      <p:grpSpPr>
        <a:xfrm>
          <a:off x="0" y="0"/>
          <a:ext cx="0" cy="0"/>
          <a:chOff x="0" y="0"/>
          <a:chExt cx="0" cy="0"/>
        </a:xfrm>
      </p:grpSpPr>
      <p:sp>
        <p:nvSpPr>
          <p:cNvPr id="5339" name="Google Shape;5339;g40a120c017_0_4539: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0" name="Google Shape;5340;g40a120c017_0_45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3306290584"/>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3"/>
        <p:cNvGrpSpPr/>
        <p:nvPr/>
      </p:nvGrpSpPr>
      <p:grpSpPr>
        <a:xfrm>
          <a:off x="0" y="0"/>
          <a:ext cx="0" cy="0"/>
          <a:chOff x="0" y="0"/>
          <a:chExt cx="0" cy="0"/>
        </a:xfrm>
      </p:grpSpPr>
      <p:sp>
        <p:nvSpPr>
          <p:cNvPr id="5344" name="Google Shape;5344;g40a120c017_0_454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5" name="Google Shape;5345;g40a120c017_0_454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46" name="Google Shape;5346;g40a120c017_0_454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19 - </a:t>
            </a:r>
            <a:fld id="{00000000-1234-1234-1234-123412341234}" type="slidenum">
              <a:rPr lang="en-US" sz="1100" b="1" i="0" u="none" strike="noStrike" cap="none">
                <a:solidFill>
                  <a:srgbClr val="000000"/>
                </a:solidFill>
                <a:latin typeface="Arial"/>
                <a:ea typeface="Arial"/>
                <a:cs typeface="Arial"/>
                <a:sym typeface="Arial"/>
              </a:rPr>
              <a:t>531</a:t>
            </a:fld>
            <a:endParaRPr/>
          </a:p>
        </p:txBody>
      </p:sp>
    </p:spTree>
    <p:extLst>
      <p:ext uri="{BB962C8B-B14F-4D97-AF65-F5344CB8AC3E}">
        <p14:creationId xmlns:p14="http://schemas.microsoft.com/office/powerpoint/2010/main" val="1691561218"/>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2"/>
        <p:cNvGrpSpPr/>
        <p:nvPr/>
      </p:nvGrpSpPr>
      <p:grpSpPr>
        <a:xfrm>
          <a:off x="0" y="0"/>
          <a:ext cx="0" cy="0"/>
          <a:chOff x="0" y="0"/>
          <a:chExt cx="0" cy="0"/>
        </a:xfrm>
      </p:grpSpPr>
      <p:sp>
        <p:nvSpPr>
          <p:cNvPr id="5353" name="Google Shape;5353;g40a120c017_0_45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4" name="Google Shape;5354;g40a120c017_0_45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Localization is the process of adapting software for a specific region or language by adding </a:t>
            </a:r>
            <a:br>
              <a:rPr lang="en-US" sz="1800" b="0" i="0" u="none" strike="noStrike" cap="none">
                <a:solidFill>
                  <a:srgbClr val="000000"/>
                </a:solidFill>
              </a:rPr>
            </a:br>
            <a:r>
              <a:rPr lang="en-US" sz="1800" b="0" i="0" u="none" strike="noStrike" cap="none">
                <a:solidFill>
                  <a:srgbClr val="000000"/>
                </a:solidFill>
              </a:rPr>
              <a:t>locale-specific components and translating text.</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In addition to language changes, culturally dependent elements, such as dates, numbers, currencies, and so on must be translated.</a:t>
            </a:r>
            <a:endParaRPr/>
          </a:p>
          <a:p>
            <a:pPr marL="0" marR="0" lvl="1" indent="0" algn="l" rtl="0">
              <a:spcBef>
                <a:spcPts val="0"/>
              </a:spcBef>
              <a:spcAft>
                <a:spcPts val="0"/>
              </a:spcAft>
              <a:buClr>
                <a:srgbClr val="000000"/>
              </a:buClr>
              <a:buSzPts val="1800"/>
              <a:buFont typeface="Arial"/>
              <a:buNone/>
            </a:pPr>
            <a:r>
              <a:rPr lang="en-US" sz="1800" b="0" i="0" u="none" strike="noStrike" cap="none">
                <a:solidFill>
                  <a:srgbClr val="000000"/>
                </a:solidFill>
              </a:rPr>
              <a:t>The goal is to design for localization so that no coding changes are required.</a:t>
            </a:r>
            <a:endParaRPr/>
          </a:p>
        </p:txBody>
      </p:sp>
      <p:sp>
        <p:nvSpPr>
          <p:cNvPr id="5355" name="Google Shape;5355;g40a120c017_0_45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19 - </a:t>
            </a:r>
            <a:fld id="{00000000-1234-1234-1234-123412341234}" type="slidenum">
              <a:rPr lang="en-US" sz="1100" b="1" i="0" u="none" strike="noStrike" cap="none">
                <a:solidFill>
                  <a:srgbClr val="000000"/>
                </a:solidFill>
                <a:latin typeface="Arial"/>
                <a:ea typeface="Arial"/>
                <a:cs typeface="Arial"/>
                <a:sym typeface="Arial"/>
              </a:rPr>
              <a:t>532</a:t>
            </a:fld>
            <a:endParaRPr/>
          </a:p>
        </p:txBody>
      </p:sp>
    </p:spTree>
    <p:extLst>
      <p:ext uri="{BB962C8B-B14F-4D97-AF65-F5344CB8AC3E}">
        <p14:creationId xmlns:p14="http://schemas.microsoft.com/office/powerpoint/2010/main" val="876121765"/>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1"/>
        <p:cNvGrpSpPr/>
        <p:nvPr/>
      </p:nvGrpSpPr>
      <p:grpSpPr>
        <a:xfrm>
          <a:off x="0" y="0"/>
          <a:ext cx="0" cy="0"/>
          <a:chOff x="0" y="0"/>
          <a:chExt cx="0" cy="0"/>
        </a:xfrm>
      </p:grpSpPr>
      <p:sp>
        <p:nvSpPr>
          <p:cNvPr id="5362" name="Google Shape;5362;g40a120c017_0_45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3" name="Google Shape;5363;g40a120c017_0_45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remainder of this lesson, this simple text-based user interface will be localized for French, Simplified Chinese, and Russian. Enter the number indicated by the menu and that menu option will be applied to the application. Enter </a:t>
            </a:r>
            <a:r>
              <a:rPr lang="en-US" sz="1800" b="0" i="0" u="none" strike="noStrike" cap="none">
                <a:latin typeface="Courier New"/>
                <a:ea typeface="Courier New"/>
                <a:cs typeface="Courier New"/>
                <a:sym typeface="Courier New"/>
              </a:rPr>
              <a:t>q</a:t>
            </a:r>
            <a:r>
              <a:rPr lang="en-US" sz="1800" b="0" i="0" u="none" strike="noStrike" cap="none"/>
              <a:t> to exit the application.</a:t>
            </a:r>
            <a:endParaRPr/>
          </a:p>
        </p:txBody>
      </p:sp>
      <p:sp>
        <p:nvSpPr>
          <p:cNvPr id="5364" name="Google Shape;5364;g40a120c017_0_45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533</a:t>
            </a:fld>
            <a:endParaRPr/>
          </a:p>
        </p:txBody>
      </p:sp>
    </p:spTree>
    <p:extLst>
      <p:ext uri="{BB962C8B-B14F-4D97-AF65-F5344CB8AC3E}">
        <p14:creationId xmlns:p14="http://schemas.microsoft.com/office/powerpoint/2010/main" val="2999019009"/>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1"/>
        <p:cNvGrpSpPr/>
        <p:nvPr/>
      </p:nvGrpSpPr>
      <p:grpSpPr>
        <a:xfrm>
          <a:off x="0" y="0"/>
          <a:ext cx="0" cy="0"/>
          <a:chOff x="0" y="0"/>
          <a:chExt cx="0" cy="0"/>
        </a:xfrm>
      </p:grpSpPr>
      <p:sp>
        <p:nvSpPr>
          <p:cNvPr id="5372" name="Google Shape;5372;g40a120c017_0_456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3" name="Google Shape;5373;g40a120c017_0_456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Java, a locale is specified by using two values: language and country. See the Java Tutorial for standards used: </a:t>
            </a:r>
            <a:r>
              <a:rPr lang="en-US" sz="1800" b="0" i="0" u="none" strike="noStrike" cap="none">
                <a:latin typeface="Courier New"/>
                <a:ea typeface="Courier New"/>
                <a:cs typeface="Courier New"/>
                <a:sym typeface="Courier New"/>
              </a:rPr>
              <a:t>http://download.oracle.com/javase/tutorial/i18n/locale/create.html</a:t>
            </a:r>
            <a:endParaRPr/>
          </a:p>
          <a:p>
            <a:pPr marL="0" marR="0" lvl="1" indent="0" algn="l" rtl="0">
              <a:spcBef>
                <a:spcPts val="0"/>
              </a:spcBef>
              <a:spcAft>
                <a:spcPts val="0"/>
              </a:spcAft>
              <a:buSzPts val="1800"/>
              <a:buFont typeface="Arial"/>
              <a:buNone/>
            </a:pPr>
            <a:r>
              <a:rPr lang="en-US" sz="1800" b="0" i="0" u="none" strike="noStrike" cap="none"/>
              <a:t>Language Samples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de: German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en: English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fr: French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zh: Chinese </a:t>
            </a:r>
            <a:endParaRPr/>
          </a:p>
          <a:p>
            <a:pPr marL="0" marR="0" lvl="1" indent="0" algn="l" rtl="0">
              <a:spcBef>
                <a:spcPts val="0"/>
              </a:spcBef>
              <a:spcAft>
                <a:spcPts val="0"/>
              </a:spcAft>
              <a:buSzPts val="1800"/>
              <a:buFont typeface="Arial"/>
              <a:buNone/>
            </a:pPr>
            <a:r>
              <a:rPr lang="en-US" sz="1800" b="0" i="0" u="none" strike="noStrike" cap="none"/>
              <a:t>Country Samples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DE: Germany</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US: United States</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FR: France </a:t>
            </a:r>
            <a:endParaRPr/>
          </a:p>
          <a:p>
            <a:pPr marL="0" marR="0" lvl="2" indent="0" algn="l" rtl="0">
              <a:spcBef>
                <a:spcPts val="0"/>
              </a:spcBef>
              <a:spcAft>
                <a:spcPts val="0"/>
              </a:spcAft>
              <a:buClr>
                <a:srgbClr val="000000"/>
              </a:buClr>
              <a:buSzPts val="1800"/>
              <a:buFont typeface="Arial"/>
              <a:buNone/>
            </a:pPr>
            <a:r>
              <a:rPr lang="en-US" sz="1800" b="0" i="0" u="none" strike="noStrike" cap="none">
                <a:solidFill>
                  <a:srgbClr val="000000"/>
                </a:solidFill>
              </a:rPr>
              <a:t>CN: China </a:t>
            </a:r>
            <a:endParaRPr/>
          </a:p>
        </p:txBody>
      </p:sp>
      <p:sp>
        <p:nvSpPr>
          <p:cNvPr id="5374" name="Google Shape;5374;g40a120c017_0_456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534</a:t>
            </a:fld>
            <a:endParaRPr/>
          </a:p>
        </p:txBody>
      </p:sp>
    </p:spTree>
    <p:extLst>
      <p:ext uri="{BB962C8B-B14F-4D97-AF65-F5344CB8AC3E}">
        <p14:creationId xmlns:p14="http://schemas.microsoft.com/office/powerpoint/2010/main" val="3933854057"/>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40a120c017_0_45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1" name="Google Shape;5381;g40a120c017_0_457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benefit of a properties file is the ability to set values for your application externally. The properties file is typically read at the start of the application and is used for default values. But the properties file can also be an integral part of a localization scheme, where you store the values of menu labels and text for various languages that your application may support.</a:t>
            </a:r>
            <a:endParaRPr/>
          </a:p>
          <a:p>
            <a:pPr marL="0" marR="0" lvl="1" indent="0" algn="l" rtl="0">
              <a:spcBef>
                <a:spcPts val="0"/>
              </a:spcBef>
              <a:spcAft>
                <a:spcPts val="0"/>
              </a:spcAft>
              <a:buSzPts val="1800"/>
              <a:buFont typeface="Arial"/>
              <a:buNone/>
            </a:pPr>
            <a:r>
              <a:rPr lang="en-US" sz="1800" b="0" i="0" u="none" strike="noStrike" cap="none"/>
              <a:t>The convention for a properties file is </a:t>
            </a:r>
            <a:r>
              <a:rPr lang="en-US" sz="1800" b="0" i="0" u="none" strike="noStrike" cap="none">
                <a:latin typeface="Courier New"/>
                <a:ea typeface="Courier New"/>
                <a:cs typeface="Courier New"/>
                <a:sym typeface="Courier New"/>
              </a:rPr>
              <a:t>&lt;filename&gt;.properties</a:t>
            </a:r>
            <a:r>
              <a:rPr lang="en-US" sz="1800" b="0" i="0" u="none" strike="noStrike" cap="none"/>
              <a:t>, but the file can have any extension you want. The file can be located anywhere that the application can find it.</a:t>
            </a: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p:txBody>
      </p:sp>
      <p:sp>
        <p:nvSpPr>
          <p:cNvPr id="5382" name="Google Shape;5382;g40a120c017_0_45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535</a:t>
            </a:fld>
            <a:endParaRPr/>
          </a:p>
        </p:txBody>
      </p:sp>
    </p:spTree>
    <p:extLst>
      <p:ext uri="{BB962C8B-B14F-4D97-AF65-F5344CB8AC3E}">
        <p14:creationId xmlns:p14="http://schemas.microsoft.com/office/powerpoint/2010/main" val="1350235735"/>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g40a120c017_0_45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1" name="Google Shape;5391;g40a120c017_0_45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code fragment, you create a </a:t>
            </a:r>
            <a:r>
              <a:rPr lang="en-US" sz="1800" b="0" i="0" u="none" strike="noStrike" cap="none">
                <a:latin typeface="Courier New"/>
                <a:ea typeface="Courier New"/>
                <a:cs typeface="Courier New"/>
                <a:sym typeface="Courier New"/>
              </a:rPr>
              <a:t>Properties</a:t>
            </a:r>
            <a:r>
              <a:rPr lang="en-US" sz="1800" b="0" i="0" u="none" strike="noStrike" cap="none"/>
              <a:t> object. Then, using a </a:t>
            </a:r>
            <a:r>
              <a:rPr lang="en-US" sz="1800" b="0" i="0" u="none" strike="noStrike" cap="none">
                <a:latin typeface="Courier New"/>
                <a:ea typeface="Courier New"/>
                <a:cs typeface="Courier New"/>
                <a:sym typeface="Courier New"/>
              </a:rPr>
              <a:t>try</a:t>
            </a:r>
            <a:r>
              <a:rPr lang="en-US" sz="1800" b="0" i="0" u="none" strike="noStrike" cap="none"/>
              <a:t> statement, you open a file relative to the source files in your NetBeans project. When it is loaded, the name-value pairs are available for use in your application.</a:t>
            </a:r>
            <a:endParaRPr/>
          </a:p>
          <a:p>
            <a:pPr marL="0" marR="0" lvl="1" indent="0" algn="l" rtl="0">
              <a:spcBef>
                <a:spcPts val="0"/>
              </a:spcBef>
              <a:spcAft>
                <a:spcPts val="0"/>
              </a:spcAft>
              <a:buSzPts val="1800"/>
              <a:buFont typeface="Arial"/>
              <a:buNone/>
            </a:pPr>
            <a:r>
              <a:rPr lang="en-US" sz="1800" b="0" i="0" u="none" strike="noStrike" cap="none"/>
              <a:t>Properties files enable you to easily inject configuration information or other application data into the application.</a:t>
            </a:r>
            <a:endParaRPr/>
          </a:p>
          <a:p>
            <a:pPr marL="0" marR="0" lvl="0" indent="0" algn="l" rtl="0">
              <a:spcBef>
                <a:spcPts val="0"/>
              </a:spcBef>
              <a:spcAft>
                <a:spcPts val="0"/>
              </a:spcAft>
              <a:buSzPts val="1800"/>
              <a:buFont typeface="Arial"/>
              <a:buNone/>
            </a:pPr>
            <a:r>
              <a:rPr lang="en-US" sz="1800" b="0" i="0" u="none" strike="noStrike" cap="none"/>
              <a:t/>
            </a:r>
            <a:br>
              <a:rPr lang="en-US" sz="1800" b="0" i="0" u="none" strike="noStrike" cap="none"/>
            </a:br>
            <a:endParaRPr/>
          </a:p>
        </p:txBody>
      </p:sp>
      <p:sp>
        <p:nvSpPr>
          <p:cNvPr id="5392" name="Google Shape;5392;g40a120c017_0_45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536</a:t>
            </a:fld>
            <a:endParaRPr/>
          </a:p>
        </p:txBody>
      </p:sp>
    </p:spTree>
    <p:extLst>
      <p:ext uri="{BB962C8B-B14F-4D97-AF65-F5344CB8AC3E}">
        <p14:creationId xmlns:p14="http://schemas.microsoft.com/office/powerpoint/2010/main" val="3536007848"/>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8"/>
        <p:cNvGrpSpPr/>
        <p:nvPr/>
      </p:nvGrpSpPr>
      <p:grpSpPr>
        <a:xfrm>
          <a:off x="0" y="0"/>
          <a:ext cx="0" cy="0"/>
          <a:chOff x="0" y="0"/>
          <a:chExt cx="0" cy="0"/>
        </a:xfrm>
      </p:grpSpPr>
      <p:sp>
        <p:nvSpPr>
          <p:cNvPr id="5399" name="Google Shape;5399;g40a120c017_0_45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0" name="Google Shape;5400;g40a120c017_0_45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Property information can also be passed on the command line. The advantage to passing properties from the command line is simplicity. You do not have to open a file and read from it. However, if you have more than a few parameters, a properties file is preferable.</a:t>
            </a:r>
            <a:endParaRPr/>
          </a:p>
        </p:txBody>
      </p:sp>
      <p:sp>
        <p:nvSpPr>
          <p:cNvPr id="5401" name="Google Shape;5401;g40a120c017_0_45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537</a:t>
            </a:fld>
            <a:endParaRPr/>
          </a:p>
        </p:txBody>
      </p:sp>
    </p:spTree>
    <p:extLst>
      <p:ext uri="{BB962C8B-B14F-4D97-AF65-F5344CB8AC3E}">
        <p14:creationId xmlns:p14="http://schemas.microsoft.com/office/powerpoint/2010/main" val="1413388546"/>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9"/>
        <p:cNvGrpSpPr/>
        <p:nvPr/>
      </p:nvGrpSpPr>
      <p:grpSpPr>
        <a:xfrm>
          <a:off x="0" y="0"/>
          <a:ext cx="0" cy="0"/>
          <a:chOff x="0" y="0"/>
          <a:chExt cx="0" cy="0"/>
        </a:xfrm>
      </p:grpSpPr>
      <p:sp>
        <p:nvSpPr>
          <p:cNvPr id="5410" name="Google Shape;5410;g40a120c017_0_459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1" name="Google Shape;5411;g40a120c017_0_459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Design for localization begins by designing the application so that all the text, sounds, and images can be replaced at run time with the appropriate elements for the region and culture desired. Resource bundles contain key-value pairs that can be hard-coded within a class or located in a </a:t>
            </a:r>
            <a:r>
              <a:rPr lang="en-US" sz="1800" b="0" i="0" u="none" strike="noStrike" cap="none">
                <a:latin typeface="Courier New"/>
                <a:ea typeface="Courier New"/>
                <a:cs typeface="Courier New"/>
                <a:sym typeface="Courier New"/>
              </a:rPr>
              <a:t>.properties</a:t>
            </a:r>
            <a:r>
              <a:rPr lang="en-US" sz="1800" b="0" i="0" u="none" strike="noStrike" cap="none"/>
              <a:t> file. </a:t>
            </a:r>
            <a:endParaRPr/>
          </a:p>
        </p:txBody>
      </p:sp>
      <p:sp>
        <p:nvSpPr>
          <p:cNvPr id="5412" name="Google Shape;5412;g40a120c017_0_459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538</a:t>
            </a:fld>
            <a:endParaRPr/>
          </a:p>
        </p:txBody>
      </p:sp>
    </p:spTree>
    <p:extLst>
      <p:ext uri="{BB962C8B-B14F-4D97-AF65-F5344CB8AC3E}">
        <p14:creationId xmlns:p14="http://schemas.microsoft.com/office/powerpoint/2010/main" val="3134410050"/>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8"/>
        <p:cNvGrpSpPr/>
        <p:nvPr/>
      </p:nvGrpSpPr>
      <p:grpSpPr>
        <a:xfrm>
          <a:off x="0" y="0"/>
          <a:ext cx="0" cy="0"/>
          <a:chOff x="0" y="0"/>
          <a:chExt cx="0" cy="0"/>
        </a:xfrm>
      </p:grpSpPr>
      <p:sp>
        <p:nvSpPr>
          <p:cNvPr id="5419" name="Google Shape;5419;g40a120c017_0_460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0" name="Google Shape;5420;g40a120c017_0_460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a sample resource bundle file for this application. Each menu option has been converted into a name/value pair. This is the default file for the application. For alternative languages, a special naming convention is used:</a:t>
            </a:r>
            <a:endParaRPr/>
          </a:p>
          <a:p>
            <a:pPr marL="0" marR="0" lvl="1" indent="0" algn="l" rtl="0">
              <a:spcBef>
                <a:spcPts val="0"/>
              </a:spcBef>
              <a:spcAft>
                <a:spcPts val="0"/>
              </a:spcAft>
              <a:buSzPts val="1800"/>
              <a:buFont typeface="Arial"/>
              <a:buNone/>
            </a:pPr>
            <a:endParaRPr sz="1800" b="0" i="0" u="none" strike="noStrike" cap="none"/>
          </a:p>
          <a:p>
            <a:pPr marL="439737" marR="0" lvl="4" indent="0" algn="l" rtl="0">
              <a:spcBef>
                <a:spcPts val="400"/>
              </a:spcBef>
              <a:spcAft>
                <a:spcPts val="0"/>
              </a:spcAft>
              <a:buSzPts val="1800"/>
              <a:buFont typeface="Arial"/>
              <a:buNone/>
            </a:pPr>
            <a:r>
              <a:rPr lang="en-US" sz="1800" b="0" i="0" u="none" strike="noStrike" cap="none"/>
              <a:t>MessageBundle_xx_YY.properties</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r>
              <a:rPr lang="en-US" sz="1800" b="0" i="0" u="none" strike="noStrike" cap="none"/>
              <a:t>where </a:t>
            </a:r>
            <a:r>
              <a:rPr lang="en-US" sz="1800" b="0" i="0" u="none" strike="noStrike" cap="none">
                <a:latin typeface="Courier New"/>
                <a:ea typeface="Courier New"/>
                <a:cs typeface="Courier New"/>
                <a:sym typeface="Courier New"/>
              </a:rPr>
              <a:t>xx</a:t>
            </a:r>
            <a:r>
              <a:rPr lang="en-US" sz="1800" b="0" i="0" u="none" strike="noStrike" cap="none"/>
              <a:t> is the language code and </a:t>
            </a:r>
            <a:r>
              <a:rPr lang="en-US" sz="1800" b="0" i="0" u="none" strike="noStrike" cap="none">
                <a:latin typeface="Courier New"/>
                <a:ea typeface="Courier New"/>
                <a:cs typeface="Courier New"/>
                <a:sym typeface="Courier New"/>
              </a:rPr>
              <a:t>YY</a:t>
            </a:r>
            <a:r>
              <a:rPr lang="en-US" sz="1800" b="0" i="0" u="none" strike="noStrike" cap="none"/>
              <a:t> is the country code.</a:t>
            </a:r>
            <a:endParaRPr/>
          </a:p>
        </p:txBody>
      </p:sp>
      <p:sp>
        <p:nvSpPr>
          <p:cNvPr id="5421" name="Google Shape;5421;g40a120c017_0_460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539</a:t>
            </a:fld>
            <a:endParaRPr/>
          </a:p>
        </p:txBody>
      </p:sp>
    </p:spTree>
    <p:extLst>
      <p:ext uri="{BB962C8B-B14F-4D97-AF65-F5344CB8AC3E}">
        <p14:creationId xmlns:p14="http://schemas.microsoft.com/office/powerpoint/2010/main" val="285727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p37:notes"/>
          <p:cNvSpPr txBox="1">
            <a:spLocks noGrp="1"/>
          </p:cNvSpPr>
          <p:nvPr>
            <p:ph type="body" idx="1"/>
          </p:nvPr>
        </p:nvSpPr>
        <p:spPr>
          <a:xfrm>
            <a:off x="547687" y="5278437"/>
            <a:ext cx="5942012" cy="30988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Answer: b</a:t>
            </a:r>
            <a:endParaRPr/>
          </a:p>
          <a:p>
            <a:pPr marL="0" marR="0" lvl="1" indent="0" algn="l" rtl="0">
              <a:spcBef>
                <a:spcPts val="0"/>
              </a:spcBef>
              <a:spcAft>
                <a:spcPts val="0"/>
              </a:spcAft>
              <a:buSzPts val="1800"/>
              <a:buFont typeface="Arial"/>
              <a:buNone/>
            </a:pPr>
            <a:r>
              <a:rPr lang="en-US" sz="1800" b="0" i="0" u="none" strike="noStrike" cap="none"/>
              <a:t>Because Strings S1 and S2 are created by using a </a:t>
            </a:r>
            <a:r>
              <a:rPr lang="en-US" sz="1800" b="0" i="0" u="none" strike="noStrike" cap="none">
                <a:latin typeface="Courier New"/>
                <a:ea typeface="Courier New"/>
                <a:cs typeface="Courier New"/>
                <a:sym typeface="Courier New"/>
              </a:rPr>
              <a:t>new</a:t>
            </a:r>
            <a:r>
              <a:rPr lang="en-US" sz="1800" b="0" i="0" u="none" strike="noStrike" cap="none"/>
              <a:t> keyword, their addresses are not the same. However, the values are the same and so “</a:t>
            </a:r>
            <a:r>
              <a:rPr lang="en-US" sz="1800" b="0" i="0" u="none" strike="noStrike" cap="none">
                <a:latin typeface="Courier New"/>
                <a:ea typeface="Courier New"/>
                <a:cs typeface="Courier New"/>
                <a:sym typeface="Courier New"/>
              </a:rPr>
              <a:t>Equals</a:t>
            </a:r>
            <a:r>
              <a:rPr lang="en-US" sz="1800" b="0" i="0" u="none" strike="noStrike" cap="none"/>
              <a:t>” is printed.</a:t>
            </a:r>
            <a:endParaRPr/>
          </a:p>
        </p:txBody>
      </p:sp>
      <p:sp>
        <p:nvSpPr>
          <p:cNvPr id="438" name="Google Shape;438;p37:notes"/>
          <p:cNvSpPr txBox="1"/>
          <p:nvPr/>
        </p:nvSpPr>
        <p:spPr>
          <a:xfrm>
            <a:off x="457200" y="8791575"/>
            <a:ext cx="607695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2 - </a:t>
            </a:r>
            <a:fld id="{00000000-1234-1234-1234-123412341234}" type="slidenum">
              <a:rPr lang="en-US" sz="1100" b="1" i="0" u="none">
                <a:solidFill>
                  <a:srgbClr val="000000"/>
                </a:solidFill>
                <a:latin typeface="Arial"/>
                <a:ea typeface="Arial"/>
                <a:cs typeface="Arial"/>
                <a:sym typeface="Arial"/>
              </a:rPr>
              <a:t>54</a:t>
            </a:fld>
            <a:endParaRPr/>
          </a:p>
        </p:txBody>
      </p:sp>
    </p:spTree>
    <p:extLst>
      <p:ext uri="{BB962C8B-B14F-4D97-AF65-F5344CB8AC3E}">
        <p14:creationId xmlns:p14="http://schemas.microsoft.com/office/powerpoint/2010/main" val="4155539748"/>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7"/>
        <p:cNvGrpSpPr/>
        <p:nvPr/>
      </p:nvGrpSpPr>
      <p:grpSpPr>
        <a:xfrm>
          <a:off x="0" y="0"/>
          <a:ext cx="0" cy="0"/>
          <a:chOff x="0" y="0"/>
          <a:chExt cx="0" cy="0"/>
        </a:xfrm>
      </p:grpSpPr>
      <p:sp>
        <p:nvSpPr>
          <p:cNvPr id="5428" name="Google Shape;5428;g40a120c017_0_46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9" name="Google Shape;5429;g40a120c017_0_46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slide shows the resource bundle files for French and Chinese. Note that the file names include both language and country. The English menu item text has been replaced with French and Chinese alternatives.</a:t>
            </a:r>
            <a:endParaRPr/>
          </a:p>
        </p:txBody>
      </p:sp>
      <p:sp>
        <p:nvSpPr>
          <p:cNvPr id="5430" name="Google Shape;5430;g40a120c017_0_46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540</a:t>
            </a:fld>
            <a:endParaRPr/>
          </a:p>
        </p:txBody>
      </p:sp>
    </p:spTree>
    <p:extLst>
      <p:ext uri="{BB962C8B-B14F-4D97-AF65-F5344CB8AC3E}">
        <p14:creationId xmlns:p14="http://schemas.microsoft.com/office/powerpoint/2010/main" val="2051661628"/>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40a120c017_0_46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9" name="Google Shape;5439;g40a120c017_0_46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With the resource bundles created, you simply need to load the bundles into the application. The source code in the slide shows the steps. First, create a </a:t>
            </a:r>
            <a:r>
              <a:rPr lang="en-US" sz="1800" b="0" i="0" u="none" strike="noStrike" cap="none">
                <a:latin typeface="Courier New"/>
                <a:ea typeface="Courier New"/>
                <a:cs typeface="Courier New"/>
                <a:sym typeface="Courier New"/>
              </a:rPr>
              <a:t>Locale</a:t>
            </a:r>
            <a:r>
              <a:rPr lang="en-US" sz="1800" b="0" i="0" u="none" strike="noStrike" cap="none"/>
              <a:t> object that specifies the language and country. Then load the resource bundle by specifying the base file name for the bundle and the current </a:t>
            </a:r>
            <a:r>
              <a:rPr lang="en-US" sz="1800" b="0" i="0" u="none" strike="noStrike" cap="none">
                <a:latin typeface="Courier New"/>
                <a:ea typeface="Courier New"/>
                <a:cs typeface="Courier New"/>
                <a:sym typeface="Courier New"/>
              </a:rPr>
              <a:t>Locale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Note that there are a couple of ways to define a </a:t>
            </a:r>
            <a:r>
              <a:rPr lang="en-US" sz="1800" b="0" i="0" u="none" strike="noStrike" cap="none">
                <a:latin typeface="Courier New"/>
                <a:ea typeface="Courier New"/>
                <a:cs typeface="Courier New"/>
                <a:sym typeface="Courier New"/>
              </a:rPr>
              <a:t>Locale</a:t>
            </a:r>
            <a:r>
              <a:rPr lang="en-US" sz="1800" b="0" i="0" u="none" strike="noStrike" cap="none"/>
              <a:t>. The </a:t>
            </a:r>
            <a:r>
              <a:rPr lang="en-US" sz="1800" b="0" i="0" u="none" strike="noStrike" cap="none">
                <a:latin typeface="Courier New"/>
                <a:ea typeface="Courier New"/>
                <a:cs typeface="Courier New"/>
                <a:sym typeface="Courier New"/>
              </a:rPr>
              <a:t>Locale</a:t>
            </a:r>
            <a:r>
              <a:rPr lang="en-US" sz="1800" b="0" i="0" u="none" strike="noStrike" cap="none"/>
              <a:t> class includes default constants for some countries. If a constant is not available, you can use the language code with the country code to define the location. Finally, you can use the </a:t>
            </a:r>
            <a:r>
              <a:rPr lang="en-US" sz="1800" b="0" i="0" u="none" strike="noStrike" cap="none">
                <a:latin typeface="Courier New"/>
                <a:ea typeface="Courier New"/>
                <a:cs typeface="Courier New"/>
                <a:sym typeface="Courier New"/>
              </a:rPr>
              <a:t>getDefault()</a:t>
            </a:r>
            <a:r>
              <a:rPr lang="en-US" sz="1800" b="0" i="0" u="none" strike="noStrike" cap="none"/>
              <a:t> method to get the default location.</a:t>
            </a:r>
            <a:endParaRPr/>
          </a:p>
        </p:txBody>
      </p:sp>
      <p:sp>
        <p:nvSpPr>
          <p:cNvPr id="5440" name="Google Shape;5440;g40a120c017_0_46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541</a:t>
            </a:fld>
            <a:endParaRPr/>
          </a:p>
        </p:txBody>
      </p:sp>
    </p:spTree>
    <p:extLst>
      <p:ext uri="{BB962C8B-B14F-4D97-AF65-F5344CB8AC3E}">
        <p14:creationId xmlns:p14="http://schemas.microsoft.com/office/powerpoint/2010/main" val="4120469666"/>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0a120c017_0_462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9" name="Google Shape;5449;g40a120c017_0_462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For this application, a run method contains the main loop. The loop runs until the letter “q” is typed in as input. A string switch is used to perform an operation based on the number entered. A simple call is made to each method to make locale changes and display a formatted output.</a:t>
            </a:r>
            <a:endParaRPr/>
          </a:p>
        </p:txBody>
      </p:sp>
      <p:sp>
        <p:nvSpPr>
          <p:cNvPr id="5450" name="Google Shape;5450;g40a120c017_0_462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542</a:t>
            </a:fld>
            <a:endParaRPr/>
          </a:p>
        </p:txBody>
      </p:sp>
    </p:spTree>
    <p:extLst>
      <p:ext uri="{BB962C8B-B14F-4D97-AF65-F5344CB8AC3E}">
        <p14:creationId xmlns:p14="http://schemas.microsoft.com/office/powerpoint/2010/main" val="3075203384"/>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40a120c017_0_463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9" name="Google Shape;5459;g40a120c017_0_463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Instead of printing text, the resource bundle (</a:t>
            </a:r>
            <a:r>
              <a:rPr lang="en-US" sz="1800" b="0" i="0" u="none" strike="noStrike" cap="none">
                <a:latin typeface="Courier New"/>
                <a:ea typeface="Courier New"/>
                <a:cs typeface="Courier New"/>
                <a:sym typeface="Courier New"/>
              </a:rPr>
              <a:t>messages</a:t>
            </a:r>
            <a:r>
              <a:rPr lang="en-US" sz="1800" b="0" i="0" u="none" strike="noStrike" cap="none"/>
              <a:t>) is called and the current </a:t>
            </a:r>
            <a:r>
              <a:rPr lang="en-US" sz="1800" b="0" i="0" u="none" strike="noStrike" cap="none">
                <a:latin typeface="Courier New"/>
                <a:ea typeface="Courier New"/>
                <a:cs typeface="Courier New"/>
                <a:sym typeface="Courier New"/>
              </a:rPr>
              <a:t>Locale</a:t>
            </a:r>
            <a:r>
              <a:rPr lang="en-US" sz="1800" b="0" i="0" u="none" strike="noStrike" cap="none"/>
              <a:t> determines what language is presented to the user.</a:t>
            </a:r>
            <a:endParaRPr/>
          </a:p>
        </p:txBody>
      </p:sp>
      <p:sp>
        <p:nvSpPr>
          <p:cNvPr id="5460" name="Google Shape;5460;g40a120c017_0_463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543</a:t>
            </a:fld>
            <a:endParaRPr/>
          </a:p>
        </p:txBody>
      </p:sp>
    </p:spTree>
    <p:extLst>
      <p:ext uri="{BB962C8B-B14F-4D97-AF65-F5344CB8AC3E}">
        <p14:creationId xmlns:p14="http://schemas.microsoft.com/office/powerpoint/2010/main" val="2359477985"/>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40a120c017_0_464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8" name="Google Shape;5468;g40a120c017_0_464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After the menu bundle is updated with the correct locale, the interface text is output by using the currently selected language.</a:t>
            </a:r>
            <a:endParaRPr/>
          </a:p>
        </p:txBody>
      </p:sp>
      <p:sp>
        <p:nvSpPr>
          <p:cNvPr id="5469" name="Google Shape;5469;g40a120c017_0_464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544</a:t>
            </a:fld>
            <a:endParaRPr/>
          </a:p>
        </p:txBody>
      </p:sp>
    </p:spTree>
    <p:extLst>
      <p:ext uri="{BB962C8B-B14F-4D97-AF65-F5344CB8AC3E}">
        <p14:creationId xmlns:p14="http://schemas.microsoft.com/office/powerpoint/2010/main" val="1792085550"/>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5"/>
        <p:cNvGrpSpPr/>
        <p:nvPr/>
      </p:nvGrpSpPr>
      <p:grpSpPr>
        <a:xfrm>
          <a:off x="0" y="0"/>
          <a:ext cx="0" cy="0"/>
          <a:chOff x="0" y="0"/>
          <a:chExt cx="0" cy="0"/>
        </a:xfrm>
      </p:grpSpPr>
      <p:sp>
        <p:nvSpPr>
          <p:cNvPr id="5476" name="Google Shape;5476;g40a120c017_0_46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7" name="Google Shape;5477;g40a120c017_0_46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updated user interface is shown in the slide. The first and last lines of the application could be localized as well.</a:t>
            </a:r>
            <a:endParaRPr/>
          </a:p>
        </p:txBody>
      </p:sp>
      <p:sp>
        <p:nvSpPr>
          <p:cNvPr id="5478" name="Google Shape;5478;g40a120c017_0_46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545</a:t>
            </a:fld>
            <a:endParaRPr/>
          </a:p>
        </p:txBody>
      </p:sp>
    </p:spTree>
    <p:extLst>
      <p:ext uri="{BB962C8B-B14F-4D97-AF65-F5344CB8AC3E}">
        <p14:creationId xmlns:p14="http://schemas.microsoft.com/office/powerpoint/2010/main" val="183401310"/>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4"/>
        <p:cNvGrpSpPr/>
        <p:nvPr/>
      </p:nvGrpSpPr>
      <p:grpSpPr>
        <a:xfrm>
          <a:off x="0" y="0"/>
          <a:ext cx="0" cy="0"/>
          <a:chOff x="0" y="0"/>
          <a:chExt cx="0" cy="0"/>
        </a:xfrm>
      </p:grpSpPr>
      <p:sp>
        <p:nvSpPr>
          <p:cNvPr id="5485" name="Google Shape;5485;g40a120c017_0_46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86" name="Google Shape;5486;g40a120c017_0_46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Changing text is not the only available localization tool. Dates and numbers can also be formatted based on local standards.</a:t>
            </a:r>
            <a:endParaRPr/>
          </a:p>
        </p:txBody>
      </p:sp>
      <p:sp>
        <p:nvSpPr>
          <p:cNvPr id="5487" name="Google Shape;5487;g40a120c017_0_46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546</a:t>
            </a:fld>
            <a:endParaRPr/>
          </a:p>
        </p:txBody>
      </p:sp>
    </p:spTree>
    <p:extLst>
      <p:ext uri="{BB962C8B-B14F-4D97-AF65-F5344CB8AC3E}">
        <p14:creationId xmlns:p14="http://schemas.microsoft.com/office/powerpoint/2010/main" val="3056843288"/>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g40a120c017_0_466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4" name="Google Shape;5494;g40a120c017_0_466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Create a </a:t>
            </a:r>
            <a:r>
              <a:rPr lang="en-US" sz="1800" b="0" i="0" u="none" strike="noStrike" cap="none">
                <a:latin typeface="Courier New"/>
                <a:ea typeface="Courier New"/>
                <a:cs typeface="Courier New"/>
                <a:sym typeface="Courier New"/>
              </a:rPr>
              <a:t>NumberFormat</a:t>
            </a:r>
            <a:r>
              <a:rPr lang="en-US" sz="1800" b="0" i="0" u="none" strike="noStrike" cap="none"/>
              <a:t> object by using the selected locale and get a formatted output.</a:t>
            </a:r>
            <a:endParaRPr/>
          </a:p>
        </p:txBody>
      </p:sp>
      <p:sp>
        <p:nvSpPr>
          <p:cNvPr id="5495" name="Google Shape;5495;g40a120c017_0_466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547</a:t>
            </a:fld>
            <a:endParaRPr/>
          </a:p>
        </p:txBody>
      </p:sp>
    </p:spTree>
    <p:extLst>
      <p:ext uri="{BB962C8B-B14F-4D97-AF65-F5344CB8AC3E}">
        <p14:creationId xmlns:p14="http://schemas.microsoft.com/office/powerpoint/2010/main" val="2168019056"/>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0"/>
        <p:cNvGrpSpPr/>
        <p:nvPr/>
      </p:nvGrpSpPr>
      <p:grpSpPr>
        <a:xfrm>
          <a:off x="0" y="0"/>
          <a:ext cx="0" cy="0"/>
          <a:chOff x="0" y="0"/>
          <a:chExt cx="0" cy="0"/>
        </a:xfrm>
      </p:grpSpPr>
      <p:sp>
        <p:nvSpPr>
          <p:cNvPr id="5501" name="Google Shape;5501;g40a120c017_0_466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2" name="Google Shape;5502;g40a120c017_0_466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Set the location and a numeric value to be displayed. Then, set up a </a:t>
            </a:r>
            <a:r>
              <a:rPr lang="en-US" sz="1800" b="0" i="0" u="none" strike="noStrike" cap="none">
                <a:latin typeface="Courier New"/>
                <a:ea typeface="Courier New"/>
                <a:cs typeface="Courier New"/>
                <a:sym typeface="Courier New"/>
              </a:rPr>
              <a:t>NumberFormat</a:t>
            </a:r>
            <a:r>
              <a:rPr lang="en-US" sz="1800" b="0" i="0" u="none" strike="noStrike" cap="none"/>
              <a:t> object with a specified location. Pass the </a:t>
            </a:r>
            <a:r>
              <a:rPr lang="en-US" sz="1800" b="0" i="0" u="none" strike="noStrike" cap="none">
                <a:latin typeface="Courier New"/>
                <a:ea typeface="Courier New"/>
                <a:cs typeface="Courier New"/>
                <a:sym typeface="Courier New"/>
              </a:rPr>
              <a:t>Double</a:t>
            </a:r>
            <a:r>
              <a:rPr lang="en-US" sz="1800" b="0" i="0" u="none" strike="noStrike" cap="none"/>
              <a:t> to the </a:t>
            </a:r>
            <a:r>
              <a:rPr lang="en-US" sz="1800" b="0" i="0" u="none" strike="noStrike" cap="none">
                <a:latin typeface="Courier New"/>
                <a:ea typeface="Courier New"/>
                <a:cs typeface="Courier New"/>
                <a:sym typeface="Courier New"/>
              </a:rPr>
              <a:t>format</a:t>
            </a:r>
            <a:r>
              <a:rPr lang="en-US" sz="1800" b="0" i="0" u="none" strike="noStrike" cap="none"/>
              <a:t> method to print the formatted currency.</a:t>
            </a:r>
            <a:endParaRPr/>
          </a:p>
        </p:txBody>
      </p:sp>
      <p:sp>
        <p:nvSpPr>
          <p:cNvPr id="5503" name="Google Shape;5503;g40a120c017_0_466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548</a:t>
            </a:fld>
            <a:endParaRPr/>
          </a:p>
        </p:txBody>
      </p:sp>
    </p:spTree>
    <p:extLst>
      <p:ext uri="{BB962C8B-B14F-4D97-AF65-F5344CB8AC3E}">
        <p14:creationId xmlns:p14="http://schemas.microsoft.com/office/powerpoint/2010/main" val="3709497646"/>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g40a120c017_0_467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1" name="Google Shape;5511;g40a120c017_0_467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Create a date format object by using the locale and the date is formatted for the selected locale.</a:t>
            </a:r>
            <a:endParaRPr/>
          </a:p>
        </p:txBody>
      </p:sp>
      <p:sp>
        <p:nvSpPr>
          <p:cNvPr id="5512" name="Google Shape;5512;g40a120c017_0_467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549</a:t>
            </a:fld>
            <a:endParaRPr/>
          </a:p>
        </p:txBody>
      </p:sp>
    </p:spTree>
    <p:extLst>
      <p:ext uri="{BB962C8B-B14F-4D97-AF65-F5344CB8AC3E}">
        <p14:creationId xmlns:p14="http://schemas.microsoft.com/office/powerpoint/2010/main" val="3149646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0a120c017_0_51:notes"/>
          <p:cNvSpPr txBo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 name="Google Shape;446;g40a120c017_0_51: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 name="Google Shape;447;g40a120c017_0_5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81611785"/>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40a120c017_0_467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9" name="Google Shape;5519;g40a120c017_0_467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setup of the </a:t>
            </a:r>
            <a:r>
              <a:rPr lang="en-US" sz="1800" b="0" i="0" u="none" strike="noStrike" cap="none">
                <a:latin typeface="Courier New"/>
                <a:ea typeface="Courier New"/>
                <a:cs typeface="Courier New"/>
                <a:sym typeface="Courier New"/>
              </a:rPr>
              <a:t>DateTimeFormatter</a:t>
            </a:r>
            <a:r>
              <a:rPr lang="en-US" sz="1800" b="0" i="0" u="none" strike="noStrike" cap="none"/>
              <a:t> is a bit verbose, but fairly clear. A factory is used to specify a style and a locale. Then the formatter is passed to the </a:t>
            </a:r>
            <a:r>
              <a:rPr lang="en-US" sz="1800" b="0" i="0" u="none" strike="noStrike" cap="none">
                <a:latin typeface="Courier New"/>
                <a:ea typeface="Courier New"/>
                <a:cs typeface="Courier New"/>
                <a:sym typeface="Courier New"/>
              </a:rPr>
              <a:t>LocalDateTime</a:t>
            </a:r>
            <a:r>
              <a:rPr lang="en-US" sz="1800" b="0" i="0" u="none" strike="noStrike" cap="none"/>
              <a:t> object’s </a:t>
            </a:r>
            <a:r>
              <a:rPr lang="en-US" sz="1800" b="0" i="0" u="none" strike="noStrike" cap="none">
                <a:latin typeface="Courier New"/>
                <a:ea typeface="Courier New"/>
                <a:cs typeface="Courier New"/>
                <a:sym typeface="Courier New"/>
              </a:rPr>
              <a:t>format</a:t>
            </a:r>
            <a:r>
              <a:rPr lang="en-US" sz="1800" b="0" i="0" u="none" strike="noStrike" cap="none"/>
              <a:t> method.</a:t>
            </a:r>
            <a:endParaRPr/>
          </a:p>
        </p:txBody>
      </p:sp>
      <p:sp>
        <p:nvSpPr>
          <p:cNvPr id="5520" name="Google Shape;5520;g40a120c017_0_467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550</a:t>
            </a:fld>
            <a:endParaRPr/>
          </a:p>
        </p:txBody>
      </p:sp>
    </p:spTree>
    <p:extLst>
      <p:ext uri="{BB962C8B-B14F-4D97-AF65-F5344CB8AC3E}">
        <p14:creationId xmlns:p14="http://schemas.microsoft.com/office/powerpoint/2010/main" val="306280848"/>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6"/>
        <p:cNvGrpSpPr/>
        <p:nvPr/>
      </p:nvGrpSpPr>
      <p:grpSpPr>
        <a:xfrm>
          <a:off x="0" y="0"/>
          <a:ext cx="0" cy="0"/>
          <a:chOff x="0" y="0"/>
          <a:chExt cx="0" cy="0"/>
        </a:xfrm>
      </p:grpSpPr>
      <p:sp>
        <p:nvSpPr>
          <p:cNvPr id="5527" name="Google Shape;5527;g40a120c017_0_468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8" name="Google Shape;5528;g40a120c017_0_468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DateTimeFormatter</a:t>
            </a:r>
            <a:r>
              <a:rPr lang="en-US" sz="1800" b="0" i="0" u="none" strike="noStrike" cap="none"/>
              <a:t> object uses the </a:t>
            </a:r>
            <a:r>
              <a:rPr lang="en-US" sz="1800" b="0" i="0" u="none" strike="noStrike" cap="none">
                <a:latin typeface="Courier New"/>
                <a:ea typeface="Courier New"/>
                <a:cs typeface="Courier New"/>
                <a:sym typeface="Courier New"/>
              </a:rPr>
              <a:t>FormatStyle</a:t>
            </a:r>
            <a:r>
              <a:rPr lang="en-US" sz="1800" b="0" i="0" u="none" strike="noStrike" cap="none"/>
              <a:t> enumeration to format date, time or date/time.</a:t>
            </a:r>
            <a:endParaRPr sz="1800" b="0" i="0" u="none" strike="noStrike" cap="none">
              <a:latin typeface="Courier New"/>
              <a:ea typeface="Courier New"/>
              <a:cs typeface="Courier New"/>
              <a:sym typeface="Courier New"/>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At the time of this writing, </a:t>
            </a:r>
            <a:r>
              <a:rPr lang="en-US" sz="1800" b="0" i="0" u="none" strike="noStrike" cap="none">
                <a:latin typeface="Courier New"/>
                <a:ea typeface="Courier New"/>
                <a:cs typeface="Courier New"/>
                <a:sym typeface="Courier New"/>
              </a:rPr>
              <a:t>FULL</a:t>
            </a:r>
            <a:r>
              <a:rPr lang="en-US" sz="1800" b="0" i="0" u="none" strike="noStrike" cap="none"/>
              <a:t> and </a:t>
            </a:r>
            <a:r>
              <a:rPr lang="en-US" sz="1800" b="0" i="0" u="none" strike="noStrike" cap="none">
                <a:latin typeface="Courier New"/>
                <a:ea typeface="Courier New"/>
                <a:cs typeface="Courier New"/>
                <a:sym typeface="Courier New"/>
              </a:rPr>
              <a:t>LONG</a:t>
            </a:r>
            <a:r>
              <a:rPr lang="en-US" sz="1800" b="0" i="0" u="none" strike="noStrike" cap="none"/>
              <a:t> can only be used with date or time return values. Only </a:t>
            </a:r>
            <a:r>
              <a:rPr lang="en-US" sz="1800" b="0" i="0" u="none" strike="noStrike" cap="none">
                <a:latin typeface="Courier New"/>
                <a:ea typeface="Courier New"/>
                <a:cs typeface="Courier New"/>
                <a:sym typeface="Courier New"/>
              </a:rPr>
              <a:t>MEDIUM</a:t>
            </a:r>
            <a:r>
              <a:rPr lang="en-US" sz="1800" b="0" i="0" u="none" strike="noStrike" cap="none"/>
              <a:t> or </a:t>
            </a:r>
            <a:r>
              <a:rPr lang="en-US" sz="1800" b="0" i="0" u="none" strike="noStrike" cap="none">
                <a:latin typeface="Courier New"/>
                <a:ea typeface="Courier New"/>
                <a:cs typeface="Courier New"/>
                <a:sym typeface="Courier New"/>
              </a:rPr>
              <a:t>SHORT</a:t>
            </a:r>
            <a:r>
              <a:rPr lang="en-US" sz="1800" b="0" i="0" u="none" strike="noStrike" cap="none"/>
              <a:t> can be used with date/time objects. Using the wrong value may result in a runtime error. We have not yet determined whether this is a feature or a bug.</a:t>
            </a:r>
            <a:endParaRPr/>
          </a:p>
          <a:p>
            <a:pPr marL="0" marR="0" lvl="0" indent="0" algn="l" rtl="0">
              <a:spcBef>
                <a:spcPts val="0"/>
              </a:spcBef>
              <a:spcAft>
                <a:spcPts val="0"/>
              </a:spcAft>
              <a:buNone/>
            </a:pPr>
            <a:endParaRPr sz="1800" b="0" i="0" u="none" strike="noStrike" cap="none"/>
          </a:p>
        </p:txBody>
      </p:sp>
      <p:sp>
        <p:nvSpPr>
          <p:cNvPr id="5529" name="Google Shape;5529;g40a120c017_0_468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551</a:t>
            </a:fld>
            <a:endParaRPr/>
          </a:p>
        </p:txBody>
      </p:sp>
    </p:spTree>
    <p:extLst>
      <p:ext uri="{BB962C8B-B14F-4D97-AF65-F5344CB8AC3E}">
        <p14:creationId xmlns:p14="http://schemas.microsoft.com/office/powerpoint/2010/main" val="85660099"/>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4"/>
        <p:cNvGrpSpPr/>
        <p:nvPr/>
      </p:nvGrpSpPr>
      <p:grpSpPr>
        <a:xfrm>
          <a:off x="0" y="0"/>
          <a:ext cx="0" cy="0"/>
          <a:chOff x="0" y="0"/>
          <a:chExt cx="0" cy="0"/>
        </a:xfrm>
      </p:grpSpPr>
      <p:sp>
        <p:nvSpPr>
          <p:cNvPr id="5535" name="Google Shape;5535;g40a120c017_0_46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6" name="Google Shape;5536;g40a120c017_0_46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537" name="Google Shape;5537;g40a120c017_0_46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552</a:t>
            </a:fld>
            <a:endParaRPr/>
          </a:p>
        </p:txBody>
      </p:sp>
    </p:spTree>
    <p:extLst>
      <p:ext uri="{BB962C8B-B14F-4D97-AF65-F5344CB8AC3E}">
        <p14:creationId xmlns:p14="http://schemas.microsoft.com/office/powerpoint/2010/main" val="3999057220"/>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g40a120c017_0_469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5" name="Google Shape;5545;g40a120c017_0_469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546" name="Google Shape;5546;g40a120c017_0_469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553</a:t>
            </a:fld>
            <a:endParaRPr/>
          </a:p>
        </p:txBody>
      </p:sp>
    </p:spTree>
    <p:extLst>
      <p:ext uri="{BB962C8B-B14F-4D97-AF65-F5344CB8AC3E}">
        <p14:creationId xmlns:p14="http://schemas.microsoft.com/office/powerpoint/2010/main" val="2769726373"/>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3"/>
        <p:cNvGrpSpPr/>
        <p:nvPr/>
      </p:nvGrpSpPr>
      <p:grpSpPr>
        <a:xfrm>
          <a:off x="0" y="0"/>
          <a:ext cx="0" cy="0"/>
          <a:chOff x="0" y="0"/>
          <a:chExt cx="0" cy="0"/>
        </a:xfrm>
      </p:grpSpPr>
      <p:sp>
        <p:nvSpPr>
          <p:cNvPr id="5554" name="Google Shape;5554;g40a120c017_0_470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55" name="Google Shape;5555;g40a120c017_0_470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c</a:t>
            </a:r>
            <a:endParaRPr/>
          </a:p>
        </p:txBody>
      </p:sp>
      <p:sp>
        <p:nvSpPr>
          <p:cNvPr id="5556" name="Google Shape;5556;g40a120c017_0_470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554</a:t>
            </a:fld>
            <a:endParaRPr/>
          </a:p>
        </p:txBody>
      </p:sp>
    </p:spTree>
    <p:extLst>
      <p:ext uri="{BB962C8B-B14F-4D97-AF65-F5344CB8AC3E}">
        <p14:creationId xmlns:p14="http://schemas.microsoft.com/office/powerpoint/2010/main" val="702244993"/>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1"/>
        <p:cNvGrpSpPr/>
        <p:nvPr/>
      </p:nvGrpSpPr>
      <p:grpSpPr>
        <a:xfrm>
          <a:off x="0" y="0"/>
          <a:ext cx="0" cy="0"/>
          <a:chOff x="0" y="0"/>
          <a:chExt cx="0" cy="0"/>
        </a:xfrm>
      </p:grpSpPr>
      <p:sp>
        <p:nvSpPr>
          <p:cNvPr id="5562" name="Google Shape;5562;g40a120c017_0_471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3" name="Google Shape;5563;g40a120c017_0_4713: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b</a:t>
            </a:r>
            <a:endParaRPr/>
          </a:p>
        </p:txBody>
      </p:sp>
      <p:sp>
        <p:nvSpPr>
          <p:cNvPr id="5564" name="Google Shape;5564;g40a120c017_0_471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19 - </a:t>
            </a:r>
            <a:fld id="{00000000-1234-1234-1234-123412341234}" type="slidenum">
              <a:rPr lang="en-US" sz="1100" b="1" i="0" u="none">
                <a:solidFill>
                  <a:srgbClr val="000000"/>
                </a:solidFill>
                <a:latin typeface="Arial"/>
                <a:ea typeface="Arial"/>
                <a:cs typeface="Arial"/>
                <a:sym typeface="Arial"/>
              </a:rPr>
              <a:t>555</a:t>
            </a:fld>
            <a:endParaRPr/>
          </a:p>
        </p:txBody>
      </p:sp>
    </p:spTree>
    <p:extLst>
      <p:ext uri="{BB962C8B-B14F-4D97-AF65-F5344CB8AC3E}">
        <p14:creationId xmlns:p14="http://schemas.microsoft.com/office/powerpoint/2010/main" val="1319787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0a120c017_0_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40a120c017_0_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454" name="Google Shape;454;g40a120c017_0_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56</a:t>
            </a:fld>
            <a:endParaRPr/>
          </a:p>
        </p:txBody>
      </p:sp>
    </p:spTree>
    <p:extLst>
      <p:ext uri="{BB962C8B-B14F-4D97-AF65-F5344CB8AC3E}">
        <p14:creationId xmlns:p14="http://schemas.microsoft.com/office/powerpoint/2010/main" val="4264062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0a120c017_0_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40a120c017_0_6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An analogy for encapsulation is the steering wheel of a car. When you drive a car, whether it is your car, a friend's car, or a rental car, you probably never worry about how the steering wheel implements a right-turn or left-turn function. The steering wheel could be connected to the front wheels in a number of ways: ball and socket, rack and pinion, or some exotic set of servo mechanisms. As long as the car steers properly when you turn the wheel, the steering wheel encapsulates the functions you need―you do not have to think about the implementation.</a:t>
            </a:r>
            <a:endParaRPr/>
          </a:p>
        </p:txBody>
      </p:sp>
      <p:sp>
        <p:nvSpPr>
          <p:cNvPr id="463" name="Google Shape;463;g40a120c017_0_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57</a:t>
            </a:fld>
            <a:endParaRPr/>
          </a:p>
        </p:txBody>
      </p:sp>
    </p:spTree>
    <p:extLst>
      <p:ext uri="{BB962C8B-B14F-4D97-AF65-F5344CB8AC3E}">
        <p14:creationId xmlns:p14="http://schemas.microsoft.com/office/powerpoint/2010/main" val="1685080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0a120c017_0_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40a120c017_0_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 Simple Model</a:t>
            </a:r>
            <a:endParaRPr/>
          </a:p>
          <a:p>
            <a:pPr marL="0" marR="0" lvl="1" indent="0" algn="l" rtl="0">
              <a:spcBef>
                <a:spcPts val="0"/>
              </a:spcBef>
              <a:spcAft>
                <a:spcPts val="0"/>
              </a:spcAft>
              <a:buSzPts val="1800"/>
              <a:buFont typeface="Arial"/>
              <a:buNone/>
            </a:pPr>
            <a:r>
              <a:rPr lang="en-US" sz="1800" b="0" i="0" u="none" strike="noStrike" cap="none"/>
              <a:t>Suppose that you are asked to create a model of a typical employee. What data might you want to represent in an object that describes an employee?</a:t>
            </a:r>
            <a:endParaRPr/>
          </a:p>
          <a:p>
            <a:pPr marL="0" marR="0" lvl="2" indent="0" algn="l" rtl="0">
              <a:spcBef>
                <a:spcPts val="0"/>
              </a:spcBef>
              <a:spcAft>
                <a:spcPts val="0"/>
              </a:spcAft>
              <a:buSzPts val="1800"/>
              <a:buFont typeface="Arial"/>
              <a:buNone/>
            </a:pPr>
            <a:r>
              <a:rPr lang="en-US" sz="1800" b="1" i="0" u="none" strike="noStrike" cap="none"/>
              <a:t>Employee ID: </a:t>
            </a:r>
            <a:r>
              <a:rPr lang="en-US" sz="1800" b="0" i="0" u="none" strike="noStrike" cap="none"/>
              <a:t>You can use this as a unique identifier for the employee.</a:t>
            </a:r>
            <a:endParaRPr/>
          </a:p>
          <a:p>
            <a:pPr marL="0" marR="0" lvl="2" indent="0" algn="l" rtl="0">
              <a:spcBef>
                <a:spcPts val="0"/>
              </a:spcBef>
              <a:spcAft>
                <a:spcPts val="0"/>
              </a:spcAft>
              <a:buSzPts val="1800"/>
              <a:buFont typeface="Arial"/>
              <a:buNone/>
            </a:pPr>
            <a:r>
              <a:rPr lang="en-US" sz="1800" b="1" i="0" u="none" strike="noStrike" cap="none"/>
              <a:t>Name:</a:t>
            </a:r>
            <a:r>
              <a:rPr lang="en-US" sz="1800" b="0" i="0" u="none" strike="noStrike" cap="none"/>
              <a:t> Humanizing an employee is always a good idea.</a:t>
            </a:r>
            <a:endParaRPr/>
          </a:p>
          <a:p>
            <a:pPr marL="0" marR="0" lvl="2" indent="0" algn="l" rtl="0">
              <a:spcBef>
                <a:spcPts val="0"/>
              </a:spcBef>
              <a:spcAft>
                <a:spcPts val="0"/>
              </a:spcAft>
              <a:buSzPts val="1800"/>
              <a:buFont typeface="Arial"/>
              <a:buNone/>
            </a:pPr>
            <a:r>
              <a:rPr lang="en-US" sz="1800" b="1" i="0" u="none" strike="noStrike" cap="none"/>
              <a:t>Social Security Number: </a:t>
            </a:r>
            <a:r>
              <a:rPr lang="en-US" sz="1800" b="0" i="0" u="none" strike="noStrike" cap="none"/>
              <a:t>For United States employees only. You may want some other identification for non-U.S. employees.</a:t>
            </a:r>
            <a:endParaRPr/>
          </a:p>
          <a:p>
            <a:pPr marL="0" marR="0" lvl="2" indent="0" algn="l" rtl="0">
              <a:spcBef>
                <a:spcPts val="0"/>
              </a:spcBef>
              <a:spcAft>
                <a:spcPts val="0"/>
              </a:spcAft>
              <a:buSzPts val="1800"/>
              <a:buFont typeface="Arial"/>
              <a:buNone/>
            </a:pPr>
            <a:r>
              <a:rPr lang="en-US" sz="1800" b="1" i="0" u="none" strike="noStrike" cap="none"/>
              <a:t>Salary:</a:t>
            </a:r>
            <a:r>
              <a:rPr lang="en-US" sz="1800" b="0" i="0" u="none" strike="noStrike" cap="none"/>
              <a:t> How much the employee makes is always good to record.</a:t>
            </a:r>
            <a:endParaRPr/>
          </a:p>
          <a:p>
            <a:pPr marL="0" marR="0" lvl="1" indent="0" algn="l" rtl="0">
              <a:spcBef>
                <a:spcPts val="0"/>
              </a:spcBef>
              <a:spcAft>
                <a:spcPts val="0"/>
              </a:spcAft>
              <a:buSzPts val="1800"/>
              <a:buFont typeface="Arial"/>
              <a:buNone/>
            </a:pPr>
            <a:r>
              <a:rPr lang="en-US" sz="1800" b="0" i="0" u="none" strike="noStrike" cap="none"/>
              <a:t>What operations might you allow on the employee object?</a:t>
            </a:r>
            <a:endParaRPr/>
          </a:p>
          <a:p>
            <a:pPr marL="0" marR="0" lvl="2" indent="0" algn="l" rtl="0">
              <a:spcBef>
                <a:spcPts val="0"/>
              </a:spcBef>
              <a:spcAft>
                <a:spcPts val="0"/>
              </a:spcAft>
              <a:buSzPts val="1800"/>
              <a:buFont typeface="Arial"/>
              <a:buNone/>
            </a:pPr>
            <a:r>
              <a:rPr lang="en-US" sz="1800" b="1" i="0" u="none" strike="noStrike" cap="none"/>
              <a:t>Change Name: </a:t>
            </a:r>
            <a:r>
              <a:rPr lang="en-US" sz="1800" b="0" i="0" u="none" strike="noStrike" cap="none"/>
              <a:t>If the employee gets married or divorced, there could be a name change.</a:t>
            </a:r>
            <a:endParaRPr/>
          </a:p>
          <a:p>
            <a:pPr marL="0" marR="0" lvl="2" indent="0" algn="l" rtl="0">
              <a:spcBef>
                <a:spcPts val="0"/>
              </a:spcBef>
              <a:spcAft>
                <a:spcPts val="0"/>
              </a:spcAft>
              <a:buSzPts val="1800"/>
              <a:buFont typeface="Arial"/>
              <a:buNone/>
            </a:pPr>
            <a:r>
              <a:rPr lang="en-US" sz="1800" b="1" i="0" u="none" strike="noStrike" cap="none"/>
              <a:t>Raise Salary: </a:t>
            </a:r>
            <a:r>
              <a:rPr lang="en-US" sz="1800" b="0" i="0" u="none" strike="noStrike" cap="none"/>
              <a:t>It increases based on merit.</a:t>
            </a:r>
            <a:endParaRPr/>
          </a:p>
          <a:p>
            <a:pPr marL="0" marR="0" lvl="1" indent="0" algn="l" rtl="0">
              <a:spcBef>
                <a:spcPts val="0"/>
              </a:spcBef>
              <a:spcAft>
                <a:spcPts val="0"/>
              </a:spcAft>
              <a:buSzPts val="1800"/>
              <a:buFont typeface="Arial"/>
              <a:buNone/>
            </a:pPr>
            <a:r>
              <a:rPr lang="en-US" sz="1800" b="0" i="0" u="none" strike="noStrike" cap="none"/>
              <a:t>After an employee object is created, you probably do not want to allow changes to the Employee ID or Social Security fields. Therefore, you need a way to create an employee without alterations except through the allowed methods.</a:t>
            </a:r>
            <a:endParaRPr/>
          </a:p>
        </p:txBody>
      </p:sp>
      <p:sp>
        <p:nvSpPr>
          <p:cNvPr id="471" name="Google Shape;471;g40a120c017_0_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58</a:t>
            </a:fld>
            <a:endParaRPr/>
          </a:p>
        </p:txBody>
      </p:sp>
    </p:spTree>
    <p:extLst>
      <p:ext uri="{BB962C8B-B14F-4D97-AF65-F5344CB8AC3E}">
        <p14:creationId xmlns:p14="http://schemas.microsoft.com/office/powerpoint/2010/main" val="3352171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0a120c017_0_8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g40a120c017_0_8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300"/>
              <a:buFont typeface="Arial"/>
              <a:buNone/>
            </a:pPr>
            <a:r>
              <a:rPr lang="en-US" sz="1300" b="0" i="0" u="none" strike="noStrike" cap="none"/>
              <a:t>Java has three visibility modifiers: </a:t>
            </a:r>
            <a:r>
              <a:rPr lang="en-US" sz="1300" b="0" i="0" u="none" strike="noStrike" cap="none">
                <a:latin typeface="Courier New"/>
                <a:ea typeface="Courier New"/>
                <a:cs typeface="Courier New"/>
                <a:sym typeface="Courier New"/>
              </a:rPr>
              <a:t>public</a:t>
            </a:r>
            <a:r>
              <a:rPr lang="en-US" sz="1800" b="0" i="0" u="none" strike="noStrike" cap="none"/>
              <a:t>, </a:t>
            </a:r>
            <a:r>
              <a:rPr lang="en-US" sz="1300" b="0" i="0" u="none" strike="noStrike" cap="none">
                <a:latin typeface="Courier New"/>
                <a:ea typeface="Courier New"/>
                <a:cs typeface="Courier New"/>
                <a:sym typeface="Courier New"/>
              </a:rPr>
              <a:t>private</a:t>
            </a:r>
            <a:r>
              <a:rPr lang="en-US" sz="1800" b="0" i="0" u="none" strike="noStrike" cap="none"/>
              <a:t>, </a:t>
            </a:r>
            <a:r>
              <a:rPr lang="en-US" sz="1300" b="0" i="0" u="none" strike="noStrike" cap="none"/>
              <a:t>and </a:t>
            </a:r>
            <a:r>
              <a:rPr lang="en-US" sz="1300" b="0" i="0" u="none" strike="noStrike" cap="none">
                <a:latin typeface="Courier New"/>
                <a:ea typeface="Courier New"/>
                <a:cs typeface="Courier New"/>
                <a:sym typeface="Courier New"/>
              </a:rPr>
              <a:t>protected</a:t>
            </a:r>
            <a:r>
              <a:rPr lang="en-US" sz="1300" b="0" i="0" u="none" strike="noStrike" cap="none"/>
              <a:t>. </a:t>
            </a:r>
            <a:endParaRPr/>
          </a:p>
        </p:txBody>
      </p:sp>
      <p:sp>
        <p:nvSpPr>
          <p:cNvPr id="488" name="Google Shape;488;g40a120c017_0_8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59</a:t>
            </a:fld>
            <a:endParaRPr/>
          </a:p>
        </p:txBody>
      </p:sp>
    </p:spTree>
    <p:extLst>
      <p:ext uri="{BB962C8B-B14F-4D97-AF65-F5344CB8AC3E}">
        <p14:creationId xmlns:p14="http://schemas.microsoft.com/office/powerpoint/2010/main" val="324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xfrm>
            <a:off x="477838" y="463550"/>
            <a:ext cx="6035675" cy="4525963"/>
          </a:xfrm>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 dirty="0" smtClean="0"/>
              <a:t>In this course, the following products are preinstalled for the lesson practices:</a:t>
            </a:r>
          </a:p>
          <a:p>
            <a:pPr lvl="2"/>
            <a:r>
              <a:rPr lang="en-US" altLang="" b="1" dirty="0" smtClean="0"/>
              <a:t>JDK 8: </a:t>
            </a:r>
            <a:r>
              <a:rPr lang="en-US" altLang="" dirty="0" smtClean="0"/>
              <a:t>The Java SE Development Kit includes the command-line Java compiler (</a:t>
            </a:r>
            <a:r>
              <a:rPr lang="en-US" altLang="" dirty="0" err="1" smtClean="0">
                <a:latin typeface="Courier New" panose="02070309020205020404" pitchFamily="49" charset="0"/>
                <a:cs typeface="Courier New" panose="02070309020205020404" pitchFamily="49" charset="0"/>
              </a:rPr>
              <a:t>javac</a:t>
            </a:r>
            <a:r>
              <a:rPr lang="en-US" altLang="" dirty="0" smtClean="0"/>
              <a:t>) and the Java Runtime Environment (JRE), which supplies the </a:t>
            </a:r>
            <a:r>
              <a:rPr lang="en-US" altLang="" dirty="0" smtClean="0">
                <a:latin typeface="Courier New" panose="02070309020205020404" pitchFamily="49" charset="0"/>
                <a:cs typeface="Courier New" panose="02070309020205020404" pitchFamily="49" charset="0"/>
              </a:rPr>
              <a:t>java</a:t>
            </a:r>
            <a:r>
              <a:rPr lang="en-US" altLang="" dirty="0" smtClean="0"/>
              <a:t> command needed to execute Java applications.</a:t>
            </a:r>
          </a:p>
          <a:p>
            <a:pPr lvl="2"/>
            <a:r>
              <a:rPr lang="en-US" altLang="" b="1" dirty="0" smtClean="0"/>
              <a:t>Firefox:</a:t>
            </a:r>
            <a:r>
              <a:rPr lang="en-US" altLang="" dirty="0" smtClean="0"/>
              <a:t> A web browser is used to view the HTML documentation (Javadoc) for the Java SE Platform libraries.</a:t>
            </a:r>
          </a:p>
          <a:p>
            <a:pPr lvl="2"/>
            <a:r>
              <a:rPr lang="en-US" altLang="" b="1" dirty="0" smtClean="0"/>
              <a:t>NetBeans </a:t>
            </a:r>
            <a:r>
              <a:rPr lang="en-US" altLang="" b="1" dirty="0" smtClean="0"/>
              <a:t>: </a:t>
            </a:r>
            <a:r>
              <a:rPr lang="en-US" altLang="" dirty="0" smtClean="0"/>
              <a:t>The NetBeans IDE is a free and open-source software development tool for professionals who create enterprise, web, desktop, and mobile applications. NetBeans 7.0.1 fully supports the Java SE 7 Platform. Support is provided by Oracle's Development Tools Support offering.</a:t>
            </a:r>
          </a:p>
          <a:p>
            <a:pPr lvl="2"/>
            <a:r>
              <a:rPr lang="en-US" altLang="" b="1" dirty="0" smtClean="0"/>
              <a:t>Java DB: </a:t>
            </a:r>
            <a:r>
              <a:rPr lang="en-US" altLang="" dirty="0" smtClean="0"/>
              <a:t>Java DB is Oracle's supported distribution of the open-source Apache Derby 100% Java technology database. It is fully transactional, secure, easy-to-use, </a:t>
            </a:r>
            <a:br>
              <a:rPr lang="en-US" altLang="" dirty="0" smtClean="0"/>
            </a:br>
            <a:r>
              <a:rPr lang="en-US" altLang="" dirty="0" smtClean="0"/>
              <a:t>standards-based SQL, JDBC API, and Java EE, yet small (only 2.5 MB</a:t>
            </a:r>
            <a:r>
              <a:rPr lang="en-US" altLang="" dirty="0" smtClean="0"/>
              <a:t>).</a:t>
            </a:r>
            <a:endParaRPr lang="en-US" altLang="" b="1" dirty="0" smtClean="0"/>
          </a:p>
        </p:txBody>
      </p:sp>
      <p:sp>
        <p:nvSpPr>
          <p:cNvPr id="31748"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BC2E6834-4F34-42F4-8395-1DC7129D0E87}" type="slidenum">
              <a:rPr lang="en-US" altLang="" smtClean="0"/>
              <a:pPr eaLnBrk="1" hangingPunct="1"/>
              <a:t>6</a:t>
            </a:fld>
            <a:endParaRPr lang="en-US" altLang="" smtClean="0"/>
          </a:p>
        </p:txBody>
      </p:sp>
    </p:spTree>
    <p:extLst>
      <p:ext uri="{BB962C8B-B14F-4D97-AF65-F5344CB8AC3E}">
        <p14:creationId xmlns:p14="http://schemas.microsoft.com/office/powerpoint/2010/main" val="18524256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0a120c017_0_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g40a120c017_0_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000"/>
              <a:buFont typeface="Arial"/>
              <a:buNone/>
            </a:pPr>
            <a:r>
              <a:rPr lang="en-US" sz="1000" b="0" i="0" u="none" strike="noStrike" cap="none"/>
              <a:t>In Java, we accomplish encapsulation through the use of visibility modifiers.</a:t>
            </a:r>
            <a:r>
              <a:rPr lang="en-US" sz="1800" b="0" i="0" u="none" strike="noStrike" cap="none"/>
              <a:t> Declaring Java fields private makes it invisible outside of the methods in the class itself.</a:t>
            </a:r>
            <a:endParaRPr/>
          </a:p>
          <a:p>
            <a:pPr marL="0" marR="0" lvl="1" indent="0" algn="l" rtl="0">
              <a:spcBef>
                <a:spcPts val="0"/>
              </a:spcBef>
              <a:spcAft>
                <a:spcPts val="0"/>
              </a:spcAft>
              <a:buSzPts val="1800"/>
              <a:buFont typeface="Arial"/>
              <a:buNone/>
            </a:pPr>
            <a:r>
              <a:rPr lang="en-US" sz="1800" b="0" i="0" u="none" strike="noStrike" cap="none"/>
              <a:t>In this example, the fields </a:t>
            </a:r>
            <a:r>
              <a:rPr lang="en-US" sz="1800" b="0" i="0" u="none" strike="noStrike" cap="none">
                <a:latin typeface="Courier New"/>
                <a:ea typeface="Courier New"/>
                <a:cs typeface="Courier New"/>
                <a:sym typeface="Courier New"/>
              </a:rPr>
              <a:t>custID</a:t>
            </a:r>
            <a:r>
              <a:rPr lang="en-US" sz="1800" b="0" i="0" u="none" strike="noStrike" cap="none"/>
              <a:t>, </a:t>
            </a:r>
            <a:r>
              <a:rPr lang="en-US" sz="1800" b="0" i="0" u="none" strike="noStrike" cap="none">
                <a:latin typeface="Courier New"/>
                <a:ea typeface="Courier New"/>
                <a:cs typeface="Courier New"/>
                <a:sym typeface="Courier New"/>
              </a:rPr>
              <a:t>name</a:t>
            </a:r>
            <a:r>
              <a:rPr lang="en-US" sz="1800" b="0" i="0" u="none" strike="noStrike" cap="none"/>
              <a:t>, and </a:t>
            </a:r>
            <a:r>
              <a:rPr lang="en-US" sz="1800" b="0" i="0" u="none" strike="noStrike" cap="none">
                <a:latin typeface="Courier New"/>
                <a:ea typeface="Courier New"/>
                <a:cs typeface="Courier New"/>
                <a:sym typeface="Courier New"/>
              </a:rPr>
              <a:t>amount</a:t>
            </a:r>
            <a:r>
              <a:rPr lang="en-US" sz="1800" b="0" i="0" u="none" strike="noStrike" cap="none"/>
              <a:t> are now marked private, making them invisible outside of the methods in the class itself.</a:t>
            </a:r>
            <a:endParaRPr/>
          </a:p>
        </p:txBody>
      </p:sp>
      <p:sp>
        <p:nvSpPr>
          <p:cNvPr id="497" name="Google Shape;497;g40a120c017_0_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60</a:t>
            </a:fld>
            <a:endParaRPr/>
          </a:p>
        </p:txBody>
      </p:sp>
    </p:spTree>
    <p:extLst>
      <p:ext uri="{BB962C8B-B14F-4D97-AF65-F5344CB8AC3E}">
        <p14:creationId xmlns:p14="http://schemas.microsoft.com/office/powerpoint/2010/main" val="4151614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0a120c017_0_1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g40a120c017_0_1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current setter methods in the class allow any class that uses an instance of </a:t>
            </a:r>
            <a:r>
              <a:rPr lang="en-US" sz="1800" b="0" i="0" u="none" strike="noStrike" cap="none">
                <a:latin typeface="Courier New"/>
                <a:ea typeface="Courier New"/>
                <a:cs typeface="Courier New"/>
                <a:sym typeface="Courier New"/>
              </a:rPr>
              <a:t>Employee</a:t>
            </a:r>
            <a:r>
              <a:rPr lang="en-US" sz="1800" b="0" i="0" u="none" strike="noStrike" cap="none"/>
              <a:t> to alter the object’s ID, salary, and SSN fields. From a business standpoint, these are not operations you would want on an employee. Once the employee is created, these fields should be immutable (no changes allowed).</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Employee</a:t>
            </a:r>
            <a:r>
              <a:rPr lang="en-US" sz="1800" b="0" i="0" u="none" strike="noStrike" cap="none"/>
              <a:t> model as defined in the slide titled “Encapsulation: Example” had only two operations: one for changing an employee name (as a result of a marriage or divorce) and one for increasing an employee's salary.</a:t>
            </a:r>
            <a:endParaRPr/>
          </a:p>
          <a:p>
            <a:pPr marL="0" marR="0" lvl="1" indent="0" algn="l" rtl="0">
              <a:spcBef>
                <a:spcPts val="0"/>
              </a:spcBef>
              <a:spcAft>
                <a:spcPts val="0"/>
              </a:spcAft>
              <a:buSzPts val="1800"/>
              <a:buFont typeface="Arial"/>
              <a:buNone/>
            </a:pPr>
            <a:r>
              <a:rPr lang="en-US" sz="1800" b="0" i="0" u="none" strike="noStrike" cap="none"/>
              <a:t>To refine the </a:t>
            </a:r>
            <a:r>
              <a:rPr lang="en-US" sz="1800" b="0" i="0" u="none" strike="noStrike" cap="none">
                <a:latin typeface="Courier New"/>
                <a:ea typeface="Courier New"/>
                <a:cs typeface="Courier New"/>
                <a:sym typeface="Courier New"/>
              </a:rPr>
              <a:t>Employee</a:t>
            </a:r>
            <a:r>
              <a:rPr lang="en-US" sz="1800" b="0" i="0" u="none" strike="noStrike" cap="none"/>
              <a:t> class, the first step is to remove the setter methods and create methods that clearly identify their purpose. Here there are two methods, one to change an employee name (</a:t>
            </a:r>
            <a:r>
              <a:rPr lang="en-US" sz="1800" b="0" i="0" u="none" strike="noStrike" cap="none">
                <a:latin typeface="Courier New"/>
                <a:ea typeface="Courier New"/>
                <a:cs typeface="Courier New"/>
                <a:sym typeface="Courier New"/>
              </a:rPr>
              <a:t>setName</a:t>
            </a:r>
            <a:r>
              <a:rPr lang="en-US" sz="1800" b="0" i="0" u="none" strike="noStrike" cap="none"/>
              <a:t>) and the other to increase an employee salary (</a:t>
            </a:r>
            <a:r>
              <a:rPr lang="en-US" sz="1800" b="0" i="0" u="none" strike="noStrike" cap="none">
                <a:latin typeface="Courier New"/>
                <a:ea typeface="Courier New"/>
                <a:cs typeface="Courier New"/>
                <a:sym typeface="Courier New"/>
              </a:rPr>
              <a:t>raiseSalary</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Note that the implementation of the </a:t>
            </a:r>
            <a:r>
              <a:rPr lang="en-US" sz="1800" b="0" i="0" u="none" strike="noStrike" cap="none">
                <a:latin typeface="Courier New"/>
                <a:ea typeface="Courier New"/>
                <a:cs typeface="Courier New"/>
                <a:sym typeface="Courier New"/>
              </a:rPr>
              <a:t>setName</a:t>
            </a:r>
            <a:r>
              <a:rPr lang="en-US" sz="1800" b="0" i="0" u="none" strike="noStrike" cap="none"/>
              <a:t> method tests the string parameter passed in to make sure that the string is not a null. The method can do further checking as necessary.</a:t>
            </a:r>
            <a:endParaRPr/>
          </a:p>
        </p:txBody>
      </p:sp>
      <p:sp>
        <p:nvSpPr>
          <p:cNvPr id="507" name="Google Shape;507;g40a120c017_0_1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61</a:t>
            </a:fld>
            <a:endParaRPr/>
          </a:p>
        </p:txBody>
      </p:sp>
    </p:spTree>
    <p:extLst>
      <p:ext uri="{BB962C8B-B14F-4D97-AF65-F5344CB8AC3E}">
        <p14:creationId xmlns:p14="http://schemas.microsoft.com/office/powerpoint/2010/main" val="3325931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0a120c017_0_10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40a120c017_0_10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Good Practice: Immutability</a:t>
            </a:r>
            <a:endParaRPr/>
          </a:p>
          <a:p>
            <a:pPr marL="0" marR="0" lvl="1" indent="0" algn="l" rtl="0">
              <a:spcBef>
                <a:spcPts val="0"/>
              </a:spcBef>
              <a:spcAft>
                <a:spcPts val="0"/>
              </a:spcAft>
              <a:buSzPts val="1800"/>
              <a:buFont typeface="Arial"/>
              <a:buNone/>
            </a:pPr>
            <a:r>
              <a:rPr lang="en-US" sz="1800" b="0" i="0" u="none" strike="noStrike" cap="none"/>
              <a:t>Finally, because the class no longer has setter methods, you need a way to set the initial value of the fields. The answer is to pass each field value in the construction of the object. By creating a constructor that takes all of the fields as arguments, you can guarantee that an </a:t>
            </a:r>
            <a:r>
              <a:rPr lang="en-US" sz="1800" b="0" i="0" u="none" strike="noStrike" cap="none">
                <a:latin typeface="Courier New"/>
                <a:ea typeface="Courier New"/>
                <a:cs typeface="Courier New"/>
                <a:sym typeface="Courier New"/>
              </a:rPr>
              <a:t>Employee</a:t>
            </a:r>
            <a:r>
              <a:rPr lang="en-US" sz="1800" b="0" i="0" u="none" strike="noStrike" cap="none"/>
              <a:t> instance is fully populated with data </a:t>
            </a:r>
            <a:r>
              <a:rPr lang="en-US" sz="1800" b="0" i="1" u="none" strike="noStrike" cap="none"/>
              <a:t>before</a:t>
            </a:r>
            <a:r>
              <a:rPr lang="en-US" sz="1800" b="0" i="0" u="none" strike="noStrike" cap="none"/>
              <a:t> it is a valid employee object. This constructor </a:t>
            </a:r>
            <a:r>
              <a:rPr lang="en-US" sz="1800" b="0" i="1" u="none" strike="noStrike" cap="none"/>
              <a:t>replaces</a:t>
            </a:r>
            <a:r>
              <a:rPr lang="en-US" sz="1800" b="0" i="0" u="none" strike="noStrike" cap="none"/>
              <a:t> the default constructor.</a:t>
            </a:r>
            <a:endParaRPr/>
          </a:p>
          <a:p>
            <a:pPr marL="0" marR="0" lvl="1" indent="0" algn="l" rtl="0">
              <a:spcBef>
                <a:spcPts val="0"/>
              </a:spcBef>
              <a:spcAft>
                <a:spcPts val="0"/>
              </a:spcAft>
              <a:buSzPts val="1800"/>
              <a:buFont typeface="Arial"/>
              <a:buNone/>
            </a:pPr>
            <a:r>
              <a:rPr lang="en-US" sz="1800" b="0" i="0" u="none" strike="noStrike" cap="none"/>
              <a:t>Granted, the user of your class could pass null values, and you need to determine if you want to check for those in your constructor. Strategies for handling those types of situations are discussed in later lessons.</a:t>
            </a:r>
            <a:endParaRPr/>
          </a:p>
          <a:p>
            <a:pPr marL="0" marR="0" lvl="1" indent="0" algn="l" rtl="0">
              <a:spcBef>
                <a:spcPts val="0"/>
              </a:spcBef>
              <a:spcAft>
                <a:spcPts val="0"/>
              </a:spcAft>
              <a:buSzPts val="1800"/>
              <a:buFont typeface="Arial"/>
              <a:buNone/>
            </a:pPr>
            <a:r>
              <a:rPr lang="en-US" sz="1800" b="0" i="0" u="none" strike="noStrike" cap="none"/>
              <a:t>Removing the setter methods and replacing the no-arg constructor also guarantees that an instance of </a:t>
            </a:r>
            <a:r>
              <a:rPr lang="en-US" sz="1800" b="0" i="0" u="none" strike="noStrike" cap="none">
                <a:latin typeface="Courier New"/>
                <a:ea typeface="Courier New"/>
                <a:cs typeface="Courier New"/>
                <a:sym typeface="Courier New"/>
              </a:rPr>
              <a:t>Employee</a:t>
            </a:r>
            <a:r>
              <a:rPr lang="en-US" sz="1800" b="0" i="0" u="none" strike="noStrike" cap="none"/>
              <a:t> has immutable Employee ID and Social Security Number (SSN) fields.</a:t>
            </a:r>
            <a:endParaRPr/>
          </a:p>
        </p:txBody>
      </p:sp>
      <p:sp>
        <p:nvSpPr>
          <p:cNvPr id="518" name="Google Shape;518;g40a120c017_0_10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62</a:t>
            </a:fld>
            <a:endParaRPr/>
          </a:p>
        </p:txBody>
      </p:sp>
    </p:spTree>
    <p:extLst>
      <p:ext uri="{BB962C8B-B14F-4D97-AF65-F5344CB8AC3E}">
        <p14:creationId xmlns:p14="http://schemas.microsoft.com/office/powerpoint/2010/main" val="2336553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0a120c017_0_11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g40a120c017_0_1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Choosing Well-Intentioned Methods</a:t>
            </a:r>
            <a:endParaRPr/>
          </a:p>
          <a:p>
            <a:pPr marL="0" marR="0" lvl="1" indent="0" algn="l" rtl="0">
              <a:spcBef>
                <a:spcPts val="0"/>
              </a:spcBef>
              <a:spcAft>
                <a:spcPts val="0"/>
              </a:spcAft>
              <a:buSzPts val="1800"/>
              <a:buFont typeface="Arial"/>
              <a:buNone/>
            </a:pPr>
            <a:r>
              <a:rPr lang="en-US" sz="1800" b="0" i="0" u="none" strike="noStrike" cap="none"/>
              <a:t>Just as fields should clearly define the type of data that they store, methods should clearly identify the operations that they perform. One of the easiest ways to improve the readability of your code (Java code or any other) is to write method names that clearly identify what they do.</a:t>
            </a:r>
            <a:endParaRPr/>
          </a:p>
          <a:p>
            <a:pPr marL="0" marR="0" lvl="0" indent="0" algn="l" rtl="0">
              <a:spcBef>
                <a:spcPts val="0"/>
              </a:spcBef>
              <a:spcAft>
                <a:spcPts val="0"/>
              </a:spcAft>
              <a:buNone/>
            </a:pPr>
            <a:endParaRPr sz="1800" b="0" i="0" u="none" strike="noStrike" cap="none"/>
          </a:p>
        </p:txBody>
      </p:sp>
      <p:sp>
        <p:nvSpPr>
          <p:cNvPr id="528" name="Google Shape;528;g40a120c017_0_11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63</a:t>
            </a:fld>
            <a:endParaRPr/>
          </a:p>
        </p:txBody>
      </p:sp>
    </p:spTree>
    <p:extLst>
      <p:ext uri="{BB962C8B-B14F-4D97-AF65-F5344CB8AC3E}">
        <p14:creationId xmlns:p14="http://schemas.microsoft.com/office/powerpoint/2010/main" val="224750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40a120c017_0_1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g40a120c017_0_1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36" name="Google Shape;536;g40a120c017_0_1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64</a:t>
            </a:fld>
            <a:endParaRPr/>
          </a:p>
        </p:txBody>
      </p:sp>
    </p:spTree>
    <p:extLst>
      <p:ext uri="{BB962C8B-B14F-4D97-AF65-F5344CB8AC3E}">
        <p14:creationId xmlns:p14="http://schemas.microsoft.com/office/powerpoint/2010/main" val="3378926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0a120c017_0_12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g40a120c017_0_12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Specialization by Using Java Subclassing</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Manager</a:t>
            </a:r>
            <a:r>
              <a:rPr lang="en-US" sz="1800" b="0" i="0" u="none" strike="noStrike" cap="none"/>
              <a:t> class shown here closely resembles the </a:t>
            </a:r>
            <a:r>
              <a:rPr lang="en-US" sz="1800" b="0" i="0" u="none" strike="noStrike" cap="none">
                <a:latin typeface="Courier New"/>
                <a:ea typeface="Courier New"/>
                <a:cs typeface="Courier New"/>
                <a:sym typeface="Courier New"/>
              </a:rPr>
              <a:t>Employee</a:t>
            </a:r>
            <a:r>
              <a:rPr lang="en-US" sz="1800" b="0" i="0" u="none" strike="noStrike" cap="none"/>
              <a:t> class, but with some specialization. A </a:t>
            </a:r>
            <a:r>
              <a:rPr lang="en-US" sz="1800" b="0" i="0" u="none" strike="noStrike" cap="none">
                <a:latin typeface="Courier New"/>
                <a:ea typeface="Courier New"/>
                <a:cs typeface="Courier New"/>
                <a:sym typeface="Courier New"/>
              </a:rPr>
              <a:t>Manager</a:t>
            </a:r>
            <a:r>
              <a:rPr lang="en-US" sz="1800" b="0" i="0" u="none" strike="noStrike" cap="none"/>
              <a:t> also has a department, with a department name. As a result, there are likely to be additional operations as well.</a:t>
            </a:r>
            <a:endParaRPr/>
          </a:p>
          <a:p>
            <a:pPr marL="0" marR="0" lvl="1" indent="0" algn="l" rtl="0">
              <a:spcBef>
                <a:spcPts val="0"/>
              </a:spcBef>
              <a:spcAft>
                <a:spcPts val="0"/>
              </a:spcAft>
              <a:buSzPts val="1800"/>
              <a:buFont typeface="Arial"/>
              <a:buNone/>
            </a:pPr>
            <a:r>
              <a:rPr lang="en-US" sz="1800" b="0" i="0" u="none" strike="noStrike" cap="none"/>
              <a:t>What this demonstrates is that a </a:t>
            </a:r>
            <a:r>
              <a:rPr lang="en-US" sz="1800" b="0" i="0" u="none" strike="noStrike" cap="none">
                <a:latin typeface="Courier New"/>
                <a:ea typeface="Courier New"/>
                <a:cs typeface="Courier New"/>
                <a:sym typeface="Courier New"/>
              </a:rPr>
              <a:t>Manager</a:t>
            </a:r>
            <a:r>
              <a:rPr lang="en-US" sz="1800" b="0" i="0" u="none" strike="noStrike" cap="none"/>
              <a:t> is an </a:t>
            </a:r>
            <a:r>
              <a:rPr lang="en-US" sz="1800" b="0" i="0" u="none" strike="noStrike" cap="none">
                <a:latin typeface="Courier New"/>
                <a:ea typeface="Courier New"/>
                <a:cs typeface="Courier New"/>
                <a:sym typeface="Courier New"/>
              </a:rPr>
              <a:t>Employee</a:t>
            </a:r>
            <a:r>
              <a:rPr lang="en-US" sz="1800" b="0" i="0" u="none" strike="noStrike" cap="none"/>
              <a:t>―but an </a:t>
            </a:r>
            <a:r>
              <a:rPr lang="en-US" sz="1800" b="0" i="0" u="none" strike="noStrike" cap="none">
                <a:latin typeface="Courier New"/>
                <a:ea typeface="Courier New"/>
                <a:cs typeface="Courier New"/>
                <a:sym typeface="Courier New"/>
              </a:rPr>
              <a:t>Employee</a:t>
            </a:r>
            <a:r>
              <a:rPr lang="en-US" sz="1800" b="0" i="0" u="none" strike="noStrike" cap="none"/>
              <a:t> with additional features.</a:t>
            </a:r>
            <a:endParaRPr/>
          </a:p>
          <a:p>
            <a:pPr marL="0" marR="0" lvl="1" indent="0" algn="l" rtl="0">
              <a:spcBef>
                <a:spcPts val="0"/>
              </a:spcBef>
              <a:spcAft>
                <a:spcPts val="0"/>
              </a:spcAft>
              <a:buSzPts val="1800"/>
              <a:buFont typeface="Arial"/>
              <a:buNone/>
            </a:pPr>
            <a:r>
              <a:rPr lang="en-US" sz="1800" b="0" i="0" u="none" strike="noStrike" cap="none"/>
              <a:t>However, if we were to define Java classes this way, there would be a lot of redundant coding.</a:t>
            </a:r>
            <a:endParaRPr/>
          </a:p>
          <a:p>
            <a:pPr marL="0" marR="0" lvl="0" indent="0" algn="l" rtl="0">
              <a:spcBef>
                <a:spcPts val="0"/>
              </a:spcBef>
              <a:spcAft>
                <a:spcPts val="0"/>
              </a:spcAft>
              <a:buNone/>
            </a:pPr>
            <a:endParaRPr sz="1800" b="0" i="0" u="none" strike="noStrike" cap="none"/>
          </a:p>
        </p:txBody>
      </p:sp>
      <p:sp>
        <p:nvSpPr>
          <p:cNvPr id="544" name="Google Shape;544;g40a120c017_0_12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65</a:t>
            </a:fld>
            <a:endParaRPr/>
          </a:p>
        </p:txBody>
      </p:sp>
    </p:spTree>
    <p:extLst>
      <p:ext uri="{BB962C8B-B14F-4D97-AF65-F5344CB8AC3E}">
        <p14:creationId xmlns:p14="http://schemas.microsoft.com/office/powerpoint/2010/main" val="3089113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0a120c017_0_13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 name="Google Shape;553;g40a120c017_0_13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A Simple Java Program</a:t>
            </a:r>
            <a:endParaRPr/>
          </a:p>
          <a:p>
            <a:pPr marL="0" marR="0" lvl="1" indent="0" algn="l" rtl="0">
              <a:spcBef>
                <a:spcPts val="0"/>
              </a:spcBef>
              <a:spcAft>
                <a:spcPts val="0"/>
              </a:spcAft>
              <a:buSzPts val="1800"/>
              <a:buFont typeface="Arial"/>
              <a:buNone/>
            </a:pPr>
            <a:r>
              <a:rPr lang="en-US" sz="1800" b="0" i="0" u="none" strike="noStrike" cap="none"/>
              <a:t>When an existing class is subclassed, the new class created is said to inherit the characteristics of the other class. This new class is called the </a:t>
            </a:r>
            <a:r>
              <a:rPr lang="en-US" sz="1800" b="0" i="1" u="none" strike="noStrike" cap="none"/>
              <a:t>subclass</a:t>
            </a:r>
            <a:r>
              <a:rPr lang="en-US" sz="1800" b="0" i="0" u="none" strike="noStrike" cap="none"/>
              <a:t> and is a specialization of the superclass. All the nonprivate fields and methods from the superclass are part of the subclass.</a:t>
            </a:r>
            <a:endParaRPr/>
          </a:p>
          <a:p>
            <a:pPr marL="0" marR="0" lvl="1" indent="0" algn="l" rtl="0">
              <a:spcBef>
                <a:spcPts val="0"/>
              </a:spcBef>
              <a:spcAft>
                <a:spcPts val="0"/>
              </a:spcAft>
              <a:buSzPts val="1800"/>
              <a:buFont typeface="Arial"/>
              <a:buNone/>
            </a:pPr>
            <a:r>
              <a:rPr lang="en-US" sz="1800" b="0" i="0" u="none" strike="noStrike" cap="none"/>
              <a:t>In this diagram, a </a:t>
            </a:r>
            <a:r>
              <a:rPr lang="en-US" sz="1800" b="0" i="0" u="none" strike="noStrike" cap="none">
                <a:latin typeface="Courier New"/>
                <a:ea typeface="Courier New"/>
                <a:cs typeface="Courier New"/>
                <a:sym typeface="Courier New"/>
              </a:rPr>
              <a:t>Manager</a:t>
            </a:r>
            <a:r>
              <a:rPr lang="en-US" sz="1800" b="0" i="0" u="none" strike="noStrike" cap="none"/>
              <a:t> class gets all the nonprivate fields and all the public methods from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It is important to grasp that although </a:t>
            </a:r>
            <a:r>
              <a:rPr lang="en-US" sz="1800" b="0" i="0" u="none" strike="noStrike" cap="none">
                <a:latin typeface="Courier New"/>
                <a:ea typeface="Courier New"/>
                <a:cs typeface="Courier New"/>
                <a:sym typeface="Courier New"/>
              </a:rPr>
              <a:t>Manager</a:t>
            </a:r>
            <a:r>
              <a:rPr lang="en-US" sz="1800" b="0" i="0" u="none" strike="noStrike" cap="none"/>
              <a:t> specializes </a:t>
            </a:r>
            <a:r>
              <a:rPr lang="en-US" sz="1800" b="0" i="0" u="none" strike="noStrike" cap="none">
                <a:latin typeface="Courier New"/>
                <a:ea typeface="Courier New"/>
                <a:cs typeface="Courier New"/>
                <a:sym typeface="Courier New"/>
              </a:rPr>
              <a:t>Employee</a:t>
            </a:r>
            <a:r>
              <a:rPr lang="en-US" sz="1800" b="0" i="0" u="none" strike="noStrike" cap="none"/>
              <a:t>, a </a:t>
            </a:r>
            <a:r>
              <a:rPr lang="en-US" sz="1800" b="0" i="0" u="none" strike="noStrike" cap="none">
                <a:latin typeface="Courier New"/>
                <a:ea typeface="Courier New"/>
                <a:cs typeface="Courier New"/>
                <a:sym typeface="Courier New"/>
              </a:rPr>
              <a:t>Manager</a:t>
            </a:r>
            <a:r>
              <a:rPr lang="en-US" sz="1800" b="0" i="0" u="none" strike="noStrike" cap="none"/>
              <a:t> is still an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The term </a:t>
            </a:r>
            <a:r>
              <a:rPr lang="en-US" sz="1800" b="0" i="1" u="none" strike="noStrike" cap="none"/>
              <a:t>subclass</a:t>
            </a:r>
            <a:r>
              <a:rPr lang="en-US" sz="1800" b="0" i="0" u="none" strike="noStrike" cap="none"/>
              <a:t> is a bit of a misnomer. Most people think of the prefix “</a:t>
            </a:r>
            <a:r>
              <a:rPr lang="en-US" sz="1800" b="0" i="1" u="none" strike="noStrike" cap="none"/>
              <a:t>sub</a:t>
            </a:r>
            <a:r>
              <a:rPr lang="en-US" sz="1800" b="0" i="0" u="none" strike="noStrike" cap="none"/>
              <a:t>” as meaning “less.” However, a Java subclass is the sum of itself and its parent. When you create an instance of a subclass, the resulting in-memory structure contains all codes from the parent class, grandparent class, and so on all the way up the class hierarchy until you reach the class </a:t>
            </a:r>
            <a:r>
              <a:rPr lang="en-US" sz="1800" b="0" i="0" u="none" strike="noStrike" cap="none">
                <a:latin typeface="Courier New"/>
                <a:ea typeface="Courier New"/>
                <a:cs typeface="Courier New"/>
                <a:sym typeface="Courier New"/>
              </a:rPr>
              <a:t>Object</a:t>
            </a:r>
            <a:r>
              <a:rPr lang="en-US" sz="1800" b="0" i="0" u="none" strike="noStrike" cap="none"/>
              <a:t>.</a:t>
            </a:r>
            <a:endParaRPr/>
          </a:p>
        </p:txBody>
      </p:sp>
      <p:sp>
        <p:nvSpPr>
          <p:cNvPr id="554" name="Google Shape;554;g40a120c017_0_13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66</a:t>
            </a:fld>
            <a:endParaRPr/>
          </a:p>
        </p:txBody>
      </p:sp>
    </p:spTree>
    <p:extLst>
      <p:ext uri="{BB962C8B-B14F-4D97-AF65-F5344CB8AC3E}">
        <p14:creationId xmlns:p14="http://schemas.microsoft.com/office/powerpoint/2010/main" val="3485002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0a120c017_0_15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code snippet in the slide demonstrates the Java syntax for subclassing. </a:t>
            </a:r>
            <a:endParaRPr/>
          </a:p>
          <a:p>
            <a:pPr marL="0" marR="0" lvl="1" indent="0" algn="l" rtl="0">
              <a:spcBef>
                <a:spcPts val="0"/>
              </a:spcBef>
              <a:spcAft>
                <a:spcPts val="0"/>
              </a:spcAft>
              <a:buSzPts val="1800"/>
              <a:buFont typeface="Arial"/>
              <a:buNone/>
            </a:pPr>
            <a:r>
              <a:rPr lang="en-US" sz="1800" b="0" i="0" u="none" strike="noStrike" cap="none"/>
              <a:t>The diagram in the slide demonstrates an inheritance relationship between the </a:t>
            </a:r>
            <a:r>
              <a:rPr lang="en-US" sz="1800" b="0" i="0" u="none" strike="noStrike" cap="none">
                <a:latin typeface="Courier New"/>
                <a:ea typeface="Courier New"/>
                <a:cs typeface="Courier New"/>
                <a:sym typeface="Courier New"/>
              </a:rPr>
              <a:t>Manager</a:t>
            </a:r>
            <a:r>
              <a:rPr lang="en-US" sz="1800" b="0" i="0" u="none" strike="noStrike" cap="none"/>
              <a:t> class and, its parent, the </a:t>
            </a:r>
            <a:r>
              <a:rPr lang="en-US" sz="1800" b="0" i="0" u="none" strike="noStrike" cap="none">
                <a:latin typeface="Courier New"/>
                <a:ea typeface="Courier New"/>
                <a:cs typeface="Courier New"/>
                <a:sym typeface="Courier New"/>
              </a:rPr>
              <a:t>Employee</a:t>
            </a:r>
            <a:r>
              <a:rPr lang="en-US" sz="1800" b="0" i="0" u="none" strike="noStrike" cap="none"/>
              <a:t> class.</a:t>
            </a:r>
            <a:endParaRPr/>
          </a:p>
          <a:p>
            <a:pPr marL="0" marR="0" lvl="2"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Manager</a:t>
            </a:r>
            <a:r>
              <a:rPr lang="en-US" sz="1800" b="0" i="0" u="none" strike="noStrike" cap="none"/>
              <a:t> class, by extending the </a:t>
            </a:r>
            <a:r>
              <a:rPr lang="en-US" sz="1800" b="0" i="0" u="none" strike="noStrike" cap="none">
                <a:latin typeface="Courier New"/>
                <a:ea typeface="Courier New"/>
                <a:cs typeface="Courier New"/>
                <a:sym typeface="Courier New"/>
              </a:rPr>
              <a:t>Employee</a:t>
            </a:r>
            <a:r>
              <a:rPr lang="en-US" sz="1800" b="0" i="0" u="none" strike="noStrike" cap="none"/>
              <a:t> class, inherits all of the non-private data fields and methods from </a:t>
            </a:r>
            <a:r>
              <a:rPr lang="en-US" sz="1800" b="0" i="0" u="none" strike="noStrike" cap="none">
                <a:latin typeface="Courier New"/>
                <a:ea typeface="Courier New"/>
                <a:cs typeface="Courier New"/>
                <a:sym typeface="Courier New"/>
              </a:rPr>
              <a:t>Employee</a:t>
            </a:r>
            <a:r>
              <a:rPr lang="en-US" sz="1800" b="0" i="0" u="none" strike="noStrike" cap="none"/>
              <a:t>. </a:t>
            </a:r>
            <a:endParaRPr/>
          </a:p>
          <a:p>
            <a:pPr marL="0" marR="0" lvl="2" indent="0" algn="l" rtl="0">
              <a:spcBef>
                <a:spcPts val="0"/>
              </a:spcBef>
              <a:spcAft>
                <a:spcPts val="0"/>
              </a:spcAft>
              <a:buSzPts val="1800"/>
              <a:buFont typeface="Arial"/>
              <a:buNone/>
            </a:pPr>
            <a:r>
              <a:rPr lang="en-US" sz="1800" b="0" i="0" u="none" strike="noStrike" cap="none"/>
              <a:t>Since a manager is also an employee, then it follows that Manager has all of the same attributes and operations of Employee.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The Manager class declares its own constructor. Constructors are </a:t>
            </a:r>
            <a:r>
              <a:rPr lang="en-US" sz="1800" b="0" i="1" u="none" strike="noStrike" cap="none"/>
              <a:t>not</a:t>
            </a:r>
            <a:r>
              <a:rPr lang="en-US" sz="1800" b="0" i="0" u="none" strike="noStrike" cap="none"/>
              <a:t> inherited from the parent class. There are additional details about this in the next slide.</a:t>
            </a:r>
            <a:endParaRPr/>
          </a:p>
        </p:txBody>
      </p:sp>
      <p:sp>
        <p:nvSpPr>
          <p:cNvPr id="568" name="Google Shape;568;g40a120c017_0_15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67</a:t>
            </a:fld>
            <a:endParaRPr/>
          </a:p>
        </p:txBody>
      </p:sp>
      <p:sp>
        <p:nvSpPr>
          <p:cNvPr id="569" name="Google Shape;569;g40a120c017_0_15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72575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0a120c017_0_1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1" name="Google Shape;581;g40a120c017_0_1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Constructors in Subclasses</a:t>
            </a:r>
            <a:endParaRPr/>
          </a:p>
          <a:p>
            <a:pPr marL="0" marR="0" lvl="1" indent="0" algn="l" rtl="0">
              <a:spcBef>
                <a:spcPts val="0"/>
              </a:spcBef>
              <a:spcAft>
                <a:spcPts val="0"/>
              </a:spcAft>
              <a:buSzPts val="1800"/>
              <a:buFont typeface="Arial"/>
              <a:buNone/>
            </a:pPr>
            <a:r>
              <a:rPr lang="en-US" sz="1800" b="0" i="0" u="none" strike="noStrike" cap="none"/>
              <a:t>Every subclass inherits the nonprivate fields and methods from its parent (superclass). However, the subclass does not inherit the constructor from its parent. It must provide a constructor.</a:t>
            </a:r>
            <a:endParaRPr/>
          </a:p>
          <a:p>
            <a:pPr marL="0" marR="0" lvl="1" indent="0" algn="l" rtl="0">
              <a:spcBef>
                <a:spcPts val="0"/>
              </a:spcBef>
              <a:spcAft>
                <a:spcPts val="0"/>
              </a:spcAft>
              <a:buSzPts val="1800"/>
              <a:buFont typeface="Arial"/>
              <a:buNone/>
            </a:pPr>
            <a:r>
              <a:rPr lang="en-US" sz="1800" b="0" i="0" u="none" strike="noStrike" cap="none"/>
              <a:t>The </a:t>
            </a:r>
            <a:r>
              <a:rPr lang="en-US" sz="1800" b="0" i="1" u="none" strike="noStrike" cap="none"/>
              <a:t>Java Language Specification </a:t>
            </a:r>
            <a:r>
              <a:rPr lang="en-US" sz="1800" b="0" i="0" u="none" strike="noStrike" cap="none"/>
              <a:t>includes the following description:</a:t>
            </a:r>
            <a:endParaRPr/>
          </a:p>
          <a:p>
            <a:pPr marL="0" marR="0" lvl="1" indent="0" algn="l" rtl="0">
              <a:spcBef>
                <a:spcPts val="0"/>
              </a:spcBef>
              <a:spcAft>
                <a:spcPts val="0"/>
              </a:spcAft>
              <a:buSzPts val="1800"/>
              <a:buFont typeface="Arial"/>
              <a:buNone/>
            </a:pPr>
            <a:r>
              <a:rPr lang="en-US" sz="1800" b="0" i="0" u="none" strike="noStrike" cap="none"/>
              <a:t>“Constructor declarations are not members. They are never inherited and therefore are not subject to hiding or overriding.” </a:t>
            </a:r>
            <a:endParaRPr/>
          </a:p>
        </p:txBody>
      </p:sp>
      <p:sp>
        <p:nvSpPr>
          <p:cNvPr id="582" name="Google Shape;582;g40a120c017_0_1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68</a:t>
            </a:fld>
            <a:endParaRPr/>
          </a:p>
        </p:txBody>
      </p:sp>
    </p:spTree>
    <p:extLst>
      <p:ext uri="{BB962C8B-B14F-4D97-AF65-F5344CB8AC3E}">
        <p14:creationId xmlns:p14="http://schemas.microsoft.com/office/powerpoint/2010/main" val="32329150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0a120c017_0_16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g40a120c017_0_16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590" name="Google Shape;590;g40a120c017_0_16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69</a:t>
            </a:fld>
            <a:endParaRPr/>
          </a:p>
        </p:txBody>
      </p:sp>
    </p:spTree>
    <p:extLst>
      <p:ext uri="{BB962C8B-B14F-4D97-AF65-F5344CB8AC3E}">
        <p14:creationId xmlns:p14="http://schemas.microsoft.com/office/powerpoint/2010/main" val="290329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Platform-Independent Programs</a:t>
            </a:r>
          </a:p>
          <a:p>
            <a:pPr lvl="1" eaLnBrk="1" hangingPunct="1"/>
            <a:r>
              <a:rPr lang="en-US" altLang="" smtClean="0"/>
              <a:t>Java technology applications are written in the Java programming language and compiled to Java bytecode. Bytecode is executed on the Java platform. The software that provides you with a runnable Java platform is called a Java Runtime Environment (JRE). A compiler, included in the Java SE Development Kit (JDK), is used to convert Java source code to Java bytecode.</a:t>
            </a:r>
          </a:p>
        </p:txBody>
      </p:sp>
      <p:sp>
        <p:nvSpPr>
          <p:cNvPr id="32772"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8EBDD1ED-218F-46B6-9A64-FCCFFCBB7C63}" type="slidenum">
              <a:rPr lang="en-US" altLang="" smtClean="0"/>
              <a:pPr eaLnBrk="1" hangingPunct="1"/>
              <a:t>7</a:t>
            </a:fld>
            <a:endParaRPr lang="en-US" altLang="" smtClean="0"/>
          </a:p>
        </p:txBody>
      </p:sp>
    </p:spTree>
    <p:extLst>
      <p:ext uri="{BB962C8B-B14F-4D97-AF65-F5344CB8AC3E}">
        <p14:creationId xmlns:p14="http://schemas.microsoft.com/office/powerpoint/2010/main" val="3882176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40a120c017_0_17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g40a120c017_0_17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Even though the </a:t>
            </a:r>
            <a:r>
              <a:rPr lang="en-US" sz="1800" b="0" i="0" u="none" strike="noStrike" cap="none">
                <a:latin typeface="Courier New"/>
                <a:ea typeface="Courier New"/>
                <a:cs typeface="Courier New"/>
                <a:sym typeface="Courier New"/>
              </a:rPr>
              <a:t>Manager.java</a:t>
            </a:r>
            <a:r>
              <a:rPr lang="en-US" sz="1800" b="0" i="0" u="none" strike="noStrike" cap="none"/>
              <a:t> file does not contain all of the methods from the </a:t>
            </a:r>
            <a:r>
              <a:rPr lang="en-US" sz="1800" b="0" i="0" u="none" strike="noStrike" cap="none">
                <a:latin typeface="Courier New"/>
                <a:ea typeface="Courier New"/>
                <a:cs typeface="Courier New"/>
                <a:sym typeface="Courier New"/>
              </a:rPr>
              <a:t>Employee.java</a:t>
            </a:r>
            <a:r>
              <a:rPr lang="en-US" sz="1800" b="0" i="0" u="none" strike="noStrike" cap="none"/>
              <a:t> class (explicitly), they are included in the definition of the object. Thus, after you create an instance of a </a:t>
            </a:r>
            <a:r>
              <a:rPr lang="en-US" sz="1800" b="0" i="0" u="none" strike="noStrike" cap="none">
                <a:latin typeface="Courier New"/>
                <a:ea typeface="Courier New"/>
                <a:cs typeface="Courier New"/>
                <a:sym typeface="Courier New"/>
              </a:rPr>
              <a:t>Manager</a:t>
            </a:r>
            <a:r>
              <a:rPr lang="en-US" sz="1800" b="0" i="0" u="none" strike="noStrike" cap="none"/>
              <a:t> object, you can use the methods declared in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You can also call methods that are specific to the </a:t>
            </a:r>
            <a:r>
              <a:rPr lang="en-US" sz="1800" b="0" i="0" u="none" strike="noStrike" cap="none">
                <a:latin typeface="Courier New"/>
                <a:ea typeface="Courier New"/>
                <a:cs typeface="Courier New"/>
                <a:sym typeface="Courier New"/>
              </a:rPr>
              <a:t>Manager</a:t>
            </a:r>
            <a:r>
              <a:rPr lang="en-US" sz="1800" b="0" i="0" u="none" strike="noStrike" cap="none"/>
              <a:t> class as well.</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599" name="Google Shape;599;g40a120c017_0_17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70</a:t>
            </a:fld>
            <a:endParaRPr/>
          </a:p>
        </p:txBody>
      </p:sp>
    </p:spTree>
    <p:extLst>
      <p:ext uri="{BB962C8B-B14F-4D97-AF65-F5344CB8AC3E}">
        <p14:creationId xmlns:p14="http://schemas.microsoft.com/office/powerpoint/2010/main" val="3003955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40a120c017_0_18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g40a120c017_0_18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You might want to design methods with the same intent (method name), like </a:t>
            </a:r>
            <a:r>
              <a:rPr lang="en-US" sz="1800" b="0" i="0" u="none" strike="noStrike" cap="none">
                <a:latin typeface="Courier New"/>
                <a:ea typeface="Courier New"/>
                <a:cs typeface="Courier New"/>
                <a:sym typeface="Courier New"/>
              </a:rPr>
              <a:t>print</a:t>
            </a:r>
            <a:r>
              <a:rPr lang="en-US" sz="1800" b="0" i="0" u="none" strike="noStrike" cap="none"/>
              <a:t>, to print out several different types. You could design a method for each type:</a:t>
            </a:r>
            <a:endParaRPr/>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printInt(int i)</a:t>
            </a:r>
            <a:endParaRPr sz="1800" b="0" i="0" u="none" strike="noStrike" cap="none"/>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printFloat(float f)</a:t>
            </a:r>
            <a:endParaRPr sz="1800" b="0" i="0" u="none" strike="noStrike" cap="none"/>
          </a:p>
          <a:p>
            <a:pPr marL="0" marR="0" lvl="1" indent="0" algn="l" rtl="0">
              <a:spcBef>
                <a:spcPts val="0"/>
              </a:spcBef>
              <a:spcAft>
                <a:spcPts val="0"/>
              </a:spcAft>
              <a:buSzPts val="1800"/>
              <a:buFont typeface="Courier New"/>
              <a:buNone/>
            </a:pPr>
            <a:r>
              <a:rPr lang="en-US" sz="1800" b="0" i="0" u="none" strike="noStrike" cap="none">
                <a:latin typeface="Courier New"/>
                <a:ea typeface="Courier New"/>
                <a:cs typeface="Courier New"/>
                <a:sym typeface="Courier New"/>
              </a:rPr>
              <a:t>printString(String s)</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But this would be tedious and not very object-oriented. Instead, you can create a reusable method name and just change the argument list. This process is called </a:t>
            </a:r>
            <a:r>
              <a:rPr lang="en-US" sz="1800" b="0" i="1" u="none" strike="noStrike" cap="none"/>
              <a:t>overloading</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With overloading methods, the argument lists must be different—in order, number, or type. And the return types can be different. However, two methods with the same argument list that differ only in return type are not allowed.</a:t>
            </a:r>
            <a:endParaRPr/>
          </a:p>
        </p:txBody>
      </p:sp>
      <p:sp>
        <p:nvSpPr>
          <p:cNvPr id="610" name="Google Shape;610;g40a120c017_0_18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71</a:t>
            </a:fld>
            <a:endParaRPr/>
          </a:p>
        </p:txBody>
      </p:sp>
    </p:spTree>
    <p:extLst>
      <p:ext uri="{BB962C8B-B14F-4D97-AF65-F5344CB8AC3E}">
        <p14:creationId xmlns:p14="http://schemas.microsoft.com/office/powerpoint/2010/main" val="13490281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0a120c017_0_19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72</a:t>
            </a:fld>
            <a:endParaRPr/>
          </a:p>
        </p:txBody>
      </p:sp>
      <p:sp>
        <p:nvSpPr>
          <p:cNvPr id="619" name="Google Shape;619;g40a120c017_0_19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g40a120c017_0_19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21376698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0a120c017_0_19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example in the slide demonstrates overloaded constructors: there are three overloaded constructors, which vary based on the no of arguments.  </a:t>
            </a:r>
            <a:endParaRPr/>
          </a:p>
        </p:txBody>
      </p:sp>
      <p:sp>
        <p:nvSpPr>
          <p:cNvPr id="627" name="Google Shape;627;g40a120c017_0_19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73</a:t>
            </a:fld>
            <a:endParaRPr/>
          </a:p>
        </p:txBody>
      </p:sp>
      <p:sp>
        <p:nvSpPr>
          <p:cNvPr id="628" name="Google Shape;628;g40a120c017_0_19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631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0a120c017_0_20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40a120c017_0_20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636" name="Google Shape;636;g40a120c017_0_20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74</a:t>
            </a:fld>
            <a:endParaRPr/>
          </a:p>
        </p:txBody>
      </p:sp>
    </p:spTree>
    <p:extLst>
      <p:ext uri="{BB962C8B-B14F-4D97-AF65-F5344CB8AC3E}">
        <p14:creationId xmlns:p14="http://schemas.microsoft.com/office/powerpoint/2010/main" val="21840605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a120c017_0_25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g40a120c017_0_25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692" name="Google Shape;692;g40a120c017_0_25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75</a:t>
            </a:fld>
            <a:endParaRPr/>
          </a:p>
        </p:txBody>
      </p:sp>
    </p:spTree>
    <p:extLst>
      <p:ext uri="{BB962C8B-B14F-4D97-AF65-F5344CB8AC3E}">
        <p14:creationId xmlns:p14="http://schemas.microsoft.com/office/powerpoint/2010/main" val="37112371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0a120c017_0_26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g40a120c017_0_26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01" name="Google Shape;701;g40a120c017_0_26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76</a:t>
            </a:fld>
            <a:endParaRPr/>
          </a:p>
        </p:txBody>
      </p:sp>
    </p:spTree>
    <p:extLst>
      <p:ext uri="{BB962C8B-B14F-4D97-AF65-F5344CB8AC3E}">
        <p14:creationId xmlns:p14="http://schemas.microsoft.com/office/powerpoint/2010/main" val="3707011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0a120c017_0_27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g40a120c017_0_271: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d</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Uses a lowercase first letter and a verb for a class name. Class names should be nouns with an initial uppercase letter.</a:t>
            </a:r>
            <a:endParaRPr sz="1800" b="0" i="0" u="none" strike="noStrike" cap="none">
              <a:solidFill>
                <a:srgbClr val="0000FF"/>
              </a:solidFill>
              <a:latin typeface="Courier New"/>
              <a:ea typeface="Courier New"/>
              <a:cs typeface="Courier New"/>
              <a:sym typeface="Courier New"/>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Is a method name with its first letter uppercase, rather than lower camel case (with the first letter lowercase and the first letter of each name element in uppercase). In addition, </a:t>
            </a:r>
            <a:r>
              <a:rPr lang="en-US" sz="1800" b="0" i="0" u="none" strike="noStrike" cap="none">
                <a:solidFill>
                  <a:srgbClr val="0000FF"/>
                </a:solidFill>
                <a:latin typeface="Courier New"/>
                <a:ea typeface="Courier New"/>
                <a:cs typeface="Courier New"/>
                <a:sym typeface="Courier New"/>
              </a:rPr>
              <a:t>Screencoord</a:t>
            </a:r>
            <a:r>
              <a:rPr lang="en-US" sz="1800" b="0" i="0" u="none" strike="noStrike" cap="none">
                <a:solidFill>
                  <a:srgbClr val="0000FF"/>
                </a:solidFill>
              </a:rPr>
              <a:t> sounds like a noun rather than a verb.</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The variable has not been declared </a:t>
            </a:r>
            <a:r>
              <a:rPr lang="en-US" sz="1800" b="1" i="0" u="none" strike="noStrike" cap="none">
                <a:solidFill>
                  <a:srgbClr val="0000FF"/>
                </a:solidFill>
              </a:rPr>
              <a:t>final</a:t>
            </a:r>
            <a:r>
              <a:rPr lang="en-US" sz="1800" b="0" i="0" u="none" strike="noStrike" cap="none">
                <a:solidFill>
                  <a:srgbClr val="0000FF"/>
                </a:solidFill>
              </a:rPr>
              <a:t> so it is not a constant so </a:t>
            </a:r>
            <a:r>
              <a:rPr lang="en-US" sz="1800" b="1" i="0" u="none" strike="noStrike" cap="none">
                <a:solidFill>
                  <a:srgbClr val="0000FF"/>
                </a:solidFill>
              </a:rPr>
              <a:t>should not be in uppercase</a:t>
            </a:r>
            <a:r>
              <a:rPr lang="en-US" sz="1800" b="0" i="0" u="none" strike="noStrike" cap="none">
                <a:solidFill>
                  <a:srgbClr val="0000FF"/>
                </a:solidFill>
              </a:rPr>
              <a:t>.</a:t>
            </a:r>
            <a:endParaRPr/>
          </a:p>
          <a:p>
            <a:pPr marL="342900" marR="0" lvl="1" indent="-114300" algn="l" rtl="0">
              <a:spcBef>
                <a:spcPts val="0"/>
              </a:spcBef>
              <a:spcAft>
                <a:spcPts val="0"/>
              </a:spcAft>
              <a:buClr>
                <a:srgbClr val="0000FF"/>
              </a:buClr>
              <a:buSzPts val="1800"/>
              <a:buFont typeface="Calibri"/>
              <a:buAutoNum type="alphaLcPeriod"/>
            </a:pPr>
            <a:r>
              <a:rPr lang="en-US" sz="1800" b="0" i="0" u="none" strike="noStrike" cap="none">
                <a:solidFill>
                  <a:srgbClr val="0000FF"/>
                </a:solidFill>
              </a:rPr>
              <a:t>Follows the Java naming convention. It clearly identifies its intent and will calculate the offset between the two coordinates passed as arguments.</a:t>
            </a:r>
            <a:endParaRPr/>
          </a:p>
        </p:txBody>
      </p:sp>
      <p:sp>
        <p:nvSpPr>
          <p:cNvPr id="710" name="Google Shape;710;g40a120c017_0_27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77</a:t>
            </a:fld>
            <a:endParaRPr/>
          </a:p>
        </p:txBody>
      </p:sp>
    </p:spTree>
    <p:extLst>
      <p:ext uri="{BB962C8B-B14F-4D97-AF65-F5344CB8AC3E}">
        <p14:creationId xmlns:p14="http://schemas.microsoft.com/office/powerpoint/2010/main" val="4198819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0a120c017_0_27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40a120c017_0_277:notes"/>
          <p:cNvSpPr txBox="1">
            <a:spLocks noGrp="1"/>
          </p:cNvSpPr>
          <p:nvPr>
            <p:ph type="body" idx="1"/>
          </p:nvPr>
        </p:nvSpPr>
        <p:spPr>
          <a:xfrm>
            <a:off x="547687" y="5278437"/>
            <a:ext cx="5942100" cy="30987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Clr>
                <a:srgbClr val="0000FF"/>
              </a:buClr>
              <a:buSzPts val="1800"/>
              <a:buFont typeface="Arial"/>
              <a:buNone/>
            </a:pPr>
            <a:r>
              <a:rPr lang="en-US" sz="1800" b="0" i="0" u="none" strike="noStrike" cap="none">
                <a:solidFill>
                  <a:srgbClr val="0000FF"/>
                </a:solidFill>
              </a:rPr>
              <a:t>Answer: a, b, d</a:t>
            </a:r>
            <a:endParaRPr/>
          </a:p>
          <a:p>
            <a:pPr marL="0" marR="0" lvl="1" indent="0" algn="l" rtl="0">
              <a:spcBef>
                <a:spcPts val="0"/>
              </a:spcBef>
              <a:spcAft>
                <a:spcPts val="0"/>
              </a:spcAft>
              <a:buClr>
                <a:srgbClr val="0000FF"/>
              </a:buClr>
              <a:buSzPts val="1800"/>
              <a:buFont typeface="Arial"/>
              <a:buNone/>
            </a:pPr>
            <a:r>
              <a:rPr lang="en-US" sz="1800" b="1" i="0" u="none" strike="noStrike" cap="none">
                <a:solidFill>
                  <a:srgbClr val="0000FF"/>
                </a:solidFill>
              </a:rPr>
              <a:t>“Immutable” </a:t>
            </a:r>
            <a:r>
              <a:rPr lang="en-US" sz="1800" b="0" i="0" u="none" strike="noStrike" cap="none">
                <a:solidFill>
                  <a:srgbClr val="0000FF"/>
                </a:solidFill>
              </a:rPr>
              <a:t>simply means that the object cannot be changed after it is created. Making the fields </a:t>
            </a:r>
            <a:r>
              <a:rPr lang="en-US" sz="1800" b="0" i="0" u="none" strike="noStrike" cap="none">
                <a:solidFill>
                  <a:srgbClr val="0000FF"/>
                </a:solidFill>
                <a:latin typeface="Courier New"/>
                <a:ea typeface="Courier New"/>
                <a:cs typeface="Courier New"/>
                <a:sym typeface="Courier New"/>
              </a:rPr>
              <a:t>private</a:t>
            </a:r>
            <a:r>
              <a:rPr lang="en-US" sz="1800" b="0" i="0" u="none" strike="noStrike" cap="none">
                <a:solidFill>
                  <a:srgbClr val="0000FF"/>
                </a:solidFill>
              </a:rPr>
              <a:t> prevents access from outside the class. Removing the setter methods prevents changes. Adding the constructor allows the object to be built for the first time with values. The </a:t>
            </a:r>
            <a:r>
              <a:rPr lang="en-US" sz="1800" b="0" i="0" u="none" strike="noStrike" cap="none">
                <a:solidFill>
                  <a:srgbClr val="0000FF"/>
                </a:solidFill>
                <a:latin typeface="Courier New"/>
                <a:ea typeface="Courier New"/>
                <a:cs typeface="Courier New"/>
                <a:sym typeface="Courier New"/>
              </a:rPr>
              <a:t>getStockValue</a:t>
            </a:r>
            <a:r>
              <a:rPr lang="en-US" sz="1800" b="0" i="0" u="none" strike="noStrike" cap="none">
                <a:solidFill>
                  <a:srgbClr val="0000FF"/>
                </a:solidFill>
              </a:rPr>
              <a:t> method does not change any of the fields of the object, so it does not need to be removed.</a:t>
            </a:r>
            <a:endParaRPr/>
          </a:p>
        </p:txBody>
      </p:sp>
      <p:sp>
        <p:nvSpPr>
          <p:cNvPr id="718" name="Google Shape;718;g40a120c017_0_27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3 - </a:t>
            </a:r>
            <a:fld id="{00000000-1234-1234-1234-123412341234}" type="slidenum">
              <a:rPr lang="en-US" sz="1100" b="1" i="0" u="none">
                <a:solidFill>
                  <a:srgbClr val="000000"/>
                </a:solidFill>
                <a:latin typeface="Arial"/>
                <a:ea typeface="Arial"/>
                <a:cs typeface="Arial"/>
                <a:sym typeface="Arial"/>
              </a:rPr>
              <a:t>78</a:t>
            </a:fld>
            <a:endParaRPr/>
          </a:p>
        </p:txBody>
      </p:sp>
    </p:spTree>
    <p:extLst>
      <p:ext uri="{BB962C8B-B14F-4D97-AF65-F5344CB8AC3E}">
        <p14:creationId xmlns:p14="http://schemas.microsoft.com/office/powerpoint/2010/main" val="3612745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0a120c017_0_317:notes"/>
          <p:cNvSpPr>
            <a:spLocks noGrp="1" noRot="1" noChangeAspect="1"/>
          </p:cNvSpPr>
          <p:nvPr>
            <p:ph type="sldImg" idx="2"/>
          </p:nvPr>
        </p:nvSpPr>
        <p:spPr>
          <a:xfrm>
            <a:off x="477837" y="463550"/>
            <a:ext cx="6035700" cy="452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g40a120c017_0_31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46155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Identifying Java Technology Groups</a:t>
            </a:r>
          </a:p>
          <a:p>
            <a:pPr lvl="1" eaLnBrk="1" hangingPunct="1"/>
            <a:r>
              <a:rPr lang="en-US" altLang="" smtClean="0"/>
              <a:t>Oracle provides a complete line of Java technology products ranging from kits that create Java technology programs to emulation (testing) environments for consumer devices, such as cellular phones. As indicated in the graphic, all Java technology products share the foundation of the Java language. Java technologies, such as the Java Virtual Machine, are included (in different forms) in three different groups of products, each designed to fulfill the needs of a particular target market. The figure illustrates the three Java technology product groups and their target device types. Among other Java technologies, each edition includes a Software Development Kit (SDK) that allows programmers to create, compile, and execute Java technology programs on a particular platform:</a:t>
            </a:r>
          </a:p>
          <a:p>
            <a:pPr lvl="2" eaLnBrk="1" hangingPunct="1"/>
            <a:r>
              <a:rPr lang="en-US" altLang="" b="1" smtClean="0"/>
              <a:t>Java Platform, Standard Edition (Java SE):</a:t>
            </a:r>
            <a:r>
              <a:rPr lang="en-US" altLang="" smtClean="0"/>
              <a:t> Develops applets and applications that run within web browsers and on desktop computers, respectively. For example, you can use the Java SE Software Development Kit (SDK) to create a word-processing program for a personal computer. You can also use the Java SE to create an application that runs in a browser.</a:t>
            </a:r>
          </a:p>
          <a:p>
            <a:pPr lvl="1" eaLnBrk="1" hangingPunct="1"/>
            <a:r>
              <a:rPr lang="en-US" altLang="" b="1" smtClean="0"/>
              <a:t>Note:</a:t>
            </a:r>
            <a:r>
              <a:rPr lang="en-US" altLang="" smtClean="0"/>
              <a:t> Applets and applications differ in several ways. Primarily, applets are launched inside a web browser, whereas applications are launched within an operating system. </a:t>
            </a:r>
          </a:p>
        </p:txBody>
      </p:sp>
      <p:sp>
        <p:nvSpPr>
          <p:cNvPr id="33796"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ED305870-5D3C-4CCF-B6E2-FAC2C7589199}" type="slidenum">
              <a:rPr lang="en-US" altLang="" smtClean="0"/>
              <a:pPr eaLnBrk="1" hangingPunct="1"/>
              <a:t>8</a:t>
            </a:fld>
            <a:endParaRPr lang="en-US" altLang="" smtClean="0"/>
          </a:p>
        </p:txBody>
      </p:sp>
    </p:spTree>
    <p:extLst>
      <p:ext uri="{BB962C8B-B14F-4D97-AF65-F5344CB8AC3E}">
        <p14:creationId xmlns:p14="http://schemas.microsoft.com/office/powerpoint/2010/main" val="1900107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40a120c017_0_32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g40a120c017_0_32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732" name="Google Shape;732;g40a120c017_0_32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4 - </a:t>
            </a:r>
            <a:fld id="{00000000-1234-1234-1234-123412341234}" type="slidenum">
              <a:rPr lang="en-US" sz="1100" b="1" i="0" u="none" strike="noStrike" cap="none">
                <a:solidFill>
                  <a:srgbClr val="000000"/>
                </a:solidFill>
                <a:latin typeface="Arial"/>
                <a:ea typeface="Arial"/>
                <a:cs typeface="Arial"/>
                <a:sym typeface="Arial"/>
              </a:rPr>
              <a:t>80</a:t>
            </a:fld>
            <a:endParaRPr/>
          </a:p>
        </p:txBody>
      </p:sp>
    </p:spTree>
    <p:extLst>
      <p:ext uri="{BB962C8B-B14F-4D97-AF65-F5344CB8AC3E}">
        <p14:creationId xmlns:p14="http://schemas.microsoft.com/office/powerpoint/2010/main" val="9988165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0a120c017_0_32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g40a120c017_0_32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table in the slide illustrates access to a field or method marked with the access modifier in the left column.</a:t>
            </a:r>
            <a:endParaRPr/>
          </a:p>
          <a:p>
            <a:pPr marL="0" marR="0" lvl="1" indent="0" algn="l" rtl="0">
              <a:spcBef>
                <a:spcPts val="0"/>
              </a:spcBef>
              <a:spcAft>
                <a:spcPts val="0"/>
              </a:spcAft>
              <a:buSzPts val="1800"/>
              <a:buFont typeface="Arial"/>
              <a:buNone/>
            </a:pPr>
            <a:r>
              <a:rPr lang="en-US" sz="1800" b="0" i="0" u="none" strike="noStrike" cap="none"/>
              <a:t>The access modifier keywords shown in this table are </a:t>
            </a:r>
            <a:r>
              <a:rPr lang="en-US" sz="1800" b="0" i="0" u="none" strike="noStrike" cap="none">
                <a:latin typeface="Courier New"/>
                <a:ea typeface="Courier New"/>
                <a:cs typeface="Courier New"/>
                <a:sym typeface="Courier New"/>
              </a:rPr>
              <a:t>private</a:t>
            </a:r>
            <a:r>
              <a:rPr lang="en-US" sz="1800" b="0" i="0" u="none" strike="noStrike" cap="none"/>
              <a:t>, </a:t>
            </a:r>
            <a:r>
              <a:rPr lang="en-US" sz="1800" b="0" i="0" u="none" strike="noStrike" cap="none">
                <a:latin typeface="Courier New"/>
                <a:ea typeface="Courier New"/>
                <a:cs typeface="Courier New"/>
                <a:sym typeface="Courier New"/>
              </a:rPr>
              <a:t>protected</a:t>
            </a:r>
            <a:r>
              <a:rPr lang="en-US" sz="1800" b="0" i="0" u="none" strike="noStrike" cap="none"/>
              <a:t>, and </a:t>
            </a:r>
            <a:r>
              <a:rPr lang="en-US" sz="1800" b="0" i="0" u="none" strike="noStrike" cap="none">
                <a:latin typeface="Courier New"/>
                <a:ea typeface="Courier New"/>
                <a:cs typeface="Courier New"/>
                <a:sym typeface="Courier New"/>
              </a:rPr>
              <a:t>public</a:t>
            </a:r>
            <a:r>
              <a:rPr lang="en-US" sz="1800" b="0" i="0" u="none" strike="noStrike" cap="none"/>
              <a:t>. </a:t>
            </a:r>
            <a:endParaRPr/>
          </a:p>
          <a:p>
            <a:pPr marL="0" marR="0" lvl="1" indent="0" algn="l" rtl="0">
              <a:spcBef>
                <a:spcPts val="0"/>
              </a:spcBef>
              <a:spcAft>
                <a:spcPts val="0"/>
              </a:spcAft>
              <a:buSzPts val="1800"/>
              <a:buFont typeface="Arial"/>
              <a:buNone/>
            </a:pPr>
            <a:r>
              <a:rPr lang="en-US" sz="1800" b="0" i="0" u="none" strike="noStrike" cap="none"/>
              <a:t>When a keyword is absent, the </a:t>
            </a:r>
            <a:r>
              <a:rPr lang="en-US" sz="1800" b="1" i="1" u="none" strike="noStrike" cap="none"/>
              <a:t>default</a:t>
            </a:r>
            <a:r>
              <a:rPr lang="en-US" sz="1800" b="1" i="0" u="none" strike="noStrike" cap="none"/>
              <a:t>  </a:t>
            </a:r>
            <a:r>
              <a:rPr lang="en-US" sz="1800" b="0" i="0" u="none" strike="noStrike" cap="none"/>
              <a:t>access modifier is applied.</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private</a:t>
            </a:r>
            <a:r>
              <a:rPr lang="en-US" sz="1800" b="0" i="0" u="none" strike="noStrike" cap="none"/>
              <a:t>:</a:t>
            </a:r>
            <a:r>
              <a:rPr lang="en-US" sz="1800" b="1" i="0" u="none" strike="noStrike" cap="none"/>
              <a:t> </a:t>
            </a:r>
            <a:r>
              <a:rPr lang="en-US" sz="1800" b="0" i="0" u="none" strike="noStrike" cap="none"/>
              <a:t>Provides the greatest control over access to fields and methods. With </a:t>
            </a:r>
            <a:r>
              <a:rPr lang="en-US" sz="1800" b="0" i="0" u="none" strike="noStrike" cap="none">
                <a:latin typeface="Courier New"/>
                <a:ea typeface="Courier New"/>
                <a:cs typeface="Courier New"/>
                <a:sym typeface="Courier New"/>
              </a:rPr>
              <a:t>private</a:t>
            </a:r>
            <a:r>
              <a:rPr lang="en-US" sz="1800" b="0" i="0" u="none" strike="noStrike" cap="none"/>
              <a:t>, a data field or method can be accessed only within the same Java class.</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default</a:t>
            </a:r>
            <a:r>
              <a:rPr lang="en-US" sz="1800" b="0" i="0" u="none" strike="noStrike" cap="none"/>
              <a:t>: Also called package level access. With default, a data field or method can be accessed within the same class or package. A default class cannot be subclassed outside its package. </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protected</a:t>
            </a:r>
            <a:r>
              <a:rPr lang="en-US" sz="1800" b="0" i="0" u="none" strike="noStrike" cap="none"/>
              <a:t>: Provides access within the package and subclass. Fields and methods that use </a:t>
            </a:r>
            <a:r>
              <a:rPr lang="en-US" sz="1800" b="0" i="0" u="none" strike="noStrike" cap="none">
                <a:latin typeface="Courier New"/>
                <a:ea typeface="Courier New"/>
                <a:cs typeface="Courier New"/>
                <a:sym typeface="Courier New"/>
              </a:rPr>
              <a:t>protected</a:t>
            </a:r>
            <a:r>
              <a:rPr lang="en-US" sz="1800" b="0" i="0" u="none" strike="noStrike" cap="none"/>
              <a:t> are said to be “subclass-friendly.” Protected access is extended to subclasses that reside in a package different from the class that owns the protected feature. As a result, </a:t>
            </a:r>
            <a:r>
              <a:rPr lang="en-US" sz="1800" b="0" i="0" u="none" strike="noStrike" cap="none">
                <a:latin typeface="Courier New"/>
                <a:ea typeface="Courier New"/>
                <a:cs typeface="Courier New"/>
                <a:sym typeface="Courier New"/>
              </a:rPr>
              <a:t>protected</a:t>
            </a:r>
            <a:r>
              <a:rPr lang="en-US" sz="1800" b="0" i="0" u="none" strike="noStrike" cap="none"/>
              <a:t> fields or methods are actually more accessible than those marked with default access control. </a:t>
            </a:r>
            <a:endParaRPr/>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public</a:t>
            </a:r>
            <a:r>
              <a:rPr lang="en-US" sz="1800" b="0" i="0" u="none" strike="noStrike" cap="none"/>
              <a:t>: Provides the greatest access to fields and methods, making them accessible anywhere: in the class, package, subclasses, and any other class.</a:t>
            </a:r>
            <a:endParaRPr/>
          </a:p>
          <a:p>
            <a:pPr marL="0" marR="0" lvl="0" indent="0" algn="l" rtl="0">
              <a:spcBef>
                <a:spcPts val="0"/>
              </a:spcBef>
              <a:spcAft>
                <a:spcPts val="0"/>
              </a:spcAft>
              <a:buNone/>
            </a:pPr>
            <a:endParaRPr sz="1800" b="0" i="0" u="none" strike="noStrike" cap="none"/>
          </a:p>
        </p:txBody>
      </p:sp>
      <p:sp>
        <p:nvSpPr>
          <p:cNvPr id="741" name="Google Shape;741;g40a120c017_0_32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Java SE 8 Programming   4 - </a:t>
            </a:r>
            <a:fld id="{00000000-1234-1234-1234-123412341234}" type="slidenum">
              <a:rPr lang="en-US" sz="1100" b="1" i="0" u="none" strike="noStrike" cap="none">
                <a:solidFill>
                  <a:srgbClr val="000000"/>
                </a:solidFill>
                <a:latin typeface="Arial"/>
                <a:ea typeface="Arial"/>
                <a:cs typeface="Arial"/>
                <a:sym typeface="Arial"/>
              </a:rPr>
              <a:t>81</a:t>
            </a:fld>
            <a:endParaRPr/>
          </a:p>
        </p:txBody>
      </p:sp>
    </p:spTree>
    <p:extLst>
      <p:ext uri="{BB962C8B-B14F-4D97-AF65-F5344CB8AC3E}">
        <p14:creationId xmlns:p14="http://schemas.microsoft.com/office/powerpoint/2010/main" val="4279124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0a120c017_0_33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g40a120c017_0_33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this example, there are two classes in two packages. Class </a:t>
            </a:r>
            <a:r>
              <a:rPr lang="en-US" sz="1800" b="0" i="0" u="none" strike="noStrike" cap="none">
                <a:latin typeface="Courier New"/>
                <a:ea typeface="Courier New"/>
                <a:cs typeface="Courier New"/>
                <a:sym typeface="Courier New"/>
              </a:rPr>
              <a:t>Foo</a:t>
            </a:r>
            <a:r>
              <a:rPr lang="en-US" sz="1800" b="0" i="0" u="none" strike="noStrike" cap="none"/>
              <a:t> is in the package </a:t>
            </a:r>
            <a:r>
              <a:rPr lang="en-US" sz="1800" b="0" i="0" u="none" strike="noStrike" cap="none">
                <a:latin typeface="Courier New"/>
                <a:ea typeface="Courier New"/>
                <a:cs typeface="Courier New"/>
                <a:sym typeface="Courier New"/>
              </a:rPr>
              <a:t>demo</a:t>
            </a:r>
            <a:r>
              <a:rPr lang="en-US" sz="1800" b="0" i="0" u="none" strike="noStrike" cap="none"/>
              <a:t>, and declares a data field called </a:t>
            </a:r>
            <a:r>
              <a:rPr lang="en-US" sz="1800" b="0" i="0" u="none" strike="noStrike" cap="none">
                <a:latin typeface="Courier New"/>
                <a:ea typeface="Courier New"/>
                <a:cs typeface="Courier New"/>
                <a:sym typeface="Courier New"/>
              </a:rPr>
              <a:t>result</a:t>
            </a:r>
            <a:r>
              <a:rPr lang="en-US" sz="1800" b="0" i="0" u="none" strike="noStrike" cap="none"/>
              <a:t> with a </a:t>
            </a:r>
            <a:r>
              <a:rPr lang="en-US" sz="1800" b="0" i="0" u="none" strike="noStrike" cap="none">
                <a:latin typeface="Courier New"/>
                <a:ea typeface="Courier New"/>
                <a:cs typeface="Courier New"/>
                <a:sym typeface="Courier New"/>
              </a:rPr>
              <a:t>protected</a:t>
            </a:r>
            <a:r>
              <a:rPr lang="en-US" sz="1800" b="0" i="0" u="none" strike="noStrike" cap="none"/>
              <a:t> access modifier.</a:t>
            </a:r>
            <a:endParaRPr/>
          </a:p>
          <a:p>
            <a:pPr marL="0" marR="0" lvl="1" indent="0" algn="l" rtl="0">
              <a:spcBef>
                <a:spcPts val="0"/>
              </a:spcBef>
              <a:spcAft>
                <a:spcPts val="0"/>
              </a:spcAft>
              <a:buSzPts val="1800"/>
              <a:buFont typeface="Arial"/>
              <a:buNone/>
            </a:pPr>
            <a:r>
              <a:rPr lang="en-US" sz="1800" b="0" i="0" u="none" strike="noStrike" cap="none"/>
              <a:t>In the class </a:t>
            </a:r>
            <a:r>
              <a:rPr lang="en-US" sz="1800" b="0" i="0" u="none" strike="noStrike" cap="none">
                <a:latin typeface="Courier New"/>
                <a:ea typeface="Courier New"/>
                <a:cs typeface="Courier New"/>
                <a:sym typeface="Courier New"/>
              </a:rPr>
              <a:t>Bar</a:t>
            </a:r>
            <a:r>
              <a:rPr lang="en-US" sz="1800" b="0" i="0" u="none" strike="noStrike" cap="none"/>
              <a:t>, which extends </a:t>
            </a:r>
            <a:r>
              <a:rPr lang="en-US" sz="1800" b="0" i="0" u="none" strike="noStrike" cap="none">
                <a:latin typeface="Courier New"/>
                <a:ea typeface="Courier New"/>
                <a:cs typeface="Courier New"/>
                <a:sym typeface="Courier New"/>
              </a:rPr>
              <a:t>Foo</a:t>
            </a:r>
            <a:r>
              <a:rPr lang="en-US" sz="1800" b="0" i="0" u="none" strike="noStrike" cap="none"/>
              <a:t>, there is a method, </a:t>
            </a:r>
            <a:r>
              <a:rPr lang="en-US" sz="1800" b="0" i="0" u="none" strike="noStrike" cap="none">
                <a:latin typeface="Courier New"/>
                <a:ea typeface="Courier New"/>
                <a:cs typeface="Courier New"/>
                <a:sym typeface="Courier New"/>
              </a:rPr>
              <a:t>reportSum</a:t>
            </a:r>
            <a:r>
              <a:rPr lang="en-US" sz="1800" b="0" i="0" u="none" strike="noStrike" cap="none"/>
              <a:t>, that adds the value of </a:t>
            </a:r>
            <a:r>
              <a:rPr lang="en-US" sz="1800" b="0" i="0" u="none" strike="noStrike" cap="none">
                <a:latin typeface="Courier New"/>
                <a:ea typeface="Courier New"/>
                <a:cs typeface="Courier New"/>
                <a:sym typeface="Courier New"/>
              </a:rPr>
              <a:t>result</a:t>
            </a:r>
            <a:r>
              <a:rPr lang="en-US" sz="1800" b="0" i="0" u="none" strike="noStrike" cap="none"/>
              <a:t> to </a:t>
            </a:r>
            <a:r>
              <a:rPr lang="en-US" sz="1800" b="0" i="0" u="none" strike="noStrike" cap="none">
                <a:latin typeface="Courier New"/>
                <a:ea typeface="Courier New"/>
                <a:cs typeface="Courier New"/>
                <a:sym typeface="Courier New"/>
              </a:rPr>
              <a:t>sum</a:t>
            </a:r>
            <a:r>
              <a:rPr lang="en-US" sz="1800" b="0" i="0" u="none" strike="noStrike" cap="none"/>
              <a:t>. The method then attempts to add the value of </a:t>
            </a:r>
            <a:r>
              <a:rPr lang="en-US" sz="1800" b="0" i="0" u="none" strike="noStrike" cap="none">
                <a:latin typeface="Courier New"/>
                <a:ea typeface="Courier New"/>
                <a:cs typeface="Courier New"/>
                <a:sym typeface="Courier New"/>
              </a:rPr>
              <a:t>num</a:t>
            </a:r>
            <a:r>
              <a:rPr lang="en-US" sz="1800" b="0" i="0" u="none" strike="noStrike" cap="none"/>
              <a:t> to sum. The field </a:t>
            </a:r>
            <a:r>
              <a:rPr lang="en-US" sz="1800" b="0" i="0" u="none" strike="noStrike" cap="none">
                <a:latin typeface="Courier New"/>
                <a:ea typeface="Courier New"/>
                <a:cs typeface="Courier New"/>
                <a:sym typeface="Courier New"/>
              </a:rPr>
              <a:t>num </a:t>
            </a:r>
            <a:r>
              <a:rPr lang="en-US" sz="1800" b="0" i="0" u="none" strike="noStrike" cap="none"/>
              <a:t>is declared using the default modifier, and this generates a compiler error. Why?</a:t>
            </a:r>
            <a:endParaRPr/>
          </a:p>
          <a:p>
            <a:pPr marL="0" marR="0" lvl="1" indent="0" algn="l" rtl="0">
              <a:spcBef>
                <a:spcPts val="0"/>
              </a:spcBef>
              <a:spcAft>
                <a:spcPts val="0"/>
              </a:spcAft>
              <a:buSzPts val="1800"/>
              <a:buFont typeface="Arial"/>
              <a:buNone/>
            </a:pPr>
            <a:r>
              <a:rPr lang="en-US" sz="1800" b="1" i="0" u="none" strike="noStrike" cap="none"/>
              <a:t>Answer: </a:t>
            </a:r>
            <a:r>
              <a:rPr lang="en-US" sz="1800" b="0" i="0" u="none" strike="noStrike" cap="none"/>
              <a:t>The field </a:t>
            </a:r>
            <a:r>
              <a:rPr lang="en-US" sz="1800" b="0" i="0" u="none" strike="noStrike" cap="none">
                <a:latin typeface="Courier New"/>
                <a:ea typeface="Courier New"/>
                <a:cs typeface="Courier New"/>
                <a:sym typeface="Courier New"/>
              </a:rPr>
              <a:t>result</a:t>
            </a:r>
            <a:r>
              <a:rPr lang="en-US" sz="1800" b="0" i="0" u="none" strike="noStrike" cap="none"/>
              <a:t>, declared as a </a:t>
            </a:r>
            <a:r>
              <a:rPr lang="en-US" sz="1800" b="0" i="0" u="none" strike="noStrike" cap="none">
                <a:latin typeface="Courier New"/>
                <a:ea typeface="Courier New"/>
                <a:cs typeface="Courier New"/>
                <a:sym typeface="Courier New"/>
              </a:rPr>
              <a:t>protected</a:t>
            </a:r>
            <a:r>
              <a:rPr lang="en-US" sz="1800" b="0" i="0" u="none" strike="noStrike" cap="none"/>
              <a:t> field, is available to all subclasses―even those in a different package. The field </a:t>
            </a:r>
            <a:r>
              <a:rPr lang="en-US" sz="1800" b="0" i="0" u="none" strike="noStrike" cap="none">
                <a:latin typeface="Courier New"/>
                <a:ea typeface="Courier New"/>
                <a:cs typeface="Courier New"/>
                <a:sym typeface="Courier New"/>
              </a:rPr>
              <a:t>num</a:t>
            </a:r>
            <a:r>
              <a:rPr lang="en-US" sz="1800" b="0" i="0" u="none" strike="noStrike" cap="none"/>
              <a:t> is declared as using default access and is only available to classes and subclasses declared in the same package.</a:t>
            </a:r>
            <a:endParaRPr/>
          </a:p>
          <a:p>
            <a:pPr marL="0" marR="0" lvl="1" indent="0" algn="l" rtl="0">
              <a:spcBef>
                <a:spcPts val="0"/>
              </a:spcBef>
              <a:spcAft>
                <a:spcPts val="0"/>
              </a:spcAft>
              <a:buSzPts val="1800"/>
              <a:buFont typeface="Arial"/>
              <a:buNone/>
            </a:pPr>
            <a:r>
              <a:rPr lang="en-US" sz="1800" b="0" i="0" u="none" strike="noStrike" cap="none"/>
              <a:t>This example is from the </a:t>
            </a:r>
            <a:r>
              <a:rPr lang="en-US" sz="1800" b="0" i="0" u="none" strike="noStrike" cap="none">
                <a:latin typeface="Courier New"/>
                <a:ea typeface="Courier New"/>
                <a:cs typeface="Courier New"/>
                <a:sym typeface="Courier New"/>
              </a:rPr>
              <a:t>JavaAccessExample</a:t>
            </a:r>
            <a:r>
              <a:rPr lang="en-US" sz="1800" b="0" i="0" u="none" strike="noStrike" cap="none"/>
              <a:t> project.</a:t>
            </a:r>
            <a:endParaRPr/>
          </a:p>
        </p:txBody>
      </p:sp>
      <p:sp>
        <p:nvSpPr>
          <p:cNvPr id="750" name="Google Shape;750;g40a120c017_0_33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82</a:t>
            </a:fld>
            <a:endParaRPr/>
          </a:p>
        </p:txBody>
      </p:sp>
    </p:spTree>
    <p:extLst>
      <p:ext uri="{BB962C8B-B14F-4D97-AF65-F5344CB8AC3E}">
        <p14:creationId xmlns:p14="http://schemas.microsoft.com/office/powerpoint/2010/main" val="1785354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40a120c017_0_3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3" name="Google Shape;763;g40a120c017_0_3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 slightly modified version of the example using the </a:t>
            </a:r>
            <a:r>
              <a:rPr lang="en-US" sz="1800" b="0" i="0" u="none" strike="noStrike" cap="none">
                <a:latin typeface="Courier New"/>
                <a:ea typeface="Courier New"/>
                <a:cs typeface="Courier New"/>
                <a:sym typeface="Courier New"/>
              </a:rPr>
              <a:t>protected</a:t>
            </a:r>
            <a:r>
              <a:rPr lang="en-US" sz="1800" b="0" i="0" u="none" strike="noStrike" cap="none"/>
              <a:t> keyword is shown in the slide. If the idea is to limit access of the field result to classes within the package and the subclasses (package-protected), you should make the access explicit by defining a method purposefully written for package and subclass-level access.</a:t>
            </a:r>
            <a:endParaRPr/>
          </a:p>
        </p:txBody>
      </p:sp>
      <p:sp>
        <p:nvSpPr>
          <p:cNvPr id="764" name="Google Shape;764;g40a120c017_0_3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83</a:t>
            </a:fld>
            <a:endParaRPr/>
          </a:p>
        </p:txBody>
      </p:sp>
    </p:spTree>
    <p:extLst>
      <p:ext uri="{BB962C8B-B14F-4D97-AF65-F5344CB8AC3E}">
        <p14:creationId xmlns:p14="http://schemas.microsoft.com/office/powerpoint/2010/main" val="2321099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0a120c017_0_355:notes"/>
          <p:cNvSpPr txBox="1">
            <a:spLocks noGrp="1"/>
          </p:cNvSpPr>
          <p:nvPr>
            <p:ph type="body" idx="1"/>
          </p:nvPr>
        </p:nvSpPr>
        <p:spPr>
          <a:xfrm>
            <a:off x="547687" y="5278437"/>
            <a:ext cx="5942100" cy="3198900"/>
          </a:xfrm>
          <a:prstGeom prst="rect">
            <a:avLst/>
          </a:prstGeom>
        </p:spPr>
        <p:txBody>
          <a:bodyPr spcFirstLastPara="1" wrap="square" lIns="12900" tIns="12900" rIns="12900" bIns="12900" anchor="t" anchorCtr="0">
            <a:noAutofit/>
          </a:bodyPr>
          <a:lstStyle/>
          <a:p>
            <a:pPr marL="0" lvl="0" indent="0" algn="l" rtl="0">
              <a:spcBef>
                <a:spcPts val="0"/>
              </a:spcBef>
              <a:spcAft>
                <a:spcPts val="0"/>
              </a:spcAft>
              <a:buNone/>
            </a:pPr>
            <a:endParaRPr/>
          </a:p>
        </p:txBody>
      </p:sp>
      <p:sp>
        <p:nvSpPr>
          <p:cNvPr id="773" name="Google Shape;773;g40a120c017_0_35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3594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0a120c017_0_36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1" name="Google Shape;781;g40a120c017_0_36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Although the </a:t>
            </a:r>
            <a:r>
              <a:rPr lang="en-US" sz="1800" b="0" i="0" u="none" strike="noStrike" cap="none">
                <a:latin typeface="Courier New"/>
                <a:ea typeface="Courier New"/>
                <a:cs typeface="Courier New"/>
                <a:sym typeface="Courier New"/>
              </a:rPr>
              <a:t>Employee</a:t>
            </a:r>
            <a:r>
              <a:rPr lang="en-US" sz="1800" b="0" i="0" u="none" strike="noStrike" cap="none"/>
              <a:t> class has getters to return values for a print statement, it might be nice to have a utility method to get specific details about the employee. Consider a method added to the </a:t>
            </a:r>
            <a:r>
              <a:rPr lang="en-US" sz="1800" b="0" i="0" u="none" strike="noStrike" cap="none">
                <a:latin typeface="Courier New"/>
                <a:ea typeface="Courier New"/>
                <a:cs typeface="Courier New"/>
                <a:sym typeface="Courier New"/>
              </a:rPr>
              <a:t>Employee</a:t>
            </a:r>
            <a:r>
              <a:rPr lang="en-US" sz="1800" b="0" i="0" u="none" strike="noStrike" cap="none"/>
              <a:t> class to print details about the </a:t>
            </a:r>
            <a:r>
              <a:rPr lang="en-US" sz="1800" b="0" i="0" u="none" strike="noStrike" cap="none">
                <a:latin typeface="Courier New"/>
                <a:ea typeface="Courier New"/>
                <a:cs typeface="Courier New"/>
                <a:sym typeface="Courier New"/>
              </a:rPr>
              <a:t>Employee</a:t>
            </a:r>
            <a:r>
              <a:rPr lang="en-US" sz="1800" b="0" i="0" u="none" strike="noStrike" cap="none"/>
              <a:t> object.</a:t>
            </a:r>
            <a:endParaRPr/>
          </a:p>
          <a:p>
            <a:pPr marL="0" marR="0" lvl="1" indent="0" algn="l" rtl="0">
              <a:spcBef>
                <a:spcPts val="0"/>
              </a:spcBef>
              <a:spcAft>
                <a:spcPts val="0"/>
              </a:spcAft>
              <a:buSzPts val="1800"/>
              <a:buFont typeface="Arial"/>
              <a:buNone/>
            </a:pPr>
            <a:r>
              <a:rPr lang="en-US" sz="1800" b="0" i="0" u="none" strike="noStrike" cap="none"/>
              <a:t>In addition to adding fields or methods to a subclass, you can also modify or change the existing behavior of a method of the parent (superclass).</a:t>
            </a:r>
            <a:endParaRPr/>
          </a:p>
          <a:p>
            <a:pPr marL="0" marR="0" lvl="1" indent="0" algn="l" rtl="0">
              <a:spcBef>
                <a:spcPts val="0"/>
              </a:spcBef>
              <a:spcAft>
                <a:spcPts val="0"/>
              </a:spcAft>
              <a:buSzPts val="1800"/>
              <a:buFont typeface="Arial"/>
              <a:buNone/>
            </a:pPr>
            <a:r>
              <a:rPr lang="en-US" sz="1800" b="0" i="0" u="none" strike="noStrike" cap="none"/>
              <a:t>You may want to specialize this method to describe a </a:t>
            </a:r>
            <a:r>
              <a:rPr lang="en-US" sz="1800" b="0" i="0" u="none" strike="noStrike" cap="none">
                <a:latin typeface="Courier New"/>
                <a:ea typeface="Courier New"/>
                <a:cs typeface="Courier New"/>
                <a:sym typeface="Courier New"/>
              </a:rPr>
              <a:t>Manager</a:t>
            </a:r>
            <a:r>
              <a:rPr lang="en-US" sz="1800" b="0" i="0" u="none" strike="noStrike" cap="none"/>
              <a:t> object.</a:t>
            </a:r>
            <a:endParaRPr/>
          </a:p>
          <a:p>
            <a:pPr marL="0" marR="0" lvl="0" indent="0" algn="l" rtl="0">
              <a:spcBef>
                <a:spcPts val="0"/>
              </a:spcBef>
              <a:spcAft>
                <a:spcPts val="0"/>
              </a:spcAft>
              <a:buNone/>
            </a:pPr>
            <a:endParaRPr sz="1800" b="0" i="0" u="none" strike="noStrike" cap="none"/>
          </a:p>
        </p:txBody>
      </p:sp>
      <p:sp>
        <p:nvSpPr>
          <p:cNvPr id="782" name="Google Shape;782;g40a120c017_0_36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85</a:t>
            </a:fld>
            <a:endParaRPr/>
          </a:p>
        </p:txBody>
      </p:sp>
    </p:spTree>
    <p:extLst>
      <p:ext uri="{BB962C8B-B14F-4D97-AF65-F5344CB8AC3E}">
        <p14:creationId xmlns:p14="http://schemas.microsoft.com/office/powerpoint/2010/main" val="1538895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40a120c017_0_36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0" name="Google Shape;790;g40a120c017_0_36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When a method is overridden, it replaces the method in the superclass (parent) class.</a:t>
            </a:r>
            <a:endParaRPr/>
          </a:p>
          <a:p>
            <a:pPr marL="0" marR="0" lvl="1" indent="0" algn="l" rtl="0">
              <a:spcBef>
                <a:spcPts val="0"/>
              </a:spcBef>
              <a:spcAft>
                <a:spcPts val="0"/>
              </a:spcAft>
              <a:buSzPts val="1800"/>
              <a:buFont typeface="Arial"/>
              <a:buNone/>
            </a:pPr>
            <a:r>
              <a:rPr lang="en-US" sz="1800" b="0" i="0" u="none" strike="noStrike" cap="none"/>
              <a:t>This method is called for any </a:t>
            </a:r>
            <a:r>
              <a:rPr lang="en-US" sz="1800" b="0" i="0" u="none" strike="noStrike" cap="none">
                <a:latin typeface="Courier New"/>
                <a:ea typeface="Courier New"/>
                <a:cs typeface="Courier New"/>
                <a:sym typeface="Courier New"/>
              </a:rPr>
              <a:t>Manager</a:t>
            </a:r>
            <a:r>
              <a:rPr lang="en-US" sz="1800" b="0" i="0" u="none" strike="noStrike" cap="none"/>
              <a:t> instance.</a:t>
            </a:r>
            <a:endParaRPr/>
          </a:p>
          <a:p>
            <a:pPr marL="0" marR="0" lvl="1" indent="0" algn="l" rtl="0">
              <a:spcBef>
                <a:spcPts val="0"/>
              </a:spcBef>
              <a:spcAft>
                <a:spcPts val="0"/>
              </a:spcAft>
              <a:buSzPts val="1800"/>
              <a:buFont typeface="Arial"/>
              <a:buNone/>
            </a:pPr>
            <a:r>
              <a:rPr lang="en-US" sz="1800" b="0" i="0" u="none" strike="noStrike" cap="none"/>
              <a:t>A call of the form </a:t>
            </a:r>
            <a:r>
              <a:rPr lang="en-US" sz="1800" b="0" i="0" u="none" strike="noStrike" cap="none">
                <a:latin typeface="Courier New"/>
                <a:ea typeface="Courier New"/>
                <a:cs typeface="Courier New"/>
                <a:sym typeface="Courier New"/>
              </a:rPr>
              <a:t>super.getDetails()</a:t>
            </a:r>
            <a:r>
              <a:rPr lang="en-US" sz="1800" b="0" i="0" u="none" strike="noStrike" cap="none"/>
              <a:t> invokes the </a:t>
            </a:r>
            <a:r>
              <a:rPr lang="en-US" sz="1800" b="0" i="0" u="none" strike="noStrike" cap="none">
                <a:latin typeface="Courier New"/>
                <a:ea typeface="Courier New"/>
                <a:cs typeface="Courier New"/>
                <a:sym typeface="Courier New"/>
              </a:rPr>
              <a:t>getDetails</a:t>
            </a:r>
            <a:r>
              <a:rPr lang="en-US" sz="1800" b="0" i="0" u="none" strike="noStrike" cap="none"/>
              <a:t> method of the parent class.</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for example, a class declares two public methods with the same name, and a subclass overrides one of them, the subclass still inherits the other method.</a:t>
            </a:r>
            <a:endParaRPr/>
          </a:p>
          <a:p>
            <a:pPr marL="0" marR="0" lvl="0" indent="0" algn="l" rtl="0">
              <a:spcBef>
                <a:spcPts val="0"/>
              </a:spcBef>
              <a:spcAft>
                <a:spcPts val="0"/>
              </a:spcAft>
              <a:buNone/>
            </a:pPr>
            <a:endParaRPr sz="1800" b="0" i="0" u="none" strike="noStrike" cap="none"/>
          </a:p>
        </p:txBody>
      </p:sp>
      <p:sp>
        <p:nvSpPr>
          <p:cNvPr id="791" name="Google Shape;791;g40a120c017_0_36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86</a:t>
            </a:fld>
            <a:endParaRPr/>
          </a:p>
        </p:txBody>
      </p:sp>
    </p:spTree>
    <p:extLst>
      <p:ext uri="{BB962C8B-B14F-4D97-AF65-F5344CB8AC3E}">
        <p14:creationId xmlns:p14="http://schemas.microsoft.com/office/powerpoint/2010/main" val="37624769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0a120c017_0_376: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0" name="Google Shape;800;g40a120c017_0_376: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During run time, the Java Virtual Machine invokes the </a:t>
            </a:r>
            <a:r>
              <a:rPr lang="en-US" sz="1800" b="0" i="0" u="none" strike="noStrike" cap="none">
                <a:latin typeface="Courier New"/>
                <a:ea typeface="Courier New"/>
                <a:cs typeface="Courier New"/>
                <a:sym typeface="Courier New"/>
              </a:rPr>
              <a:t>getDetails</a:t>
            </a:r>
            <a:r>
              <a:rPr lang="en-US" sz="1800" b="0" i="0" u="none" strike="noStrike" cap="none"/>
              <a:t> method of the appropriate class. If you comment out the </a:t>
            </a:r>
            <a:r>
              <a:rPr lang="en-US" sz="1800" b="0" i="0" u="none" strike="noStrike" cap="none">
                <a:latin typeface="Courier New"/>
                <a:ea typeface="Courier New"/>
                <a:cs typeface="Courier New"/>
                <a:sym typeface="Courier New"/>
              </a:rPr>
              <a:t>getDetails</a:t>
            </a:r>
            <a:r>
              <a:rPr lang="en-US" sz="1800" b="0" i="0" u="none" strike="noStrike" cap="none"/>
              <a:t> method in the </a:t>
            </a:r>
            <a:r>
              <a:rPr lang="en-US" sz="1800" b="0" i="0" u="none" strike="noStrike" cap="none">
                <a:latin typeface="Courier New"/>
                <a:ea typeface="Courier New"/>
                <a:cs typeface="Courier New"/>
                <a:sym typeface="Courier New"/>
              </a:rPr>
              <a:t>Manager</a:t>
            </a:r>
            <a:r>
              <a:rPr lang="en-US" sz="1800" b="0" i="0" u="none" strike="noStrike" cap="none"/>
              <a:t> class shown in the previous slide, what happens when </a:t>
            </a:r>
            <a:r>
              <a:rPr lang="en-US" sz="1800" b="0" i="0" u="none" strike="noStrike" cap="none">
                <a:latin typeface="Courier New"/>
                <a:ea typeface="Courier New"/>
                <a:cs typeface="Courier New"/>
                <a:sym typeface="Courier New"/>
              </a:rPr>
              <a:t>m.getDetails()</a:t>
            </a:r>
            <a:r>
              <a:rPr lang="en-US" sz="1800" b="0" i="0" u="none" strike="noStrike" cap="none"/>
              <a:t>is invoked?</a:t>
            </a:r>
            <a:endParaRPr/>
          </a:p>
          <a:p>
            <a:pPr marL="0" marR="0" lvl="1" indent="0" algn="l" rtl="0">
              <a:spcBef>
                <a:spcPts val="0"/>
              </a:spcBef>
              <a:spcAft>
                <a:spcPts val="0"/>
              </a:spcAft>
              <a:buSzPts val="1800"/>
              <a:buFont typeface="Arial"/>
              <a:buNone/>
            </a:pPr>
            <a:r>
              <a:rPr lang="en-US" sz="1800" b="1" i="0" u="none" strike="noStrike" cap="none"/>
              <a:t>Answer: </a:t>
            </a:r>
            <a:r>
              <a:rPr lang="en-US" sz="1800" b="0" i="0" u="none" strike="noStrike" cap="none"/>
              <a:t>Recall that methods are inherited from the parent class. So, at run time, the </a:t>
            </a:r>
            <a:r>
              <a:rPr lang="en-US" sz="1800" b="0" i="0" u="none" strike="noStrike" cap="none">
                <a:latin typeface="Courier New"/>
                <a:ea typeface="Courier New"/>
                <a:cs typeface="Courier New"/>
                <a:sym typeface="Courier New"/>
              </a:rPr>
              <a:t>getDetails</a:t>
            </a:r>
            <a:r>
              <a:rPr lang="en-US" sz="1800" b="0" i="0" u="none" strike="noStrike" cap="none"/>
              <a:t> method of the parent class (</a:t>
            </a:r>
            <a:r>
              <a:rPr lang="en-US" sz="1800" b="0" i="0" u="none" strike="noStrike" cap="none">
                <a:latin typeface="Courier New"/>
                <a:ea typeface="Courier New"/>
                <a:cs typeface="Courier New"/>
                <a:sym typeface="Courier New"/>
              </a:rPr>
              <a:t>Employee</a:t>
            </a:r>
            <a:r>
              <a:rPr lang="en-US" sz="1800" b="0" i="0" u="none" strike="noStrike" cap="none"/>
              <a:t>) is executed.</a:t>
            </a:r>
            <a:endParaRPr/>
          </a:p>
        </p:txBody>
      </p:sp>
      <p:sp>
        <p:nvSpPr>
          <p:cNvPr id="801" name="Google Shape;801;g40a120c017_0_376: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87</a:t>
            </a:fld>
            <a:endParaRPr/>
          </a:p>
        </p:txBody>
      </p:sp>
    </p:spTree>
    <p:extLst>
      <p:ext uri="{BB962C8B-B14F-4D97-AF65-F5344CB8AC3E}">
        <p14:creationId xmlns:p14="http://schemas.microsoft.com/office/powerpoint/2010/main" val="1065329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40a120c017_0_38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0" name="Google Shape;810;g40a120c017_0_38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Compiler Versus Runtime Behavior</a:t>
            </a:r>
            <a:endParaRPr/>
          </a:p>
          <a:p>
            <a:pPr marL="0" marR="0" lvl="1" indent="0" algn="l" rtl="0">
              <a:spcBef>
                <a:spcPts val="0"/>
              </a:spcBef>
              <a:spcAft>
                <a:spcPts val="0"/>
              </a:spcAft>
              <a:buSzPts val="1800"/>
              <a:buFont typeface="Arial"/>
              <a:buNone/>
            </a:pPr>
            <a:r>
              <a:rPr lang="en-US" sz="1800" b="0" i="0" u="none" strike="noStrike" cap="none"/>
              <a:t>The important thing to remember is the difference between the compiler (which checks that each method and field is accessible based on the strict definition of the class) and the behavior associated with an object determined at run time.</a:t>
            </a:r>
            <a:endParaRPr/>
          </a:p>
          <a:p>
            <a:pPr marL="0" marR="0" lvl="1" indent="0" algn="l" rtl="0">
              <a:spcBef>
                <a:spcPts val="0"/>
              </a:spcBef>
              <a:spcAft>
                <a:spcPts val="0"/>
              </a:spcAft>
              <a:buSzPts val="1800"/>
              <a:buFont typeface="Arial"/>
              <a:buNone/>
            </a:pPr>
            <a:r>
              <a:rPr lang="en-US" sz="1800" b="0" i="0" u="none" strike="noStrike" cap="none"/>
              <a:t>This distinction is an important and powerful aspect of polymorphism: The behavior of an object is determined by its runtime reference.</a:t>
            </a:r>
            <a:endParaRPr/>
          </a:p>
          <a:p>
            <a:pPr marL="0" marR="0" lvl="1" indent="0" algn="l" rtl="0">
              <a:spcBef>
                <a:spcPts val="0"/>
              </a:spcBef>
              <a:spcAft>
                <a:spcPts val="0"/>
              </a:spcAft>
              <a:buSzPts val="1800"/>
              <a:buFont typeface="Arial"/>
              <a:buNone/>
            </a:pPr>
            <a:r>
              <a:rPr lang="en-US" sz="1800" b="0" i="0" u="none" strike="noStrike" cap="none"/>
              <a:t>Because the object you created was a </a:t>
            </a:r>
            <a:r>
              <a:rPr lang="en-US" sz="1800" b="0" i="0" u="none" strike="noStrike" cap="none">
                <a:latin typeface="Courier New"/>
                <a:ea typeface="Courier New"/>
                <a:cs typeface="Courier New"/>
                <a:sym typeface="Courier New"/>
              </a:rPr>
              <a:t>Manager</a:t>
            </a:r>
            <a:r>
              <a:rPr lang="en-US" sz="1800" b="0" i="0" u="none" strike="noStrike" cap="none"/>
              <a:t> object, at runtime, when the </a:t>
            </a:r>
            <a:r>
              <a:rPr lang="en-US" sz="1800" b="0" i="0" u="none" strike="noStrike" cap="none">
                <a:latin typeface="Courier New"/>
                <a:ea typeface="Courier New"/>
                <a:cs typeface="Courier New"/>
                <a:sym typeface="Courier New"/>
              </a:rPr>
              <a:t>getDetails</a:t>
            </a:r>
            <a:r>
              <a:rPr lang="en-US" sz="1800" b="0" i="0" u="none" strike="noStrike" cap="none"/>
              <a:t> method was invoked, the runtime reference is to the </a:t>
            </a:r>
            <a:r>
              <a:rPr lang="en-US" sz="1800" b="0" i="0" u="none" strike="noStrike" cap="none">
                <a:latin typeface="Courier New"/>
                <a:ea typeface="Courier New"/>
                <a:cs typeface="Courier New"/>
                <a:sym typeface="Courier New"/>
              </a:rPr>
              <a:t>getDetails</a:t>
            </a:r>
            <a:r>
              <a:rPr lang="en-US" sz="1800" b="0" i="0" u="none" strike="noStrike" cap="none"/>
              <a:t> method of a </a:t>
            </a:r>
            <a:r>
              <a:rPr lang="en-US" sz="1800" b="0" i="0" u="none" strike="noStrike" cap="none">
                <a:latin typeface="Courier New"/>
                <a:ea typeface="Courier New"/>
                <a:cs typeface="Courier New"/>
                <a:sym typeface="Courier New"/>
              </a:rPr>
              <a:t>Manager</a:t>
            </a:r>
            <a:r>
              <a:rPr lang="en-US" sz="1800" b="0" i="0" u="none" strike="noStrike" cap="none"/>
              <a:t> class, even though the variable </a:t>
            </a:r>
            <a:r>
              <a:rPr lang="en-US" sz="1800" b="0" i="0" u="none" strike="noStrike" cap="none">
                <a:latin typeface="Courier New"/>
                <a:ea typeface="Courier New"/>
                <a:cs typeface="Courier New"/>
                <a:sym typeface="Courier New"/>
              </a:rPr>
              <a:t>e</a:t>
            </a:r>
            <a:r>
              <a:rPr lang="en-US" sz="1800" b="0" i="0" u="none" strike="noStrike" cap="none"/>
              <a:t> is of the type </a:t>
            </a:r>
            <a:r>
              <a:rPr lang="en-US" sz="1800" b="0" i="0" u="none" strike="noStrike" cap="none">
                <a:latin typeface="Courier New"/>
                <a:ea typeface="Courier New"/>
                <a:cs typeface="Courier New"/>
                <a:sym typeface="Courier New"/>
              </a:rPr>
              <a:t>Employee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behavior is referred to as </a:t>
            </a:r>
            <a:r>
              <a:rPr lang="en-US" sz="1800" b="0" i="1" u="none" strike="noStrike" cap="none"/>
              <a:t>virtual method invocation</a:t>
            </a:r>
            <a:r>
              <a:rPr lang="en-US" sz="1800" b="0" i="0" u="none" strike="noStrike" cap="none"/>
              <a:t>.</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If you are a C++ programmer, you get this behavior in C++ only if you mark the method by using the C++ keyword </a:t>
            </a:r>
            <a:r>
              <a:rPr lang="en-US" sz="1800" b="0" i="0" u="none" strike="noStrike" cap="none">
                <a:latin typeface="Courier New"/>
                <a:ea typeface="Courier New"/>
                <a:cs typeface="Courier New"/>
                <a:sym typeface="Courier New"/>
              </a:rPr>
              <a:t>virtual</a:t>
            </a:r>
            <a:r>
              <a:rPr lang="en-US" sz="1800" b="0" i="0" u="none" strike="noStrike" cap="none"/>
              <a:t>.</a:t>
            </a:r>
            <a:endParaRPr/>
          </a:p>
        </p:txBody>
      </p:sp>
      <p:sp>
        <p:nvSpPr>
          <p:cNvPr id="811" name="Google Shape;811;g40a120c017_0_38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88</a:t>
            </a:fld>
            <a:endParaRPr/>
          </a:p>
        </p:txBody>
      </p:sp>
    </p:spTree>
    <p:extLst>
      <p:ext uri="{BB962C8B-B14F-4D97-AF65-F5344CB8AC3E}">
        <p14:creationId xmlns:p14="http://schemas.microsoft.com/office/powerpoint/2010/main" val="42002413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40a120c017_0_39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g40a120c017_0_39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To override a method, the name and the order of arguments must be identical.</a:t>
            </a:r>
            <a:endParaRPr/>
          </a:p>
          <a:p>
            <a:pPr marL="0" marR="0" lvl="1" indent="0" algn="l" rtl="0">
              <a:spcBef>
                <a:spcPts val="0"/>
              </a:spcBef>
              <a:spcAft>
                <a:spcPts val="0"/>
              </a:spcAft>
              <a:buSzPts val="1800"/>
              <a:buFont typeface="Arial"/>
              <a:buNone/>
            </a:pPr>
            <a:r>
              <a:rPr lang="en-US" sz="1800" b="0" i="0" u="none" strike="noStrike" cap="none"/>
              <a:t>By changing the access of the Manager </a:t>
            </a:r>
            <a:r>
              <a:rPr lang="en-US" sz="1800" b="0" i="0" u="none" strike="noStrike" cap="none">
                <a:latin typeface="Courier New"/>
                <a:ea typeface="Courier New"/>
                <a:cs typeface="Courier New"/>
                <a:sym typeface="Courier New"/>
              </a:rPr>
              <a:t>getDetails</a:t>
            </a:r>
            <a:r>
              <a:rPr lang="en-US" sz="1800" b="0" i="0" u="none" strike="noStrike" cap="none"/>
              <a:t> method to </a:t>
            </a:r>
            <a:r>
              <a:rPr lang="en-US" sz="1800" b="0" i="0" u="none" strike="noStrike" cap="none">
                <a:latin typeface="Courier New"/>
                <a:ea typeface="Courier New"/>
                <a:cs typeface="Courier New"/>
                <a:sym typeface="Courier New"/>
              </a:rPr>
              <a:t>private</a:t>
            </a:r>
            <a:r>
              <a:rPr lang="en-US" sz="1800" b="0" i="0" u="none" strike="noStrike" cap="none"/>
              <a:t>, the </a:t>
            </a:r>
            <a:r>
              <a:rPr lang="en-US" sz="1800" b="1" i="0" u="none" strike="noStrike" cap="none">
                <a:latin typeface="Courier New"/>
                <a:ea typeface="Courier New"/>
                <a:cs typeface="Courier New"/>
                <a:sym typeface="Courier New"/>
              </a:rPr>
              <a:t>BadManager</a:t>
            </a:r>
            <a:r>
              <a:rPr lang="en-US" sz="1800" b="1" i="0" u="none" strike="noStrike" cap="none"/>
              <a:t> class</a:t>
            </a:r>
            <a:r>
              <a:rPr lang="en-US" sz="1800" b="0" i="0" u="none" strike="noStrike" cap="none"/>
              <a:t> </a:t>
            </a:r>
            <a:r>
              <a:rPr lang="en-US" sz="1800" b="1" i="0" u="none" strike="noStrike" cap="none"/>
              <a:t>will not compile.</a:t>
            </a:r>
            <a:endParaRPr/>
          </a:p>
        </p:txBody>
      </p:sp>
      <p:sp>
        <p:nvSpPr>
          <p:cNvPr id="821" name="Google Shape;821;g40a120c017_0_39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89</a:t>
            </a:fld>
            <a:endParaRPr/>
          </a:p>
        </p:txBody>
      </p:sp>
    </p:spTree>
    <p:extLst>
      <p:ext uri="{BB962C8B-B14F-4D97-AF65-F5344CB8AC3E}">
        <p14:creationId xmlns:p14="http://schemas.microsoft.com/office/powerpoint/2010/main" val="408546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
          <p:cNvSpPr txBox="1">
            <a:spLocks noGrp="1" noChangeArrowheads="1"/>
          </p:cNvSpPr>
          <p:nvPr/>
        </p:nvSpPr>
        <p:spPr bwMode="auto">
          <a:xfrm>
            <a:off x="457200" y="9001125"/>
            <a:ext cx="6076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nchor="b"/>
          <a:lstStyle>
            <a:lvl1pPr defTabSz="911225" eaLnBrk="0" hangingPunct="0">
              <a:defRPr>
                <a:solidFill>
                  <a:schemeClr val="tx1"/>
                </a:solidFill>
                <a:latin typeface="Arial" panose="020B0604020202020204" pitchFamily="34" charset="0"/>
                <a:cs typeface="Arial" panose="020B0604020202020204" pitchFamily="34" charset="0"/>
              </a:defRPr>
            </a:lvl1pPr>
            <a:lvl2pPr marL="742950" indent="-285750" defTabSz="911225" eaLnBrk="0" hangingPunct="0">
              <a:defRPr>
                <a:solidFill>
                  <a:schemeClr val="tx1"/>
                </a:solidFill>
                <a:latin typeface="Arial" panose="020B0604020202020204" pitchFamily="34" charset="0"/>
                <a:cs typeface="Arial" panose="020B0604020202020204" pitchFamily="34" charset="0"/>
              </a:defRPr>
            </a:lvl2pPr>
            <a:lvl3pPr marL="1143000" indent="-228600" defTabSz="911225" eaLnBrk="0" hangingPunct="0">
              <a:defRPr>
                <a:solidFill>
                  <a:schemeClr val="tx1"/>
                </a:solidFill>
                <a:latin typeface="Arial" panose="020B0604020202020204" pitchFamily="34" charset="0"/>
                <a:cs typeface="Arial" panose="020B0604020202020204" pitchFamily="34" charset="0"/>
              </a:defRPr>
            </a:lvl3pPr>
            <a:lvl4pPr marL="1600200" indent="-228600" defTabSz="911225" eaLnBrk="0" hangingPunct="0">
              <a:defRPr>
                <a:solidFill>
                  <a:schemeClr val="tx1"/>
                </a:solidFill>
                <a:latin typeface="Arial" panose="020B0604020202020204" pitchFamily="34" charset="0"/>
                <a:cs typeface="Arial" panose="020B0604020202020204" pitchFamily="34" charset="0"/>
              </a:defRPr>
            </a:lvl4pPr>
            <a:lvl5pPr marL="2057400" indent="-228600" defTabSz="911225" eaLnBrk="0" hangingPunct="0">
              <a:defRPr>
                <a:solidFill>
                  <a:schemeClr val="tx1"/>
                </a:solidFill>
                <a:latin typeface="Arial" panose="020B0604020202020204" pitchFamily="34" charset="0"/>
                <a:cs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sz="1100">
              <a:ea typeface="ＭＳ Ｐゴシック" panose="020B0600070205080204" pitchFamily="34" charset="-128"/>
            </a:endParaRPr>
          </a:p>
        </p:txBody>
      </p:sp>
      <p:sp>
        <p:nvSpPr>
          <p:cNvPr id="34819" name="Rectangle 13"/>
          <p:cNvSpPr>
            <a:spLocks noGrp="1" noRot="1" noChangeAspect="1" noChangeArrowheads="1" noTextEdit="1"/>
          </p:cNvSpPr>
          <p:nvPr>
            <p:ph type="sldImg"/>
          </p:nvPr>
        </p:nvSpPr>
        <p:spPr>
          <a:ln/>
        </p:spPr>
      </p:sp>
      <p:sp>
        <p:nvSpPr>
          <p:cNvPr id="34820" name="Rectangle 1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 smtClean="0"/>
              <a:t>How to Detect Your Version</a:t>
            </a:r>
          </a:p>
          <a:p>
            <a:pPr lvl="1"/>
            <a:r>
              <a:rPr lang="en-US" altLang="" smtClean="0"/>
              <a:t>If Java SE is installed on your system, you can detect the version number by running </a:t>
            </a:r>
            <a:r>
              <a:rPr lang="en-US" altLang="" smtClean="0">
                <a:latin typeface="Courier New" panose="02070309020205020404" pitchFamily="49" charset="0"/>
                <a:cs typeface="Courier New" panose="02070309020205020404" pitchFamily="49" charset="0"/>
              </a:rPr>
              <a:t>java ‑version</a:t>
            </a:r>
            <a:r>
              <a:rPr lang="en-US" altLang="" smtClean="0"/>
              <a:t>. Note that the </a:t>
            </a:r>
            <a:r>
              <a:rPr lang="en-US" altLang="" smtClean="0">
                <a:latin typeface="Courier New" panose="02070309020205020404" pitchFamily="49" charset="0"/>
                <a:cs typeface="Courier New" panose="02070309020205020404" pitchFamily="49" charset="0"/>
              </a:rPr>
              <a:t>java</a:t>
            </a:r>
            <a:r>
              <a:rPr lang="en-US" altLang="" smtClean="0"/>
              <a:t> command is included with the Java Runtime Environment (JRE). As a developer, you also need a Java compiler, typically </a:t>
            </a:r>
            <a:r>
              <a:rPr lang="en-US" altLang="" smtClean="0">
                <a:latin typeface="Courier New" panose="02070309020205020404" pitchFamily="49" charset="0"/>
                <a:cs typeface="Courier New" panose="02070309020205020404" pitchFamily="49" charset="0"/>
              </a:rPr>
              <a:t>javac</a:t>
            </a:r>
            <a:r>
              <a:rPr lang="en-US" altLang="" smtClean="0"/>
              <a:t>. The </a:t>
            </a:r>
            <a:r>
              <a:rPr lang="en-US" altLang="" smtClean="0">
                <a:latin typeface="Courier New" panose="02070309020205020404" pitchFamily="49" charset="0"/>
                <a:cs typeface="Courier New" panose="02070309020205020404" pitchFamily="49" charset="0"/>
              </a:rPr>
              <a:t>javac</a:t>
            </a:r>
            <a:r>
              <a:rPr lang="en-US" altLang="" smtClean="0"/>
              <a:t> command is included in the Java SE Development Kit (JDK). Your operation system’s </a:t>
            </a:r>
            <a:r>
              <a:rPr lang="en-US" altLang="" smtClean="0">
                <a:latin typeface="Courier New" panose="02070309020205020404" pitchFamily="49" charset="0"/>
                <a:cs typeface="Courier New" panose="02070309020205020404" pitchFamily="49" charset="0"/>
              </a:rPr>
              <a:t>PATH</a:t>
            </a:r>
            <a:r>
              <a:rPr lang="en-US" altLang="" smtClean="0"/>
              <a:t> may need to be updated to include the location of </a:t>
            </a:r>
            <a:r>
              <a:rPr lang="en-US" altLang="" smtClean="0">
                <a:latin typeface="Courier New" panose="02070309020205020404" pitchFamily="49" charset="0"/>
                <a:cs typeface="Courier New" panose="02070309020205020404" pitchFamily="49" charset="0"/>
              </a:rPr>
              <a:t>javac</a:t>
            </a:r>
            <a:r>
              <a:rPr lang="en-US" altLang="" smtClean="0"/>
              <a:t>.</a:t>
            </a:r>
          </a:p>
        </p:txBody>
      </p:sp>
      <p:sp>
        <p:nvSpPr>
          <p:cNvPr id="34821" name="Footer Placeholder 9"/>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 smtClean="0"/>
              <a:t>Java SE 8 Programming   1 - </a:t>
            </a:r>
            <a:fld id="{7A6EE368-B4D2-4E21-8C74-5B88B9BF20A4}" type="slidenum">
              <a:rPr lang="it-IT" altLang="" smtClean="0"/>
              <a:pPr eaLnBrk="1" hangingPunct="1"/>
              <a:t>9</a:t>
            </a:fld>
            <a:endParaRPr lang="en-US" altLang="" smtClean="0"/>
          </a:p>
        </p:txBody>
      </p:sp>
    </p:spTree>
    <p:extLst>
      <p:ext uri="{BB962C8B-B14F-4D97-AF65-F5344CB8AC3E}">
        <p14:creationId xmlns:p14="http://schemas.microsoft.com/office/powerpoint/2010/main" val="33217408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40a120c017_0_40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g40a120c017_0_40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Design Problem</a:t>
            </a:r>
            <a:endParaRPr/>
          </a:p>
          <a:p>
            <a:pPr marL="0" marR="0" lvl="1" indent="0" algn="l" rtl="0">
              <a:spcBef>
                <a:spcPts val="0"/>
              </a:spcBef>
              <a:spcAft>
                <a:spcPts val="0"/>
              </a:spcAft>
              <a:buSzPts val="1800"/>
              <a:buFont typeface="Arial"/>
              <a:buNone/>
            </a:pPr>
            <a:r>
              <a:rPr lang="en-US" sz="1800" b="0" i="0" u="none" strike="noStrike" cap="none"/>
              <a:t>What is the problem in the example in the slide? Each method performs the calculation based on the type of employee passed in, and returns the bonus amount.</a:t>
            </a:r>
            <a:endParaRPr/>
          </a:p>
          <a:p>
            <a:pPr marL="0" marR="0" lvl="1" indent="0" algn="l" rtl="0">
              <a:spcBef>
                <a:spcPts val="0"/>
              </a:spcBef>
              <a:spcAft>
                <a:spcPts val="0"/>
              </a:spcAft>
              <a:buSzPts val="1800"/>
              <a:buFont typeface="Arial"/>
              <a:buNone/>
            </a:pPr>
            <a:r>
              <a:rPr lang="en-US" sz="1800" b="0" i="0" u="none" strike="noStrike" cap="none"/>
              <a:t>Consider what happens if you add two or three more employee types. You would need to add three additional methods, and possibly replicate the code depending upon the business logic required to compute shares.</a:t>
            </a:r>
            <a:endParaRPr/>
          </a:p>
          <a:p>
            <a:pPr marL="0" marR="0" lvl="1" indent="0" algn="l" rtl="0">
              <a:spcBef>
                <a:spcPts val="0"/>
              </a:spcBef>
              <a:spcAft>
                <a:spcPts val="0"/>
              </a:spcAft>
              <a:buSzPts val="1800"/>
              <a:buFont typeface="Arial"/>
              <a:buNone/>
            </a:pPr>
            <a:r>
              <a:rPr lang="en-US" sz="1800" b="0" i="0" u="none" strike="noStrike" cap="none"/>
              <a:t>Clearly, this is not a good way to treat this problem. Although the code will work, this is not easy to read and is likely to create much duplicate code.</a:t>
            </a:r>
            <a:endParaRPr/>
          </a:p>
        </p:txBody>
      </p:sp>
      <p:sp>
        <p:nvSpPr>
          <p:cNvPr id="831" name="Google Shape;831;g40a120c017_0_40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90</a:t>
            </a:fld>
            <a:endParaRPr/>
          </a:p>
        </p:txBody>
      </p:sp>
    </p:spTree>
    <p:extLst>
      <p:ext uri="{BB962C8B-B14F-4D97-AF65-F5344CB8AC3E}">
        <p14:creationId xmlns:p14="http://schemas.microsoft.com/office/powerpoint/2010/main" val="3608723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40a120c017_0_408: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g40a120c017_0_408: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Use the Most Generic Form</a:t>
            </a:r>
            <a:endParaRPr/>
          </a:p>
          <a:p>
            <a:pPr marL="0" marR="0" lvl="1" indent="0" algn="l" rtl="0">
              <a:spcBef>
                <a:spcPts val="0"/>
              </a:spcBef>
              <a:spcAft>
                <a:spcPts val="0"/>
              </a:spcAft>
              <a:buSzPts val="1800"/>
              <a:buFont typeface="Arial"/>
              <a:buNone/>
            </a:pPr>
            <a:r>
              <a:rPr lang="en-US" sz="1800" b="0" i="0" u="none" strike="noStrike" cap="none"/>
              <a:t>A good </a:t>
            </a:r>
            <a:r>
              <a:rPr lang="en-US"/>
              <a:t>Lab </a:t>
            </a:r>
            <a:r>
              <a:rPr lang="en-US" sz="1800" b="0" i="0" u="none" strike="noStrike" cap="none"/>
              <a:t>is to design and write methods that take the most generic form of your object possible.</a:t>
            </a:r>
            <a:endParaRPr/>
          </a:p>
          <a:p>
            <a:pPr marL="0" marR="0" lvl="1" indent="0" algn="l" rtl="0">
              <a:spcBef>
                <a:spcPts val="0"/>
              </a:spcBef>
              <a:spcAft>
                <a:spcPts val="0"/>
              </a:spcAft>
              <a:buSzPts val="1800"/>
              <a:buFont typeface="Arial"/>
              <a:buNone/>
            </a:pPr>
            <a:r>
              <a:rPr lang="en-US" sz="1800" b="0" i="0" u="none" strike="noStrike" cap="none"/>
              <a:t>In this case, </a:t>
            </a:r>
            <a:r>
              <a:rPr lang="en-US" sz="1800" b="0" i="0" u="none" strike="noStrike" cap="none">
                <a:latin typeface="Courier New"/>
                <a:ea typeface="Courier New"/>
                <a:cs typeface="Courier New"/>
                <a:sym typeface="Courier New"/>
              </a:rPr>
              <a:t>Employee</a:t>
            </a:r>
            <a:r>
              <a:rPr lang="en-US" sz="1800" b="0" i="0" u="none" strike="noStrike" cap="none"/>
              <a:t> is a good base class to start from. But how do you know what object type is passed in? You learn the answer in the next slide.</a:t>
            </a:r>
            <a:endParaRPr/>
          </a:p>
        </p:txBody>
      </p:sp>
      <p:sp>
        <p:nvSpPr>
          <p:cNvPr id="841" name="Google Shape;841;g40a120c017_0_408: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91</a:t>
            </a:fld>
            <a:endParaRPr/>
          </a:p>
        </p:txBody>
      </p:sp>
    </p:spTree>
    <p:extLst>
      <p:ext uri="{BB962C8B-B14F-4D97-AF65-F5344CB8AC3E}">
        <p14:creationId xmlns:p14="http://schemas.microsoft.com/office/powerpoint/2010/main" val="3057693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40a120c017_0_415: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9" name="Google Shape;849;g40a120c017_0_415: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In the </a:t>
            </a:r>
            <a:r>
              <a:rPr lang="en-US" sz="1800" b="0" i="0" u="none" strike="noStrike" cap="none">
                <a:latin typeface="Courier New"/>
                <a:ea typeface="Courier New"/>
                <a:cs typeface="Courier New"/>
                <a:sym typeface="Courier New"/>
              </a:rPr>
              <a:t>GoodBonus</a:t>
            </a:r>
            <a:r>
              <a:rPr lang="en-US" sz="1800" b="0" i="0" u="none" strike="noStrike" cap="none"/>
              <a:t> class, the </a:t>
            </a:r>
            <a:r>
              <a:rPr lang="en-US" sz="1800" b="0" i="0" u="none" strike="noStrike" cap="none">
                <a:latin typeface="Courier New"/>
                <a:ea typeface="Courier New"/>
                <a:cs typeface="Courier New"/>
                <a:sym typeface="Courier New"/>
              </a:rPr>
              <a:t>getBonusPercent </a:t>
            </a:r>
            <a:r>
              <a:rPr lang="en-US" sz="1800" b="0" i="0" u="none" strike="noStrike" cap="none"/>
              <a:t>method uses the </a:t>
            </a:r>
            <a:r>
              <a:rPr lang="en-US" sz="1800" b="0" i="0" u="none" strike="noStrike" cap="none">
                <a:latin typeface="Courier New"/>
                <a:ea typeface="Courier New"/>
                <a:cs typeface="Courier New"/>
                <a:sym typeface="Courier New"/>
              </a:rPr>
              <a:t>instanceof</a:t>
            </a:r>
            <a:r>
              <a:rPr lang="en-US" sz="1800" b="0" i="0" u="none" strike="noStrike" cap="none"/>
              <a:t> operator to determine what type of </a:t>
            </a:r>
            <a:r>
              <a:rPr lang="en-US" sz="1800" b="0" i="0" u="none" strike="noStrike" cap="none">
                <a:latin typeface="Courier New"/>
                <a:ea typeface="Courier New"/>
                <a:cs typeface="Courier New"/>
                <a:sym typeface="Courier New"/>
              </a:rPr>
              <a:t>Employee</a:t>
            </a:r>
            <a:r>
              <a:rPr lang="en-US" sz="1800" b="0" i="0" u="none" strike="noStrike" cap="none"/>
              <a:t> was passed to the method.</a:t>
            </a:r>
            <a:endParaRPr/>
          </a:p>
        </p:txBody>
      </p:sp>
      <p:sp>
        <p:nvSpPr>
          <p:cNvPr id="850" name="Google Shape;850;g40a120c017_0_415: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92</a:t>
            </a:fld>
            <a:endParaRPr/>
          </a:p>
        </p:txBody>
      </p:sp>
    </p:spTree>
    <p:extLst>
      <p:ext uri="{BB962C8B-B14F-4D97-AF65-F5344CB8AC3E}">
        <p14:creationId xmlns:p14="http://schemas.microsoft.com/office/powerpoint/2010/main" val="28770985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0a120c017_0_423: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g40a120c017_0_423: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None/>
            </a:pPr>
            <a:endParaRPr sz="1800" b="0" i="0" u="none" strike="noStrike" cap="none"/>
          </a:p>
        </p:txBody>
      </p:sp>
      <p:sp>
        <p:nvSpPr>
          <p:cNvPr id="860" name="Google Shape;860;g40a120c017_0_423: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93</a:t>
            </a:fld>
            <a:endParaRPr/>
          </a:p>
        </p:txBody>
      </p:sp>
    </p:spTree>
    <p:extLst>
      <p:ext uri="{BB962C8B-B14F-4D97-AF65-F5344CB8AC3E}">
        <p14:creationId xmlns:p14="http://schemas.microsoft.com/office/powerpoint/2010/main" val="9674140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40a120c017_0_431: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g40a120c017_0_431: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println</a:t>
            </a:r>
            <a:r>
              <a:rPr lang="en-US" sz="1800" b="0" i="0" u="none" strike="noStrike" cap="none"/>
              <a:t> method is overloaded with a number of parameter types. When you invoke </a:t>
            </a:r>
            <a:r>
              <a:rPr lang="en-US" sz="1800" b="0" i="0" u="none" strike="noStrike" cap="none">
                <a:latin typeface="Courier New"/>
                <a:ea typeface="Courier New"/>
                <a:cs typeface="Courier New"/>
                <a:sym typeface="Courier New"/>
              </a:rPr>
              <a:t>System.out.println(e);</a:t>
            </a:r>
            <a:r>
              <a:rPr lang="en-US" sz="1800" b="0" i="0" u="none" strike="noStrike" cap="none"/>
              <a:t> the method that takes an </a:t>
            </a:r>
            <a:r>
              <a:rPr lang="en-US" sz="1800" b="0" i="0" u="none" strike="noStrike" cap="none">
                <a:latin typeface="Courier New"/>
                <a:ea typeface="Courier New"/>
                <a:cs typeface="Courier New"/>
                <a:sym typeface="Courier New"/>
              </a:rPr>
              <a:t>Object</a:t>
            </a:r>
            <a:r>
              <a:rPr lang="en-US" sz="1800" b="0" i="0" u="none" strike="noStrike" cap="none"/>
              <a:t> parameter is matched and invoked. This method in turn invokes the </a:t>
            </a:r>
            <a:r>
              <a:rPr lang="en-US" sz="1800" b="0" i="0" u="none" strike="noStrike" cap="none">
                <a:latin typeface="Courier New"/>
                <a:ea typeface="Courier New"/>
                <a:cs typeface="Courier New"/>
                <a:sym typeface="Courier New"/>
              </a:rPr>
              <a:t>toString()</a:t>
            </a:r>
            <a:r>
              <a:rPr lang="en-US" sz="1800" b="0" i="0" u="none" strike="noStrike" cap="none"/>
              <a:t> method on the object instance.</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Sometimes you may want to be able to print out the name of the class that is executing a method. The </a:t>
            </a:r>
            <a:r>
              <a:rPr lang="en-US" sz="1800" b="0" i="0" u="none" strike="noStrike" cap="none">
                <a:latin typeface="Courier New"/>
                <a:ea typeface="Courier New"/>
                <a:cs typeface="Courier New"/>
                <a:sym typeface="Courier New"/>
              </a:rPr>
              <a:t>getClass()</a:t>
            </a:r>
            <a:r>
              <a:rPr lang="en-US" sz="1800" b="0" i="0" u="none" strike="noStrike" cap="none"/>
              <a:t> method is an </a:t>
            </a:r>
            <a:r>
              <a:rPr lang="en-US" sz="1800" b="0" i="0" u="none" strike="noStrike" cap="none">
                <a:latin typeface="Courier New"/>
                <a:ea typeface="Courier New"/>
                <a:cs typeface="Courier New"/>
                <a:sym typeface="Courier New"/>
              </a:rPr>
              <a:t>Object</a:t>
            </a:r>
            <a:r>
              <a:rPr lang="en-US" sz="1800" b="0" i="0" u="none" strike="noStrike" cap="none"/>
              <a:t> method used to return the </a:t>
            </a:r>
            <a:r>
              <a:rPr lang="en-US" sz="1800" b="0" i="0" u="none" strike="noStrike" cap="none">
                <a:latin typeface="Courier New"/>
                <a:ea typeface="Courier New"/>
                <a:cs typeface="Courier New"/>
                <a:sym typeface="Courier New"/>
              </a:rPr>
              <a:t>Class</a:t>
            </a:r>
            <a:r>
              <a:rPr lang="en-US" sz="1800" b="0" i="0" u="none" strike="noStrike" cap="none"/>
              <a:t> object instance, and the </a:t>
            </a:r>
            <a:r>
              <a:rPr lang="en-US" sz="1800" b="0" i="0" u="none" strike="noStrike" cap="none">
                <a:latin typeface="Courier New"/>
                <a:ea typeface="Courier New"/>
                <a:cs typeface="Courier New"/>
                <a:sym typeface="Courier New"/>
              </a:rPr>
              <a:t>getName()</a:t>
            </a:r>
            <a:r>
              <a:rPr lang="en-US" sz="1800" b="0" i="0" u="none" strike="noStrike" cap="none"/>
              <a:t> method provides the fully qualified name of the runtime class. </a:t>
            </a:r>
            <a:r>
              <a:rPr lang="en-US" sz="1800" b="0" i="0" u="none" strike="noStrike" cap="none">
                <a:latin typeface="Courier New"/>
                <a:ea typeface="Courier New"/>
                <a:cs typeface="Courier New"/>
                <a:sym typeface="Courier New"/>
              </a:rPr>
              <a:t>getClass().getName(); //</a:t>
            </a:r>
            <a:r>
              <a:rPr lang="en-US" sz="1800" b="0" i="0" u="none" strike="noStrike" cap="none"/>
              <a:t> returns the name of this class instance. These methods are in the </a:t>
            </a:r>
            <a:r>
              <a:rPr lang="en-US" sz="1800" b="0" i="0" u="none" strike="noStrike" cap="none">
                <a:latin typeface="Courier New"/>
                <a:ea typeface="Courier New"/>
                <a:cs typeface="Courier New"/>
                <a:sym typeface="Courier New"/>
              </a:rPr>
              <a:t>Object</a:t>
            </a:r>
            <a:r>
              <a:rPr lang="en-US" sz="1800" b="0" i="0" u="none" strike="noStrike" cap="none"/>
              <a:t> class.</a:t>
            </a:r>
            <a:endParaRPr/>
          </a:p>
          <a:p>
            <a:pPr marL="0" marR="0" lvl="0" indent="0" algn="l" rtl="0">
              <a:spcBef>
                <a:spcPts val="0"/>
              </a:spcBef>
              <a:spcAft>
                <a:spcPts val="0"/>
              </a:spcAft>
              <a:buNone/>
            </a:pPr>
            <a:endParaRPr sz="1800" b="0" i="0" u="none" strike="noStrike" cap="none"/>
          </a:p>
        </p:txBody>
      </p:sp>
      <p:sp>
        <p:nvSpPr>
          <p:cNvPr id="870" name="Google Shape;870;g40a120c017_0_431: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94</a:t>
            </a:fld>
            <a:endParaRPr/>
          </a:p>
        </p:txBody>
      </p:sp>
    </p:spTree>
    <p:extLst>
      <p:ext uri="{BB962C8B-B14F-4D97-AF65-F5344CB8AC3E}">
        <p14:creationId xmlns:p14="http://schemas.microsoft.com/office/powerpoint/2010/main" val="18931005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40a120c017_0_439: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9" name="Google Shape;879;g40a120c017_0_439: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equals</a:t>
            </a:r>
            <a:r>
              <a:rPr lang="en-US" sz="1800" b="0" i="0" u="none" strike="noStrike" cap="none"/>
              <a:t> method of </a:t>
            </a:r>
            <a:r>
              <a:rPr lang="en-US" sz="1800" b="0" i="0" u="none" strike="noStrike" cap="none">
                <a:latin typeface="Courier New"/>
                <a:ea typeface="Courier New"/>
                <a:cs typeface="Courier New"/>
                <a:sym typeface="Courier New"/>
              </a:rPr>
              <a:t>Object</a:t>
            </a:r>
            <a:r>
              <a:rPr lang="en-US" sz="1800" b="0" i="0" u="none" strike="noStrike" cap="none"/>
              <a:t> determines (by default) only if the values of two object references point to the same object. Basically, the test in the </a:t>
            </a:r>
            <a:r>
              <a:rPr lang="en-US" sz="1800" b="0" i="0" u="none" strike="noStrike" cap="none">
                <a:latin typeface="Courier New"/>
                <a:ea typeface="Courier New"/>
                <a:cs typeface="Courier New"/>
                <a:sym typeface="Courier New"/>
              </a:rPr>
              <a:t>Object</a:t>
            </a:r>
            <a:r>
              <a:rPr lang="en-US" sz="1800" b="0" i="0" u="none" strike="noStrike" cap="none"/>
              <a:t> class is simply as follows:</a:t>
            </a:r>
            <a:endParaRPr/>
          </a:p>
          <a:p>
            <a:pPr marL="0" marR="0" lvl="3" indent="0" algn="l" rtl="0">
              <a:spcBef>
                <a:spcPts val="0"/>
              </a:spcBef>
              <a:spcAft>
                <a:spcPts val="0"/>
              </a:spcAft>
              <a:buSzPts val="1800"/>
              <a:buFont typeface="Arial"/>
              <a:buNone/>
            </a:pPr>
            <a:r>
              <a:rPr lang="en-US" sz="1800" b="0" i="0" u="none" strike="noStrike" cap="none"/>
              <a:t>If x == y, return true. </a:t>
            </a:r>
            <a:endParaRPr/>
          </a:p>
          <a:p>
            <a:pPr marL="0" marR="0" lvl="1" indent="0" algn="l" rtl="0">
              <a:spcBef>
                <a:spcPts val="0"/>
              </a:spcBef>
              <a:spcAft>
                <a:spcPts val="0"/>
              </a:spcAft>
              <a:buSzPts val="1800"/>
              <a:buFont typeface="Arial"/>
              <a:buNone/>
            </a:pPr>
            <a:r>
              <a:rPr lang="en-US" sz="1800" b="0" i="0" u="none" strike="noStrike" cap="none"/>
              <a:t>For an object (like the </a:t>
            </a:r>
            <a:r>
              <a:rPr lang="en-US" sz="1800" b="0" i="0" u="none" strike="noStrike" cap="none">
                <a:latin typeface="Courier New"/>
                <a:ea typeface="Courier New"/>
                <a:cs typeface="Courier New"/>
                <a:sym typeface="Courier New"/>
              </a:rPr>
              <a:t>Employee</a:t>
            </a:r>
            <a:r>
              <a:rPr lang="en-US" sz="1800" b="0" i="0" u="none" strike="noStrike" cap="none"/>
              <a:t> object) that contains values, this comparison is not sufficient, particularly if we want to make sure there is one and only one employee with a particular ID.</a:t>
            </a:r>
            <a:endParaRPr/>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880" name="Google Shape;880;g40a120c017_0_439: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95</a:t>
            </a:fld>
            <a:endParaRPr/>
          </a:p>
        </p:txBody>
      </p:sp>
    </p:spTree>
    <p:extLst>
      <p:ext uri="{BB962C8B-B14F-4D97-AF65-F5344CB8AC3E}">
        <p14:creationId xmlns:p14="http://schemas.microsoft.com/office/powerpoint/2010/main" val="249328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0a120c017_0_447: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9" name="Google Shape;889;g40a120c017_0_447: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1" indent="0" algn="l" rtl="0">
              <a:spcBef>
                <a:spcPts val="0"/>
              </a:spcBef>
              <a:spcAft>
                <a:spcPts val="0"/>
              </a:spcAft>
              <a:buSzPts val="1800"/>
              <a:buFont typeface="Arial"/>
              <a:buNone/>
            </a:pPr>
            <a:r>
              <a:rPr lang="en-US" sz="1800" b="0" i="0" u="none" strike="noStrike" cap="none"/>
              <a:t>This simple </a:t>
            </a:r>
            <a:r>
              <a:rPr lang="en-US" sz="1800" b="0" i="0" u="none" strike="noStrike" cap="none">
                <a:latin typeface="Courier New"/>
                <a:ea typeface="Courier New"/>
                <a:cs typeface="Courier New"/>
                <a:sym typeface="Courier New"/>
              </a:rPr>
              <a:t>equals</a:t>
            </a:r>
            <a:r>
              <a:rPr lang="en-US" sz="1800" b="0" i="0" u="none" strike="noStrike" cap="none"/>
              <a:t> test first tests to make sure that the object passed in is not null, and then tests to make sure that it is an instance of an </a:t>
            </a:r>
            <a:r>
              <a:rPr lang="en-US" sz="1800" b="0" i="0" u="none" strike="noStrike" cap="none">
                <a:latin typeface="Courier New"/>
                <a:ea typeface="Courier New"/>
                <a:cs typeface="Courier New"/>
                <a:sym typeface="Courier New"/>
              </a:rPr>
              <a:t>Employee</a:t>
            </a:r>
            <a:r>
              <a:rPr lang="en-US" sz="1800" b="0" i="0" u="none" strike="noStrike" cap="none"/>
              <a:t> class (all subclasses are also employees, so this works). Then the </a:t>
            </a:r>
            <a:r>
              <a:rPr lang="en-US" sz="1800" b="0" i="0" u="none" strike="noStrike" cap="none">
                <a:latin typeface="Courier New"/>
                <a:ea typeface="Courier New"/>
                <a:cs typeface="Courier New"/>
                <a:sym typeface="Courier New"/>
              </a:rPr>
              <a:t>Object</a:t>
            </a:r>
            <a:r>
              <a:rPr lang="en-US" sz="1800" b="0" i="0" u="none" strike="noStrike" cap="none"/>
              <a:t> is cast to </a:t>
            </a:r>
            <a:r>
              <a:rPr lang="en-US" sz="1800" b="0" i="0" u="none" strike="noStrike" cap="none">
                <a:latin typeface="Courier New"/>
                <a:ea typeface="Courier New"/>
                <a:cs typeface="Courier New"/>
                <a:sym typeface="Courier New"/>
              </a:rPr>
              <a:t>Employee</a:t>
            </a:r>
            <a:r>
              <a:rPr lang="en-US" sz="1800" b="0" i="0" u="none" strike="noStrike" cap="none"/>
              <a:t>, and each field in </a:t>
            </a:r>
            <a:r>
              <a:rPr lang="en-US" sz="1800" b="0" i="0" u="none" strike="noStrike" cap="none">
                <a:latin typeface="Courier New"/>
                <a:ea typeface="Courier New"/>
                <a:cs typeface="Courier New"/>
                <a:sym typeface="Courier New"/>
              </a:rPr>
              <a:t>Employee</a:t>
            </a:r>
            <a:r>
              <a:rPr lang="en-US" sz="1800" b="0" i="0" u="none" strike="noStrike" cap="none"/>
              <a:t> is checked for equality.</a:t>
            </a:r>
            <a:endParaRPr/>
          </a:p>
          <a:p>
            <a:pPr marL="0" marR="0" lvl="1" indent="0" algn="l" rtl="0">
              <a:spcBef>
                <a:spcPts val="0"/>
              </a:spcBef>
              <a:spcAft>
                <a:spcPts val="0"/>
              </a:spcAft>
              <a:buSzPts val="1800"/>
              <a:buFont typeface="Arial"/>
              <a:buNone/>
            </a:pPr>
            <a:r>
              <a:rPr lang="en-US" sz="1800" b="1" i="0" u="none" strike="noStrike" cap="none"/>
              <a:t>Note: </a:t>
            </a:r>
            <a:r>
              <a:rPr lang="en-US" sz="1800" b="0" i="0" u="none" strike="noStrike" cap="none"/>
              <a:t>For </a:t>
            </a:r>
            <a:r>
              <a:rPr lang="en-US" sz="1800" b="0" i="0" u="none" strike="noStrike" cap="none">
                <a:latin typeface="Courier New"/>
                <a:ea typeface="Courier New"/>
                <a:cs typeface="Courier New"/>
                <a:sym typeface="Courier New"/>
              </a:rPr>
              <a:t>String</a:t>
            </a:r>
            <a:r>
              <a:rPr lang="en-US" sz="1800" b="0" i="0" u="none" strike="noStrike" cap="none"/>
              <a:t> types, you should use the </a:t>
            </a:r>
            <a:r>
              <a:rPr lang="en-US" sz="1800" b="0" i="0" u="none" strike="noStrike" cap="none">
                <a:latin typeface="Courier New"/>
                <a:ea typeface="Courier New"/>
                <a:cs typeface="Courier New"/>
                <a:sym typeface="Courier New"/>
              </a:rPr>
              <a:t>equals</a:t>
            </a:r>
            <a:r>
              <a:rPr lang="en-US" sz="1800" b="0" i="0" u="none" strike="noStrike" cap="none"/>
              <a:t> method to test the strings character by character for equality.</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Courier New"/>
              <a:buNone/>
            </a:pPr>
            <a:r>
              <a:rPr lang="en-US" sz="1800" b="1" i="0" u="none" strike="noStrike" cap="none">
                <a:latin typeface="Courier New"/>
                <a:ea typeface="Courier New"/>
                <a:cs typeface="Courier New"/>
                <a:sym typeface="Courier New"/>
              </a:rPr>
              <a:t>@Override</a:t>
            </a:r>
            <a:r>
              <a:rPr lang="en-US" sz="1800" b="1" i="0" u="none" strike="noStrike" cap="none"/>
              <a:t> annotation </a:t>
            </a:r>
            <a:endParaRPr/>
          </a:p>
          <a:p>
            <a:pPr marL="0" marR="0" lvl="1" indent="0" algn="l" rtl="0">
              <a:spcBef>
                <a:spcPts val="0"/>
              </a:spcBef>
              <a:spcAft>
                <a:spcPts val="0"/>
              </a:spcAft>
              <a:buSzPts val="1800"/>
              <a:buFont typeface="Arial"/>
              <a:buNone/>
            </a:pPr>
            <a:r>
              <a:rPr lang="en-US" sz="1800" b="0" i="0" u="none" strike="noStrike" cap="none"/>
              <a:t>This annotation is used to instruct compiler that method annotated with </a:t>
            </a:r>
            <a:r>
              <a:rPr lang="en-US" sz="1800" b="0" i="0" u="none" strike="noStrike" cap="none">
                <a:latin typeface="Courier New"/>
                <a:ea typeface="Courier New"/>
                <a:cs typeface="Courier New"/>
                <a:sym typeface="Courier New"/>
              </a:rPr>
              <a:t>@Override</a:t>
            </a:r>
            <a:r>
              <a:rPr lang="en-US" sz="1800" b="0" i="0" u="none" strike="noStrike" cap="none"/>
              <a:t> is an overridden method from super class or interface. When this annotation is used the compiler check is to make sure you actually are overriding a method when you think you are. This way, if you make a common mistake of misspelling a method name or not correctly matching the parameters, you will be warned that you method does not actually override as you think it does. Secondly, it makes your code easier to understand when you are overriding methods.</a:t>
            </a:r>
            <a:br>
              <a:rPr lang="en-US" sz="1800" b="0" i="0" u="none" strike="noStrike" cap="none"/>
            </a:br>
            <a:r>
              <a:rPr lang="en-US" sz="1800" b="0" i="0" u="none" strike="noStrike" cap="none"/>
              <a:t/>
            </a:r>
            <a:br>
              <a:rPr lang="en-US" sz="1800" b="0" i="0" u="none" strike="noStrike" cap="none"/>
            </a:br>
            <a:endParaRPr/>
          </a:p>
        </p:txBody>
      </p:sp>
      <p:sp>
        <p:nvSpPr>
          <p:cNvPr id="890" name="Google Shape;890;g40a120c017_0_447: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96</a:t>
            </a:fld>
            <a:endParaRPr/>
          </a:p>
        </p:txBody>
      </p:sp>
    </p:spTree>
    <p:extLst>
      <p:ext uri="{BB962C8B-B14F-4D97-AF65-F5344CB8AC3E}">
        <p14:creationId xmlns:p14="http://schemas.microsoft.com/office/powerpoint/2010/main" val="30037286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40a120c017_0_454: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8" name="Google Shape;898;g40a120c017_0_454: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Overriding </a:t>
            </a:r>
            <a:r>
              <a:rPr lang="en-US" sz="1800" b="0" i="0" u="none" strike="noStrike" cap="none">
                <a:latin typeface="Courier New"/>
                <a:ea typeface="Courier New"/>
                <a:cs typeface="Courier New"/>
                <a:sym typeface="Courier New"/>
              </a:rPr>
              <a:t>hashCode</a:t>
            </a:r>
            <a:endParaRPr/>
          </a:p>
          <a:p>
            <a:pPr marL="0" marR="0" lvl="1" indent="0" algn="l" rtl="0">
              <a:spcBef>
                <a:spcPts val="0"/>
              </a:spcBef>
              <a:spcAft>
                <a:spcPts val="0"/>
              </a:spcAft>
              <a:buSzPts val="1800"/>
              <a:buFont typeface="Arial"/>
              <a:buNone/>
            </a:pPr>
            <a:r>
              <a:rPr lang="en-US" sz="1800" b="0" i="0" u="none" strike="noStrike" cap="none"/>
              <a:t>The Java documentation for the </a:t>
            </a:r>
            <a:r>
              <a:rPr lang="en-US" sz="1800" b="0" i="0" u="none" strike="noStrike" cap="none">
                <a:latin typeface="Courier New"/>
                <a:ea typeface="Courier New"/>
                <a:cs typeface="Courier New"/>
                <a:sym typeface="Courier New"/>
              </a:rPr>
              <a:t>Object</a:t>
            </a:r>
            <a:r>
              <a:rPr lang="en-US" sz="1800" b="0" i="0" u="none" strike="noStrike" cap="none"/>
              <a:t> class states:</a:t>
            </a:r>
            <a:endParaRPr/>
          </a:p>
          <a:p>
            <a:pPr marL="0" marR="0" lvl="1" indent="0" algn="l" rtl="0">
              <a:spcBef>
                <a:spcPts val="0"/>
              </a:spcBef>
              <a:spcAft>
                <a:spcPts val="0"/>
              </a:spcAft>
              <a:buSzPts val="1800"/>
              <a:buFont typeface="Arial"/>
              <a:buNone/>
            </a:pPr>
            <a:r>
              <a:rPr lang="en-US" sz="1800" b="0" i="0" u="none" strike="noStrike" cap="none"/>
              <a:t> "... It is generally necessary to override the </a:t>
            </a:r>
            <a:r>
              <a:rPr lang="en-US" sz="1800" b="0" i="0" u="none" strike="noStrike" cap="none">
                <a:latin typeface="Courier New"/>
                <a:ea typeface="Courier New"/>
                <a:cs typeface="Courier New"/>
                <a:sym typeface="Courier New"/>
              </a:rPr>
              <a:t>hashCode</a:t>
            </a:r>
            <a:r>
              <a:rPr lang="en-US" sz="1800" b="0" i="0" u="none" strike="noStrike" cap="none"/>
              <a:t> method whenever this method [</a:t>
            </a:r>
            <a:r>
              <a:rPr lang="en-US" sz="1800" b="0" i="0" u="none" strike="noStrike" cap="none">
                <a:latin typeface="Courier New"/>
                <a:ea typeface="Courier New"/>
                <a:cs typeface="Courier New"/>
                <a:sym typeface="Courier New"/>
              </a:rPr>
              <a:t>equals</a:t>
            </a:r>
            <a:r>
              <a:rPr lang="en-US" sz="1800" b="0" i="0" u="none" strike="noStrike" cap="none"/>
              <a:t>] is overridden, so as to maintain the general contract for the </a:t>
            </a:r>
            <a:r>
              <a:rPr lang="en-US" sz="1800" b="0" i="0" u="none" strike="noStrike" cap="none">
                <a:latin typeface="Courier New"/>
                <a:ea typeface="Courier New"/>
                <a:cs typeface="Courier New"/>
                <a:sym typeface="Courier New"/>
              </a:rPr>
              <a:t>hashCode</a:t>
            </a:r>
            <a:r>
              <a:rPr lang="en-US" sz="1800" b="0" i="0" u="none" strike="noStrike" cap="none"/>
              <a:t> method, which states that equal objects must have equal hash codes."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hashCode</a:t>
            </a:r>
            <a:r>
              <a:rPr lang="en-US" sz="1800" b="0" i="0" u="none" strike="noStrike" cap="none"/>
              <a:t> method is used in conjunction with the </a:t>
            </a:r>
            <a:r>
              <a:rPr lang="en-US" sz="1800" b="0" i="0" u="none" strike="noStrike" cap="none">
                <a:latin typeface="Courier New"/>
                <a:ea typeface="Courier New"/>
                <a:cs typeface="Courier New"/>
                <a:sym typeface="Courier New"/>
              </a:rPr>
              <a:t>equals</a:t>
            </a:r>
            <a:r>
              <a:rPr lang="en-US" sz="1800" b="0" i="0" u="none" strike="noStrike" cap="none"/>
              <a:t> method in hash-based collections, such as </a:t>
            </a:r>
            <a:r>
              <a:rPr lang="en-US" sz="1800" b="0" i="0" u="none" strike="noStrike" cap="none">
                <a:latin typeface="Courier New"/>
                <a:ea typeface="Courier New"/>
                <a:cs typeface="Courier New"/>
                <a:sym typeface="Courier New"/>
              </a:rPr>
              <a:t>HashMap</a:t>
            </a:r>
            <a:r>
              <a:rPr lang="en-US" sz="1800" b="0" i="0" u="none" strike="noStrike" cap="none"/>
              <a:t>, </a:t>
            </a:r>
            <a:r>
              <a:rPr lang="en-US" sz="1800" b="0" i="0" u="none" strike="noStrike" cap="none">
                <a:latin typeface="Courier New"/>
                <a:ea typeface="Courier New"/>
                <a:cs typeface="Courier New"/>
                <a:sym typeface="Courier New"/>
              </a:rPr>
              <a:t>HashSet</a:t>
            </a:r>
            <a:r>
              <a:rPr lang="en-US" sz="1800" b="0" i="0" u="none" strike="noStrike" cap="none"/>
              <a:t>, and </a:t>
            </a:r>
            <a:r>
              <a:rPr lang="en-US" sz="1800" b="0" i="0" u="none" strike="noStrike" cap="none">
                <a:latin typeface="Courier New"/>
                <a:ea typeface="Courier New"/>
                <a:cs typeface="Courier New"/>
                <a:sym typeface="Courier New"/>
              </a:rPr>
              <a:t>Hashtable</a:t>
            </a:r>
            <a:r>
              <a:rPr lang="en-US" sz="1800" b="0" i="0" u="none" strike="noStrike" cap="none"/>
              <a:t>.</a:t>
            </a:r>
            <a:endParaRPr/>
          </a:p>
          <a:p>
            <a:pPr marL="0" marR="0" lvl="1" indent="0" algn="l" rtl="0">
              <a:spcBef>
                <a:spcPts val="0"/>
              </a:spcBef>
              <a:spcAft>
                <a:spcPts val="0"/>
              </a:spcAft>
              <a:buSzPts val="1800"/>
              <a:buFont typeface="Arial"/>
              <a:buNone/>
            </a:pPr>
            <a:r>
              <a:rPr lang="en-US" sz="1800" b="0" i="0" u="none" strike="noStrike" cap="none"/>
              <a:t>This method is easy to get wrong, so you need to be careful. The good news is that IDEs such as NetBeans can generate </a:t>
            </a:r>
            <a:r>
              <a:rPr lang="en-US" sz="1800" b="0" i="0" u="none" strike="noStrike" cap="none">
                <a:latin typeface="Courier New"/>
                <a:ea typeface="Courier New"/>
                <a:cs typeface="Courier New"/>
                <a:sym typeface="Courier New"/>
              </a:rPr>
              <a:t>hashCode</a:t>
            </a:r>
            <a:r>
              <a:rPr lang="en-US" sz="1800" b="0" i="0" u="none" strike="noStrike" cap="none"/>
              <a:t> for you.</a:t>
            </a:r>
            <a:endParaRPr/>
          </a:p>
          <a:p>
            <a:pPr marL="0" marR="0" lvl="1" indent="0" algn="l" rtl="0">
              <a:spcBef>
                <a:spcPts val="0"/>
              </a:spcBef>
              <a:spcAft>
                <a:spcPts val="0"/>
              </a:spcAft>
              <a:buSzPts val="1800"/>
              <a:buFont typeface="Arial"/>
              <a:buNone/>
            </a:pPr>
            <a:r>
              <a:rPr lang="en-US" sz="1800" b="0" i="0" u="none" strike="noStrike" cap="none"/>
              <a:t>To create your own hash function, the following will help approximate a reasonable hash value for equal and unequal instances:</a:t>
            </a:r>
            <a:endParaRPr/>
          </a:p>
          <a:p>
            <a:pPr marL="0" marR="0" lvl="2" indent="0" algn="l" rtl="0">
              <a:spcBef>
                <a:spcPts val="0"/>
              </a:spcBef>
              <a:spcAft>
                <a:spcPts val="0"/>
              </a:spcAft>
              <a:buSzPts val="1800"/>
              <a:buFont typeface="Arial"/>
              <a:buNone/>
            </a:pPr>
            <a:r>
              <a:rPr lang="en-US" sz="1800" b="0" i="0" u="none" strike="noStrike" cap="none"/>
              <a:t>1)	Start with a nonzero integer constant. Prime numbers result in fewer hashcode collisions.</a:t>
            </a:r>
            <a:endParaRPr/>
          </a:p>
          <a:p>
            <a:pPr marL="0" marR="0" lvl="2" indent="0" algn="l" rtl="0">
              <a:spcBef>
                <a:spcPts val="0"/>
              </a:spcBef>
              <a:spcAft>
                <a:spcPts val="0"/>
              </a:spcAft>
              <a:buSzPts val="1800"/>
              <a:buFont typeface="Arial"/>
              <a:buNone/>
            </a:pPr>
            <a:r>
              <a:rPr lang="en-US" sz="1800" b="0" i="0" u="none" strike="noStrike" cap="none"/>
              <a:t>2)	For each field used in the </a:t>
            </a:r>
            <a:r>
              <a:rPr lang="en-US" sz="1800" b="0" i="0" u="none" strike="noStrike" cap="none">
                <a:latin typeface="Courier New"/>
                <a:ea typeface="Courier New"/>
                <a:cs typeface="Courier New"/>
                <a:sym typeface="Courier New"/>
              </a:rPr>
              <a:t>equals</a:t>
            </a:r>
            <a:r>
              <a:rPr lang="en-US" sz="1800" b="0" i="0" u="none" strike="noStrike" cap="none"/>
              <a:t> method, compute an </a:t>
            </a:r>
            <a:r>
              <a:rPr lang="en-US" sz="1800" b="0" i="0" u="none" strike="noStrike" cap="none">
                <a:latin typeface="Courier New"/>
                <a:ea typeface="Courier New"/>
                <a:cs typeface="Courier New"/>
                <a:sym typeface="Courier New"/>
              </a:rPr>
              <a:t>int</a:t>
            </a:r>
            <a:r>
              <a:rPr lang="en-US" sz="1800" b="0" i="0" u="none" strike="noStrike" cap="none"/>
              <a:t> hash code for the field. Notice that for the </a:t>
            </a:r>
            <a:r>
              <a:rPr lang="en-US" sz="1800" b="0" i="0" u="none" strike="noStrike" cap="none">
                <a:latin typeface="Courier New"/>
                <a:ea typeface="Courier New"/>
                <a:cs typeface="Courier New"/>
                <a:sym typeface="Courier New"/>
              </a:rPr>
              <a:t>Strings</a:t>
            </a:r>
            <a:r>
              <a:rPr lang="en-US" sz="1800" b="0" i="0" u="none" strike="noStrike" cap="none"/>
              <a:t>, you can use the </a:t>
            </a:r>
            <a:r>
              <a:rPr lang="en-US" sz="1800" b="0" i="0" u="none" strike="noStrike" cap="none">
                <a:latin typeface="Courier New"/>
                <a:ea typeface="Courier New"/>
                <a:cs typeface="Courier New"/>
                <a:sym typeface="Courier New"/>
              </a:rPr>
              <a:t>hashCode</a:t>
            </a:r>
            <a:r>
              <a:rPr lang="en-US" sz="1800" b="0" i="0" u="none" strike="noStrike" cap="none"/>
              <a:t> of the </a:t>
            </a:r>
            <a:r>
              <a:rPr lang="en-US" sz="1800" b="0" i="0" u="none" strike="noStrike" cap="none">
                <a:latin typeface="Courier New"/>
                <a:ea typeface="Courier New"/>
                <a:cs typeface="Courier New"/>
                <a:sym typeface="Courier New"/>
              </a:rPr>
              <a:t>String</a:t>
            </a:r>
            <a:r>
              <a:rPr lang="en-US" sz="1800" b="0" i="0" u="none" strike="noStrike" cap="none"/>
              <a:t>.</a:t>
            </a:r>
            <a:endParaRPr/>
          </a:p>
          <a:p>
            <a:pPr marL="0" marR="0" lvl="2" indent="0" algn="l" rtl="0">
              <a:spcBef>
                <a:spcPts val="0"/>
              </a:spcBef>
              <a:spcAft>
                <a:spcPts val="0"/>
              </a:spcAft>
              <a:buSzPts val="1800"/>
              <a:buFont typeface="Arial"/>
              <a:buNone/>
            </a:pPr>
            <a:r>
              <a:rPr lang="en-US" sz="1800" b="0" i="0" u="none" strike="noStrike" cap="none"/>
              <a:t>3)	Add the computed hash codes together.</a:t>
            </a:r>
            <a:endParaRPr/>
          </a:p>
          <a:p>
            <a:pPr marL="0" marR="0" lvl="2" indent="0" algn="l" rtl="0">
              <a:spcBef>
                <a:spcPts val="0"/>
              </a:spcBef>
              <a:spcAft>
                <a:spcPts val="0"/>
              </a:spcAft>
              <a:buSzPts val="1800"/>
              <a:buFont typeface="Arial"/>
              <a:buNone/>
            </a:pPr>
            <a:r>
              <a:rPr lang="en-US" sz="1800" b="0" i="0" u="none" strike="noStrike" cap="none"/>
              <a:t>4)	Return the result.</a:t>
            </a:r>
            <a:endParaRPr/>
          </a:p>
          <a:p>
            <a:pPr marL="0" marR="0" lvl="1" indent="0" algn="l" rtl="0">
              <a:spcBef>
                <a:spcPts val="0"/>
              </a:spcBef>
              <a:spcAft>
                <a:spcPts val="0"/>
              </a:spcAft>
              <a:buSzPts val="1800"/>
              <a:buFont typeface="Arial"/>
              <a:buNone/>
            </a:pPr>
            <a:endParaRPr sz="1800" b="0" i="0" u="none" strike="noStrike" cap="none"/>
          </a:p>
          <a:p>
            <a:pPr marL="0" marR="0" lvl="1" indent="0" algn="l" rtl="0">
              <a:spcBef>
                <a:spcPts val="0"/>
              </a:spcBef>
              <a:spcAft>
                <a:spcPts val="0"/>
              </a:spcAft>
              <a:buSzPts val="1800"/>
              <a:buFont typeface="Arial"/>
              <a:buNone/>
            </a:pPr>
            <a:endParaRPr sz="1800" b="0" i="0" u="none" strike="noStrike" cap="none"/>
          </a:p>
          <a:p>
            <a:pPr marL="0" marR="0" lvl="0" indent="0" algn="l" rtl="0">
              <a:spcBef>
                <a:spcPts val="0"/>
              </a:spcBef>
              <a:spcAft>
                <a:spcPts val="0"/>
              </a:spcAft>
              <a:buNone/>
            </a:pPr>
            <a:endParaRPr sz="1800" b="0" i="0" u="none" strike="noStrike" cap="none"/>
          </a:p>
        </p:txBody>
      </p:sp>
      <p:sp>
        <p:nvSpPr>
          <p:cNvPr id="899" name="Google Shape;899;g40a120c017_0_454: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97</a:t>
            </a:fld>
            <a:endParaRPr/>
          </a:p>
        </p:txBody>
      </p:sp>
    </p:spTree>
    <p:extLst>
      <p:ext uri="{BB962C8B-B14F-4D97-AF65-F5344CB8AC3E}">
        <p14:creationId xmlns:p14="http://schemas.microsoft.com/office/powerpoint/2010/main" val="2366140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40a120c017_0_462: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g40a120c017_0_462: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Methods with a Variable Number of the Same Type</a:t>
            </a:r>
            <a:endParaRPr/>
          </a:p>
          <a:p>
            <a:pPr marL="0" marR="0" lvl="1" indent="0" algn="l" rtl="0">
              <a:spcBef>
                <a:spcPts val="0"/>
              </a:spcBef>
              <a:spcAft>
                <a:spcPts val="0"/>
              </a:spcAft>
              <a:buSzPts val="1800"/>
              <a:buFont typeface="Arial"/>
              <a:buNone/>
            </a:pPr>
            <a:r>
              <a:rPr lang="en-US" sz="1800" b="0" i="0" u="none" strike="noStrike" cap="none"/>
              <a:t>One case of overloading is when you need to provide a set of overloaded methods that differ in the number of the same type of arguments. For example, suppose you want to have methods to calculate an average. You may want to calculate averages for 2, 3, or 4 (or more) integers.</a:t>
            </a:r>
            <a:endParaRPr/>
          </a:p>
          <a:p>
            <a:pPr marL="0" marR="0" lvl="1" indent="0" algn="l" rtl="0">
              <a:spcBef>
                <a:spcPts val="0"/>
              </a:spcBef>
              <a:spcAft>
                <a:spcPts val="0"/>
              </a:spcAft>
              <a:buSzPts val="1800"/>
              <a:buFont typeface="Arial"/>
              <a:buNone/>
            </a:pPr>
            <a:r>
              <a:rPr lang="en-US" sz="1800" b="0" i="0" u="none" strike="noStrike" cap="none"/>
              <a:t>Each of these methods performs a similar type of computation—the average of the arguments passed in, as in this example:</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public class Statistics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 return (x1 + x2) / 2;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int x3)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(x1 + x2 + x3) / 3;</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public float average(int x1, int x2, int x3, int x4)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(x1 + x2 + x3 + x4) / 4;</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a:t>
            </a:r>
            <a:endParaRPr/>
          </a:p>
          <a:p>
            <a:pPr marL="0" marR="0" lvl="1" indent="0" algn="l" rtl="0">
              <a:spcBef>
                <a:spcPts val="0"/>
              </a:spcBef>
              <a:spcAft>
                <a:spcPts val="0"/>
              </a:spcAft>
              <a:buSzPts val="1800"/>
              <a:buFont typeface="Arial"/>
              <a:buNone/>
            </a:pPr>
            <a:r>
              <a:rPr lang="en-US" sz="1800" b="0" i="0" u="none" strike="noStrike" cap="none"/>
              <a:t>Java provides a convenient syntax for collapsing these three methods into just one and providing for any number of arguments.</a:t>
            </a:r>
            <a:endParaRPr/>
          </a:p>
        </p:txBody>
      </p:sp>
      <p:sp>
        <p:nvSpPr>
          <p:cNvPr id="909" name="Google Shape;909;g40a120c017_0_462: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98</a:t>
            </a:fld>
            <a:endParaRPr/>
          </a:p>
        </p:txBody>
      </p:sp>
    </p:spTree>
    <p:extLst>
      <p:ext uri="{BB962C8B-B14F-4D97-AF65-F5344CB8AC3E}">
        <p14:creationId xmlns:p14="http://schemas.microsoft.com/office/powerpoint/2010/main" val="1035371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40a120c017_0_470:notes"/>
          <p:cNvSpPr>
            <a:spLocks noGrp="1" noRot="1" noChangeAspect="1"/>
          </p:cNvSpPr>
          <p:nvPr>
            <p:ph type="sldImg" idx="2"/>
          </p:nvPr>
        </p:nvSpPr>
        <p:spPr>
          <a:xfrm>
            <a:off x="477838" y="463550"/>
            <a:ext cx="6035675" cy="45259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8" name="Google Shape;918;g40a120c017_0_470:notes"/>
          <p:cNvSpPr txBox="1">
            <a:spLocks noGrp="1"/>
          </p:cNvSpPr>
          <p:nvPr>
            <p:ph type="body" idx="1"/>
          </p:nvPr>
        </p:nvSpPr>
        <p:spPr>
          <a:xfrm>
            <a:off x="547687" y="5278437"/>
            <a:ext cx="5942100" cy="3198900"/>
          </a:xfrm>
          <a:prstGeom prst="rect">
            <a:avLst/>
          </a:prstGeom>
          <a:noFill/>
          <a:ln>
            <a:noFill/>
          </a:ln>
        </p:spPr>
        <p:txBody>
          <a:bodyPr spcFirstLastPara="1" wrap="square" lIns="12900" tIns="12900" rIns="12900" bIns="12900" anchor="t" anchorCtr="0">
            <a:noAutofit/>
          </a:bodyPr>
          <a:lstStyle/>
          <a:p>
            <a:pPr marL="0" marR="0" lvl="0" indent="0" algn="l" rtl="0">
              <a:spcBef>
                <a:spcPts val="0"/>
              </a:spcBef>
              <a:spcAft>
                <a:spcPts val="0"/>
              </a:spcAft>
              <a:buSzPts val="1800"/>
              <a:buFont typeface="Arial"/>
              <a:buNone/>
            </a:pPr>
            <a:r>
              <a:rPr lang="en-US" sz="1800" b="0" i="0" u="none" strike="noStrike" cap="none"/>
              <a:t>Using Variable Arguments</a:t>
            </a:r>
            <a:endParaRPr/>
          </a:p>
          <a:p>
            <a:pPr marL="0" marR="0" lvl="1" indent="0" algn="l" rtl="0">
              <a:spcBef>
                <a:spcPts val="0"/>
              </a:spcBef>
              <a:spcAft>
                <a:spcPts val="0"/>
              </a:spcAft>
              <a:buSzPts val="1800"/>
              <a:buFont typeface="Arial"/>
              <a:buNone/>
            </a:pPr>
            <a:r>
              <a:rPr lang="en-US" sz="1800" b="0" i="0" u="none" strike="noStrike" cap="none"/>
              <a:t>The </a:t>
            </a:r>
            <a:r>
              <a:rPr lang="en-US" sz="1800" b="0" i="0" u="none" strike="noStrike" cap="none">
                <a:latin typeface="Courier New"/>
                <a:ea typeface="Courier New"/>
                <a:cs typeface="Courier New"/>
                <a:sym typeface="Courier New"/>
              </a:rPr>
              <a:t>average</a:t>
            </a:r>
            <a:r>
              <a:rPr lang="en-US" sz="1800" b="0" i="0" u="none" strike="noStrike" cap="none"/>
              <a:t> method shown in the slide takes any number of integer arguments. The notation </a:t>
            </a:r>
            <a:r>
              <a:rPr lang="en-US" sz="1800" b="0" i="0" u="none" strike="noStrike" cap="none">
                <a:latin typeface="Courier New"/>
                <a:ea typeface="Courier New"/>
                <a:cs typeface="Courier New"/>
                <a:sym typeface="Courier New"/>
              </a:rPr>
              <a:t>(int... nums)</a:t>
            </a:r>
            <a:r>
              <a:rPr lang="en-US" sz="1800" b="0" i="0" u="none" strike="noStrike" cap="none"/>
              <a:t> converts the list of arguments passed to the </a:t>
            </a:r>
            <a:r>
              <a:rPr lang="en-US" sz="1800" b="0" i="0" u="none" strike="noStrike" cap="none">
                <a:latin typeface="Courier New"/>
                <a:ea typeface="Courier New"/>
                <a:cs typeface="Courier New"/>
                <a:sym typeface="Courier New"/>
              </a:rPr>
              <a:t>average</a:t>
            </a:r>
            <a:r>
              <a:rPr lang="en-US" sz="1800" b="0" i="0" u="none" strike="noStrike" cap="none"/>
              <a:t> method into an array object of type </a:t>
            </a:r>
            <a:r>
              <a:rPr lang="en-US" sz="1800" b="0" i="0" u="none" strike="noStrike" cap="none">
                <a:latin typeface="Courier New"/>
                <a:ea typeface="Courier New"/>
                <a:cs typeface="Courier New"/>
                <a:sym typeface="Courier New"/>
              </a:rPr>
              <a:t>int</a:t>
            </a:r>
            <a:r>
              <a:rPr lang="en-US" sz="1800" b="0" i="0" u="none" strike="noStrike" cap="none"/>
              <a:t>. </a:t>
            </a:r>
            <a:endParaRPr/>
          </a:p>
          <a:p>
            <a:pPr marL="0" marR="0" lvl="1" indent="0" algn="l" rtl="0">
              <a:spcBef>
                <a:spcPts val="0"/>
              </a:spcBef>
              <a:spcAft>
                <a:spcPts val="0"/>
              </a:spcAft>
              <a:buSzPts val="1800"/>
              <a:buFont typeface="Arial"/>
              <a:buNone/>
            </a:pPr>
            <a:r>
              <a:rPr lang="en-US" sz="1800" b="1" i="0" u="none" strike="noStrike" cap="none"/>
              <a:t>Note:</a:t>
            </a:r>
            <a:r>
              <a:rPr lang="en-US" sz="1800" b="0" i="0" u="none" strike="noStrike" cap="none"/>
              <a:t> Methods that use varargs can also take no parameters―an invocation of </a:t>
            </a:r>
            <a:r>
              <a:rPr lang="en-US" sz="1800" b="0" i="0" u="none" strike="noStrike" cap="none">
                <a:latin typeface="Courier New"/>
                <a:ea typeface="Courier New"/>
                <a:cs typeface="Courier New"/>
                <a:sym typeface="Courier New"/>
              </a:rPr>
              <a:t>average() </a:t>
            </a:r>
            <a:r>
              <a:rPr lang="en-US" sz="1800" b="0" i="0" u="none" strike="noStrike" cap="none"/>
              <a:t>is legal. You will see varargs as optional parameters in use in the NIO.2 API in the lesson titled “Java File I/O.” To account for this, you could rewrite the </a:t>
            </a:r>
            <a:r>
              <a:rPr lang="en-US" sz="1800" b="0" i="0" u="none" strike="noStrike" cap="none">
                <a:latin typeface="Courier New"/>
                <a:ea typeface="Courier New"/>
                <a:cs typeface="Courier New"/>
                <a:sym typeface="Courier New"/>
              </a:rPr>
              <a:t>average</a:t>
            </a:r>
            <a:r>
              <a:rPr lang="en-US" sz="1800" b="0" i="0" u="none" strike="noStrike" cap="none"/>
              <a:t> method in the slide as follows: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public float average(int... nums)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int sum = 0; float result = 0;</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if (nums.length &gt; 0)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for (int x : nums)   // iterate int array nums</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sum += x;</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result = (float) sum / nums.length;</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return (result);</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    }</a:t>
            </a:r>
            <a:endParaRPr/>
          </a:p>
          <a:p>
            <a:pPr marL="0" marR="0" lvl="1" indent="0" algn="l" rtl="0">
              <a:spcBef>
                <a:spcPts val="0"/>
              </a:spcBef>
              <a:spcAft>
                <a:spcPts val="0"/>
              </a:spcAft>
              <a:buSzPts val="1000"/>
              <a:buFont typeface="Courier New"/>
              <a:buNone/>
            </a:pPr>
            <a:r>
              <a:rPr lang="en-US" sz="1000" b="0" i="0" u="none" strike="noStrike" cap="none">
                <a:latin typeface="Courier New"/>
                <a:ea typeface="Courier New"/>
                <a:cs typeface="Courier New"/>
                <a:sym typeface="Courier New"/>
              </a:rPr>
              <a:t>}</a:t>
            </a:r>
            <a:endParaRPr/>
          </a:p>
        </p:txBody>
      </p:sp>
      <p:sp>
        <p:nvSpPr>
          <p:cNvPr id="919" name="Google Shape;919;g40a120c017_0_470:notes"/>
          <p:cNvSpPr txBox="1"/>
          <p:nvPr/>
        </p:nvSpPr>
        <p:spPr>
          <a:xfrm>
            <a:off x="457200" y="8791575"/>
            <a:ext cx="6077100" cy="228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a:solidFill>
                  <a:srgbClr val="000000"/>
                </a:solidFill>
                <a:latin typeface="Arial"/>
                <a:ea typeface="Arial"/>
                <a:cs typeface="Arial"/>
                <a:sym typeface="Arial"/>
              </a:rPr>
              <a:t>Java SE 8 Programming   4 - </a:t>
            </a:r>
            <a:fld id="{00000000-1234-1234-1234-123412341234}" type="slidenum">
              <a:rPr lang="en-US" sz="1100" b="1" i="0" u="none">
                <a:solidFill>
                  <a:srgbClr val="000000"/>
                </a:solidFill>
                <a:latin typeface="Arial"/>
                <a:ea typeface="Arial"/>
                <a:cs typeface="Arial"/>
                <a:sym typeface="Arial"/>
              </a:rPr>
              <a:t>99</a:t>
            </a:fld>
            <a:endParaRPr/>
          </a:p>
        </p:txBody>
      </p:sp>
    </p:spTree>
    <p:extLst>
      <p:ext uri="{BB962C8B-B14F-4D97-AF65-F5344CB8AC3E}">
        <p14:creationId xmlns:p14="http://schemas.microsoft.com/office/powerpoint/2010/main" val="86312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6pPr>
            <a:lvl7pPr marL="3200400" marR="0" lvl="6"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7pPr>
            <a:lvl8pPr marL="3657600" marR="0" lvl="7"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8pPr>
            <a:lvl9pPr marL="4114800" marR="0" lvl="8"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1"/>
          </p:nvPr>
        </p:nvSpPr>
        <p:spPr>
          <a:xfrm>
            <a:off x="609600" y="1447800"/>
            <a:ext cx="7918500" cy="7704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AutoNum type="alphaLcPeriod"/>
              <a:defRPr sz="22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rgbClr val="FF0000"/>
              </a:buClr>
              <a:buSzPts val="2000"/>
              <a:buFont typeface="Arial"/>
              <a:buNone/>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6pPr>
            <a:lvl7pPr marL="3200400" marR="0" lvl="6"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7pPr>
            <a:lvl8pPr marL="3657600" marR="0" lvl="7"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8pPr>
            <a:lvl9pPr marL="4114800" marR="0" lvl="8"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lvl1pPr marR="0" lvl="0" algn="ctr" rtl="0">
              <a:spcBef>
                <a:spcPts val="520"/>
              </a:spcBef>
              <a:spcAft>
                <a:spcPts val="0"/>
              </a:spcAft>
              <a:buSzPts val="2800"/>
              <a:buNone/>
              <a:defRPr sz="2600" b="1" i="0" u="none" strike="noStrike" cap="none">
                <a:solidFill>
                  <a:schemeClr val="dk1"/>
                </a:solidFill>
                <a:latin typeface="Arial"/>
                <a:ea typeface="Arial"/>
                <a:cs typeface="Arial"/>
                <a:sym typeface="Arial"/>
              </a:defRPr>
            </a:lvl1pPr>
            <a:lvl2pPr marR="0" lvl="1" algn="ctr" rtl="0">
              <a:spcBef>
                <a:spcPts val="520"/>
              </a:spcBef>
              <a:spcAft>
                <a:spcPts val="0"/>
              </a:spcAft>
              <a:buSzPts val="2800"/>
              <a:buNone/>
              <a:defRPr sz="2600" b="1" i="0" u="none" strike="noStrike" cap="none">
                <a:solidFill>
                  <a:schemeClr val="dk1"/>
                </a:solidFill>
                <a:latin typeface="Arial"/>
                <a:ea typeface="Arial"/>
                <a:cs typeface="Arial"/>
                <a:sym typeface="Arial"/>
              </a:defRPr>
            </a:lvl2pPr>
            <a:lvl3pPr marR="0" lvl="2" algn="ctr" rtl="0">
              <a:spcBef>
                <a:spcPts val="520"/>
              </a:spcBef>
              <a:spcAft>
                <a:spcPts val="0"/>
              </a:spcAft>
              <a:buSzPts val="2800"/>
              <a:buNone/>
              <a:defRPr sz="2600" b="1" i="0" u="none" strike="noStrike" cap="none">
                <a:solidFill>
                  <a:schemeClr val="dk1"/>
                </a:solidFill>
                <a:latin typeface="Arial"/>
                <a:ea typeface="Arial"/>
                <a:cs typeface="Arial"/>
                <a:sym typeface="Arial"/>
              </a:defRPr>
            </a:lvl3pPr>
            <a:lvl4pPr marR="0" lvl="3" algn="ctr" rtl="0">
              <a:spcBef>
                <a:spcPts val="520"/>
              </a:spcBef>
              <a:spcAft>
                <a:spcPts val="0"/>
              </a:spcAft>
              <a:buSzPts val="2800"/>
              <a:buNone/>
              <a:defRPr sz="2600" b="1" i="0" u="none" strike="noStrike" cap="none">
                <a:solidFill>
                  <a:schemeClr val="dk1"/>
                </a:solidFill>
                <a:latin typeface="Arial"/>
                <a:ea typeface="Arial"/>
                <a:cs typeface="Arial"/>
                <a:sym typeface="Arial"/>
              </a:defRPr>
            </a:lvl4pPr>
            <a:lvl5pPr marR="0" lvl="4" algn="ctr" rtl="0">
              <a:spcBef>
                <a:spcPts val="520"/>
              </a:spcBef>
              <a:spcAft>
                <a:spcPts val="0"/>
              </a:spcAft>
              <a:buSzPts val="2800"/>
              <a:buNone/>
              <a:defRPr sz="2600" b="1" i="0" u="none" strike="noStrike" cap="none">
                <a:solidFill>
                  <a:schemeClr val="dk1"/>
                </a:solidFill>
                <a:latin typeface="Arial"/>
                <a:ea typeface="Arial"/>
                <a:cs typeface="Arial"/>
                <a:sym typeface="Arial"/>
              </a:defRPr>
            </a:lvl5pPr>
            <a:lvl6pPr marR="0" lvl="5" algn="ctr" rtl="0">
              <a:spcBef>
                <a:spcPts val="520"/>
              </a:spcBef>
              <a:spcAft>
                <a:spcPts val="0"/>
              </a:spcAft>
              <a:buSzPts val="2800"/>
              <a:buNone/>
              <a:defRPr sz="2600" b="1" i="0" u="none" strike="noStrike" cap="none">
                <a:solidFill>
                  <a:schemeClr val="dk1"/>
                </a:solidFill>
                <a:latin typeface="Arial"/>
                <a:ea typeface="Arial"/>
                <a:cs typeface="Arial"/>
                <a:sym typeface="Arial"/>
              </a:defRPr>
            </a:lvl6pPr>
            <a:lvl7pPr marR="0" lvl="6" algn="ctr" rtl="0">
              <a:spcBef>
                <a:spcPts val="520"/>
              </a:spcBef>
              <a:spcAft>
                <a:spcPts val="0"/>
              </a:spcAft>
              <a:buSzPts val="2800"/>
              <a:buNone/>
              <a:defRPr sz="2600" b="1" i="0" u="none" strike="noStrike" cap="none">
                <a:solidFill>
                  <a:schemeClr val="dk1"/>
                </a:solidFill>
                <a:latin typeface="Arial"/>
                <a:ea typeface="Arial"/>
                <a:cs typeface="Arial"/>
                <a:sym typeface="Arial"/>
              </a:defRPr>
            </a:lvl7pPr>
            <a:lvl8pPr marR="0" lvl="7" algn="ctr" rtl="0">
              <a:spcBef>
                <a:spcPts val="520"/>
              </a:spcBef>
              <a:spcAft>
                <a:spcPts val="0"/>
              </a:spcAft>
              <a:buSzPts val="2800"/>
              <a:buNone/>
              <a:defRPr sz="2600" b="1" i="0" u="none" strike="noStrike" cap="none">
                <a:solidFill>
                  <a:schemeClr val="dk1"/>
                </a:solidFill>
                <a:latin typeface="Arial"/>
                <a:ea typeface="Arial"/>
                <a:cs typeface="Arial"/>
                <a:sym typeface="Arial"/>
              </a:defRPr>
            </a:lvl8pPr>
            <a:lvl9pPr marR="0" lvl="8" algn="ctr" rtl="0">
              <a:spcBef>
                <a:spcPts val="520"/>
              </a:spcBef>
              <a:spcAft>
                <a:spcPts val="0"/>
              </a:spcAft>
              <a:buSzPts val="2800"/>
              <a:buNone/>
              <a:defRPr sz="2600" b="1" i="0" u="none" strike="noStrike" cap="none">
                <a:solidFill>
                  <a:schemeClr val="dk1"/>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600" y="1447800"/>
            <a:ext cx="3882900" cy="17676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6pPr>
            <a:lvl7pPr marL="3200400" marR="0" lvl="6"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7pPr>
            <a:lvl8pPr marL="3657600" marR="0" lvl="7"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8pPr>
            <a:lvl9pPr marL="4114800" marR="0" lvl="8"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5"/>
          <p:cNvSpPr txBox="1">
            <a:spLocks noGrp="1"/>
          </p:cNvSpPr>
          <p:nvPr>
            <p:ph type="body" idx="2"/>
          </p:nvPr>
        </p:nvSpPr>
        <p:spPr>
          <a:xfrm>
            <a:off x="4645025" y="1447800"/>
            <a:ext cx="3882900" cy="1767600"/>
          </a:xfrm>
          <a:prstGeom prst="rect">
            <a:avLst/>
          </a:prstGeom>
          <a:noFill/>
          <a:ln>
            <a:noFill/>
          </a:ln>
        </p:spPr>
        <p:txBody>
          <a:bodyPr spcFirstLastPara="1" wrap="square" lIns="12700" tIns="12700" rIns="12700" bIns="12700" anchor="t" anchorCtr="0">
            <a:noAutofit/>
          </a:bodyPr>
          <a:lstStyle>
            <a:lvl1pPr marL="457200" marR="0" lvl="0" indent="-228600" algn="l" rtl="0">
              <a:spcBef>
                <a:spcPts val="440"/>
              </a:spcBef>
              <a:spcAft>
                <a:spcPts val="0"/>
              </a:spcAft>
              <a:buSzPts val="1800"/>
              <a:buNone/>
              <a:defRPr sz="2200">
                <a:solidFill>
                  <a:schemeClr val="dk1"/>
                </a:solidFill>
                <a:latin typeface="Arial"/>
                <a:ea typeface="Arial"/>
                <a:cs typeface="Arial"/>
                <a:sym typeface="Arial"/>
              </a:defRPr>
            </a:lvl1pPr>
            <a:lvl2pPr marL="914400" marR="0" lvl="1" indent="-368300" algn="l" rtl="0">
              <a:spcBef>
                <a:spcPts val="440"/>
              </a:spcBef>
              <a:spcAft>
                <a:spcPts val="0"/>
              </a:spcAft>
              <a:buClr>
                <a:srgbClr val="FF0000"/>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FF00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280035" algn="l" rtl="0">
              <a:spcBef>
                <a:spcPts val="360"/>
              </a:spcBef>
              <a:spcAft>
                <a:spcPts val="0"/>
              </a:spcAft>
              <a:buClr>
                <a:schemeClr val="accent2"/>
              </a:buClr>
              <a:buSzPts val="810"/>
              <a:buFont typeface="Arial"/>
              <a:buChar char="—"/>
              <a:defRPr sz="1800" b="0" i="0" u="none" strike="noStrike" cap="none">
                <a:solidFill>
                  <a:schemeClr val="dk1"/>
                </a:solidFill>
                <a:latin typeface="Arial"/>
                <a:ea typeface="Arial"/>
                <a:cs typeface="Arial"/>
                <a:sym typeface="Arial"/>
              </a:defRPr>
            </a:lvl4pPr>
            <a:lvl5pPr marL="2286000" marR="0" lvl="4" indent="-284479" algn="l" rtl="0">
              <a:spcBef>
                <a:spcPts val="320"/>
              </a:spcBef>
              <a:spcAft>
                <a:spcPts val="0"/>
              </a:spcAft>
              <a:buClr>
                <a:schemeClr val="accent2"/>
              </a:buClr>
              <a:buSzPts val="880"/>
              <a:buFont typeface="Arial"/>
              <a:buChar char="—"/>
              <a:defRPr sz="1600" b="0" i="0" u="none" strike="noStrike" cap="none">
                <a:solidFill>
                  <a:schemeClr val="dk1"/>
                </a:solidFill>
                <a:latin typeface="Arial"/>
                <a:ea typeface="Arial"/>
                <a:cs typeface="Arial"/>
                <a:sym typeface="Arial"/>
              </a:defRPr>
            </a:lvl5pPr>
            <a:lvl6pPr marL="2743200" marR="0" lvl="5"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6pPr>
            <a:lvl7pPr marL="3200400" marR="0" lvl="6" indent="-291464"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7pPr>
            <a:lvl8pPr marL="3657600" marR="0" lvl="7"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8pPr>
            <a:lvl9pPr marL="4114800" marR="0" lvl="8" indent="-291465" algn="l" rtl="0">
              <a:spcBef>
                <a:spcPts val="360"/>
              </a:spcBef>
              <a:spcAft>
                <a:spcPts val="0"/>
              </a:spcAft>
              <a:buClr>
                <a:schemeClr val="accent2"/>
              </a:buClr>
              <a:buSzPts val="99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
        <p:cNvGrpSpPr/>
        <p:nvPr/>
      </p:nvGrpSpPr>
      <p:grpSpPr>
        <a:xfrm>
          <a:off x="0" y="0"/>
          <a:ext cx="0" cy="0"/>
          <a:chOff x="0" y="0"/>
          <a:chExt cx="0" cy="0"/>
        </a:xfrm>
      </p:grpSpPr>
      <p:sp>
        <p:nvSpPr>
          <p:cNvPr id="7" name="Google Shape;7;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14.jpeg"/></Relationships>
</file>

<file path=ppt/slides/_rels/slide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www.netbeans.org/" TargetMode="External"/><Relationship Id="rId18" Type="http://schemas.openxmlformats.org/officeDocument/2006/relationships/image" Target="../media/image28.png"/><Relationship Id="rId3" Type="http://schemas.openxmlformats.org/officeDocument/2006/relationships/notesSlide" Target="../notesSlides/notesSlide13.xml"/><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7.png"/><Relationship Id="rId2" Type="http://schemas.openxmlformats.org/officeDocument/2006/relationships/slideLayout" Target="../slideLayouts/slideLayout5.xml"/><Relationship Id="rId16" Type="http://schemas.openxmlformats.org/officeDocument/2006/relationships/image" Target="../media/image26.jpeg"/><Relationship Id="rId1" Type="http://schemas.openxmlformats.org/officeDocument/2006/relationships/tags" Target="../tags/tag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29.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7.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6.xml"/><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3.xml"/><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3.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2.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0.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1.xml"/><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6.xml"/><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7.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78.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0.xml"/><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4.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3.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1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5.xml"/><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6.xml"/><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13.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0.xml"/><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2.xml"/><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3.xml"/><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4.xml"/><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5.xml"/><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4.xml"/><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5.xml"/><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13.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4.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1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7.xml"/><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6.xml"/><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7.xml"/><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13.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1.xml"/><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2.xml"/><Relationship Id="rId1" Type="http://schemas.openxmlformats.org/officeDocument/2006/relationships/slideLayout" Target="../slideLayouts/slideLayout12.xml"/></Relationships>
</file>

<file path=ppt/slides/_rels/slide5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3.xml"/><Relationship Id="rId1" Type="http://schemas.openxmlformats.org/officeDocument/2006/relationships/slideLayout" Target="../slideLayouts/slideLayout1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5.xml"/><Relationship Id="rId1" Type="http://schemas.openxmlformats.org/officeDocument/2006/relationships/slideLayout" Target="../slideLayouts/slideLayout1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12.xml"/></Relationships>
</file>

<file path=ppt/slides/_rels/slide5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8.xml"/><Relationship Id="rId1" Type="http://schemas.openxmlformats.org/officeDocument/2006/relationships/slideLayout" Target="../slideLayouts/slideLayout1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1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1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1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1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1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12.xml"/></Relationships>
</file>

<file path=ppt/slides/_rels/slide5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2.xml"/><Relationship Id="rId1" Type="http://schemas.openxmlformats.org/officeDocument/2006/relationships/slideLayout" Target="../slideLayouts/slideLayout12.xml"/></Relationships>
</file>

<file path=ppt/slides/_rels/slide5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3.xml"/><Relationship Id="rId1" Type="http://schemas.openxmlformats.org/officeDocument/2006/relationships/slideLayout" Target="../slideLayouts/slideLayout1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13.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4.jpe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8.xml"/><Relationship Id="rId7"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ctrTitle"/>
          </p:nvPr>
        </p:nvSpPr>
        <p:spPr/>
        <p:txBody>
          <a:bodyPr/>
          <a:lstStyle/>
          <a:p>
            <a:r>
              <a:rPr lang="en-US" altLang="" dirty="0" smtClean="0"/>
              <a:t>Java Programming</a:t>
            </a:r>
            <a:endParaRPr lang="en-US" altLang="" dirty="0" smtClean="0"/>
          </a:p>
        </p:txBody>
      </p:sp>
      <p:sp>
        <p:nvSpPr>
          <p:cNvPr id="3075" name="Subtitle 4" hidden="1"/>
          <p:cNvSpPr>
            <a:spLocks noGrp="1"/>
          </p:cNvSpPr>
          <p:nvPr>
            <p:ph type="subTitle" idx="1"/>
          </p:nvPr>
        </p:nvSpPr>
        <p:spPr>
          <a:xfrm>
            <a:off x="927100" y="4419600"/>
            <a:ext cx="7302500" cy="363538"/>
          </a:xfrm>
        </p:spPr>
        <p:txBody>
          <a:bodyPr/>
          <a:lstStyle/>
          <a:p>
            <a:endParaRPr lang="" altLang="" smtClean="0"/>
          </a:p>
        </p:txBody>
      </p:sp>
    </p:spTree>
    <p:custDataLst>
      <p:tags r:id="rId1"/>
    </p:custDataLst>
    <p:extLst>
      <p:ext uri="{BB962C8B-B14F-4D97-AF65-F5344CB8AC3E}">
        <p14:creationId xmlns:p14="http://schemas.microsoft.com/office/powerpoint/2010/main" val="46992479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 smtClean="0"/>
              <a:t>Downloading and Installing the JDK</a:t>
            </a:r>
          </a:p>
        </p:txBody>
      </p:sp>
      <p:pic>
        <p:nvPicPr>
          <p:cNvPr id="14339" name="Picture 2" descr="C:\Users\mheimer.ST-USERS\Desktop\DownloadJD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66800"/>
            <a:ext cx="6638925"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474523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98"/>
          <p:cNvSpPr txBox="1"/>
          <p:nvPr/>
        </p:nvSpPr>
        <p:spPr>
          <a:xfrm>
            <a:off x="609600" y="2159000"/>
            <a:ext cx="7924800" cy="60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1" name="Google Shape;931;p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Upward Casting Rules</a:t>
            </a:r>
            <a:endParaRPr/>
          </a:p>
        </p:txBody>
      </p:sp>
      <p:sp>
        <p:nvSpPr>
          <p:cNvPr id="932" name="Google Shape;932;p9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Upward casts are always permitted and do not require a cast operator.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Director d = new Director();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Manager m = new Manager();</a:t>
            </a:r>
            <a:endParaRPr/>
          </a:p>
        </p:txBody>
      </p:sp>
      <p:pic>
        <p:nvPicPr>
          <p:cNvPr id="933" name="Google Shape;933;p98" descr="subclass3.bmp"/>
          <p:cNvPicPr preferRelativeResize="0"/>
          <p:nvPr/>
        </p:nvPicPr>
        <p:blipFill rotWithShape="1">
          <a:blip r:embed="rId3">
            <a:alphaModFix/>
          </a:blip>
          <a:srcRect/>
          <a:stretch/>
        </p:blipFill>
        <p:spPr>
          <a:xfrm>
            <a:off x="3700462" y="2790825"/>
            <a:ext cx="1781175" cy="3457575"/>
          </a:xfrm>
          <a:prstGeom prst="rect">
            <a:avLst/>
          </a:prstGeom>
          <a:noFill/>
          <a:ln>
            <a:noFill/>
          </a:ln>
        </p:spPr>
      </p:pic>
      <p:sp>
        <p:nvSpPr>
          <p:cNvPr id="934" name="Google Shape;934;p98"/>
          <p:cNvSpPr txBox="1"/>
          <p:nvPr/>
        </p:nvSpPr>
        <p:spPr>
          <a:xfrm>
            <a:off x="423862" y="3657600"/>
            <a:ext cx="29004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Employee e = m; // OK</a:t>
            </a:r>
            <a:endParaRPr/>
          </a:p>
        </p:txBody>
      </p:sp>
      <p:sp>
        <p:nvSpPr>
          <p:cNvPr id="935" name="Google Shape;935;p98"/>
          <p:cNvSpPr txBox="1"/>
          <p:nvPr/>
        </p:nvSpPr>
        <p:spPr>
          <a:xfrm>
            <a:off x="623887" y="4919662"/>
            <a:ext cx="2652600" cy="3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Manager m = d; // OK</a:t>
            </a:r>
            <a:endParaRPr/>
          </a:p>
        </p:txBody>
      </p:sp>
      <p:sp>
        <p:nvSpPr>
          <p:cNvPr id="936" name="Google Shape;936;p98"/>
          <p:cNvSpPr txBox="1"/>
          <p:nvPr/>
        </p:nvSpPr>
        <p:spPr>
          <a:xfrm>
            <a:off x="5986462" y="4343400"/>
            <a:ext cx="2776500" cy="33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Employee e = d; // OK</a:t>
            </a:r>
            <a:endParaRPr/>
          </a:p>
        </p:txBody>
      </p:sp>
      <p:sp>
        <p:nvSpPr>
          <p:cNvPr id="937" name="Google Shape;937;p98"/>
          <p:cNvSpPr/>
          <p:nvPr/>
        </p:nvSpPr>
        <p:spPr>
          <a:xfrm rot="10800000">
            <a:off x="3395662" y="4648200"/>
            <a:ext cx="457200" cy="838200"/>
          </a:xfrm>
          <a:prstGeom prst="curvedLeftArrow">
            <a:avLst>
              <a:gd name="adj1" fmla="val 15709"/>
              <a:gd name="adj2" fmla="val 20127"/>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8" name="Google Shape;938;p98"/>
          <p:cNvSpPr/>
          <p:nvPr/>
        </p:nvSpPr>
        <p:spPr>
          <a:xfrm rot="10800000">
            <a:off x="3395662" y="3429000"/>
            <a:ext cx="457200" cy="838200"/>
          </a:xfrm>
          <a:prstGeom prst="curvedLeftArrow">
            <a:avLst>
              <a:gd name="adj1" fmla="val 15709"/>
              <a:gd name="adj2" fmla="val 20127"/>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9" name="Google Shape;939;p98"/>
          <p:cNvSpPr/>
          <p:nvPr/>
        </p:nvSpPr>
        <p:spPr>
          <a:xfrm rot="10800000" flipH="1">
            <a:off x="5303837" y="3352800"/>
            <a:ext cx="609600" cy="2133600"/>
          </a:xfrm>
          <a:prstGeom prst="curvedLeftArrow">
            <a:avLst>
              <a:gd name="adj1" fmla="val 18514"/>
              <a:gd name="adj2" fmla="val 20828"/>
              <a:gd name="adj3" fmla="val 54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40" name="Google Shape;940;p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9"/>
          <p:cNvSpPr txBox="1"/>
          <p:nvPr/>
        </p:nvSpPr>
        <p:spPr>
          <a:xfrm>
            <a:off x="457200" y="2084387"/>
            <a:ext cx="82296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5     Employee e = new Manager(102, "Joan Kern", </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6         "012-23-4567", 110_450.54, "Marketing");</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7     </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8     Manager m = (Manager)e; // ok</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9     Engineer eng = (Manager)e; // Compile error</a:t>
            </a:r>
            <a:endParaRPr/>
          </a:p>
          <a:p>
            <a:pPr marL="342900" marR="0" lvl="0" indent="-342900" algn="l" rtl="0">
              <a:lnSpc>
                <a:spcPct val="100000"/>
              </a:lnSpc>
              <a:spcBef>
                <a:spcPts val="32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10     System.out.println(m.getDetails());</a:t>
            </a:r>
            <a:endParaRPr/>
          </a:p>
        </p:txBody>
      </p:sp>
      <p:sp>
        <p:nvSpPr>
          <p:cNvPr id="947" name="Google Shape;947;p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Downward Casting Rules</a:t>
            </a:r>
            <a:endParaRPr/>
          </a:p>
        </p:txBody>
      </p:sp>
      <p:sp>
        <p:nvSpPr>
          <p:cNvPr id="948" name="Google Shape;948;p99"/>
          <p:cNvSpPr txBox="1">
            <a:spLocks noGrp="1"/>
          </p:cNvSpPr>
          <p:nvPr>
            <p:ph type="body" idx="1"/>
          </p:nvPr>
        </p:nvSpPr>
        <p:spPr>
          <a:xfrm>
            <a:off x="609600" y="1322387"/>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downward casts, the compiler must be satisfied that the cast is possible.</a:t>
            </a:r>
            <a:endParaRPr/>
          </a:p>
        </p:txBody>
      </p:sp>
      <p:grpSp>
        <p:nvGrpSpPr>
          <p:cNvPr id="949" name="Google Shape;949;p99"/>
          <p:cNvGrpSpPr/>
          <p:nvPr/>
        </p:nvGrpSpPr>
        <p:grpSpPr>
          <a:xfrm>
            <a:off x="3777805" y="3757548"/>
            <a:ext cx="1306449" cy="653224"/>
            <a:chOff x="0" y="0"/>
            <a:chExt cx="2147483647" cy="2147483647"/>
          </a:xfrm>
        </p:grpSpPr>
        <p:sp>
          <p:nvSpPr>
            <p:cNvPr id="950" name="Google Shape;950;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1" name="Google Shape;951;p99"/>
            <p:cNvSpPr txBox="1"/>
            <p:nvPr/>
          </p:nvSpPr>
          <p:spPr>
            <a:xfrm>
              <a:off x="119304745" y="477218982"/>
              <a:ext cx="1895390686"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Employee</a:t>
              </a:r>
              <a:endParaRPr/>
            </a:p>
          </p:txBody>
        </p:sp>
      </p:grpSp>
      <p:grpSp>
        <p:nvGrpSpPr>
          <p:cNvPr id="952" name="Google Shape;952;p99"/>
          <p:cNvGrpSpPr/>
          <p:nvPr/>
        </p:nvGrpSpPr>
        <p:grpSpPr>
          <a:xfrm>
            <a:off x="3669371" y="4599559"/>
            <a:ext cx="1309473" cy="580644"/>
            <a:chOff x="0" y="0"/>
            <a:chExt cx="2147483647" cy="2147483647"/>
          </a:xfrm>
        </p:grpSpPr>
        <p:sp>
          <p:nvSpPr>
            <p:cNvPr id="953" name="Google Shape;953;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4" name="Google Shape;954;p99"/>
            <p:cNvSpPr txBox="1"/>
            <p:nvPr/>
          </p:nvSpPr>
          <p:spPr>
            <a:xfrm>
              <a:off x="215703283" y="268434790"/>
              <a:ext cx="1710726414" cy="13010736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Manager</a:t>
              </a:r>
              <a:endParaRPr/>
            </a:p>
          </p:txBody>
        </p:sp>
      </p:grpSp>
      <p:grpSp>
        <p:nvGrpSpPr>
          <p:cNvPr id="955" name="Google Shape;955;p99"/>
          <p:cNvGrpSpPr/>
          <p:nvPr/>
        </p:nvGrpSpPr>
        <p:grpSpPr>
          <a:xfrm>
            <a:off x="3672395" y="5390451"/>
            <a:ext cx="1306449" cy="653225"/>
            <a:chOff x="0" y="0"/>
            <a:chExt cx="2147483647" cy="2147483647"/>
          </a:xfrm>
        </p:grpSpPr>
        <p:sp>
          <p:nvSpPr>
            <p:cNvPr id="956" name="Google Shape;956;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7" name="Google Shape;957;p99"/>
            <p:cNvSpPr txBox="1"/>
            <p:nvPr/>
          </p:nvSpPr>
          <p:spPr>
            <a:xfrm>
              <a:off x="255653533" y="477218982"/>
              <a:ext cx="1554058826"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Director</a:t>
              </a:r>
              <a:endParaRPr/>
            </a:p>
          </p:txBody>
        </p:sp>
      </p:grpSp>
      <p:cxnSp>
        <p:nvCxnSpPr>
          <p:cNvPr id="958" name="Google Shape;958;p99"/>
          <p:cNvCxnSpPr/>
          <p:nvPr/>
        </p:nvCxnSpPr>
        <p:spPr>
          <a:xfrm rot="10800000">
            <a:off x="4648200" y="4598987"/>
            <a:ext cx="0" cy="228600"/>
          </a:xfrm>
          <a:prstGeom prst="straightConnector1">
            <a:avLst/>
          </a:prstGeom>
          <a:noFill/>
          <a:ln w="28575" cap="flat" cmpd="sng">
            <a:solidFill>
              <a:schemeClr val="dk1"/>
            </a:solidFill>
            <a:prstDash val="solid"/>
            <a:miter lim="800000"/>
            <a:headEnd type="none" w="med" len="med"/>
            <a:tailEnd type="triangle" w="med" len="med"/>
          </a:ln>
        </p:spPr>
      </p:cxnSp>
      <p:cxnSp>
        <p:nvCxnSpPr>
          <p:cNvPr id="959" name="Google Shape;959;p99"/>
          <p:cNvCxnSpPr/>
          <p:nvPr/>
        </p:nvCxnSpPr>
        <p:spPr>
          <a:xfrm rot="10800000">
            <a:off x="4651375" y="5414962"/>
            <a:ext cx="0" cy="228600"/>
          </a:xfrm>
          <a:prstGeom prst="straightConnector1">
            <a:avLst/>
          </a:prstGeom>
          <a:noFill/>
          <a:ln w="28575" cap="flat" cmpd="sng">
            <a:solidFill>
              <a:schemeClr val="dk1"/>
            </a:solidFill>
            <a:prstDash val="solid"/>
            <a:miter lim="800000"/>
            <a:headEnd type="none" w="med" len="med"/>
            <a:tailEnd type="triangle" w="med" len="med"/>
          </a:ln>
        </p:spPr>
      </p:cxnSp>
      <p:grpSp>
        <p:nvGrpSpPr>
          <p:cNvPr id="960" name="Google Shape;960;p99"/>
          <p:cNvGrpSpPr/>
          <p:nvPr/>
        </p:nvGrpSpPr>
        <p:grpSpPr>
          <a:xfrm>
            <a:off x="5652642" y="4595748"/>
            <a:ext cx="1306449" cy="653224"/>
            <a:chOff x="0" y="0"/>
            <a:chExt cx="2147483647" cy="2147483647"/>
          </a:xfrm>
        </p:grpSpPr>
        <p:sp>
          <p:nvSpPr>
            <p:cNvPr id="961" name="Google Shape;961;p99"/>
            <p:cNvSpPr txBox="1"/>
            <p:nvPr/>
          </p:nvSpPr>
          <p:spPr>
            <a:xfrm>
              <a:off x="0" y="0"/>
              <a:ext cx="2147483647" cy="2147483647"/>
            </a:xfrm>
            <a:prstGeom prst="rect">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62" name="Google Shape;962;p99"/>
            <p:cNvSpPr txBox="1"/>
            <p:nvPr/>
          </p:nvSpPr>
          <p:spPr>
            <a:xfrm>
              <a:off x="221568605" y="477218982"/>
              <a:ext cx="1734764868" cy="115650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Engineer</a:t>
              </a:r>
              <a:endParaRPr/>
            </a:p>
          </p:txBody>
        </p:sp>
      </p:grpSp>
      <p:cxnSp>
        <p:nvCxnSpPr>
          <p:cNvPr id="963" name="Google Shape;963;p99"/>
          <p:cNvCxnSpPr/>
          <p:nvPr/>
        </p:nvCxnSpPr>
        <p:spPr>
          <a:xfrm rot="10800000">
            <a:off x="5334136" y="4256086"/>
            <a:ext cx="1188900" cy="495300"/>
          </a:xfrm>
          <a:prstGeom prst="bentConnector2">
            <a:avLst/>
          </a:prstGeom>
          <a:noFill/>
          <a:ln w="28575" cap="flat" cmpd="sng">
            <a:solidFill>
              <a:schemeClr val="dk1"/>
            </a:solidFill>
            <a:prstDash val="solid"/>
            <a:round/>
            <a:headEnd type="none" w="med" len="med"/>
            <a:tailEnd type="triangle" w="med" len="med"/>
          </a:ln>
        </p:spPr>
      </p:cxnSp>
      <p:sp>
        <p:nvSpPr>
          <p:cNvPr id="964" name="Google Shape;964;p99"/>
          <p:cNvSpPr/>
          <p:nvPr/>
        </p:nvSpPr>
        <p:spPr>
          <a:xfrm flipH="1">
            <a:off x="5227637" y="4979987"/>
            <a:ext cx="762000" cy="228600"/>
          </a:xfrm>
          <a:prstGeom prst="leftArrow">
            <a:avLst>
              <a:gd name="adj1" fmla="val 3240"/>
              <a:gd name="adj2" fmla="val 50000"/>
            </a:avLst>
          </a:prstGeom>
          <a:solidFill>
            <a:schemeClr val="accent1">
              <a:alpha val="4980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65" name="Google Shape;965;p99" descr="cnt205585.gif"/>
          <p:cNvPicPr preferRelativeResize="0"/>
          <p:nvPr/>
        </p:nvPicPr>
        <p:blipFill rotWithShape="1">
          <a:blip r:embed="rId3">
            <a:alphaModFix/>
          </a:blip>
          <a:srcRect/>
          <a:stretch/>
        </p:blipFill>
        <p:spPr>
          <a:xfrm>
            <a:off x="5380037" y="4903787"/>
            <a:ext cx="319087" cy="365125"/>
          </a:xfrm>
          <a:prstGeom prst="rect">
            <a:avLst/>
          </a:prstGeom>
          <a:noFill/>
          <a:ln>
            <a:noFill/>
          </a:ln>
        </p:spPr>
      </p:pic>
      <p:sp>
        <p:nvSpPr>
          <p:cNvPr id="966" name="Google Shape;966;p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static</a:t>
            </a:r>
            <a:r>
              <a:rPr lang="en-US" sz="2600" b="1" i="0" u="none" strike="noStrike" cap="none">
                <a:solidFill>
                  <a:schemeClr val="dk1"/>
                </a:solidFill>
                <a:latin typeface="Arial"/>
                <a:ea typeface="Arial"/>
                <a:cs typeface="Arial"/>
                <a:sym typeface="Arial"/>
              </a:rPr>
              <a:t> Keyword</a:t>
            </a:r>
            <a:endParaRPr/>
          </a:p>
        </p:txBody>
      </p:sp>
      <p:sp>
        <p:nvSpPr>
          <p:cNvPr id="973" name="Google Shape;973;p100"/>
          <p:cNvSpPr txBox="1">
            <a:spLocks noGrp="1"/>
          </p:cNvSpPr>
          <p:nvPr>
            <p:ph type="body" idx="1"/>
          </p:nvPr>
        </p:nvSpPr>
        <p:spPr>
          <a:xfrm>
            <a:off x="609600" y="1447800"/>
            <a:ext cx="7918500" cy="3411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modifier is used to declare fields and methods as class-level resources.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class members: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used without object instances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when a problem is best solved without objects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when objects of the same type need to share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Should </a:t>
            </a:r>
            <a:r>
              <a:rPr lang="en-US" sz="2200" b="0" i="1" u="none" strike="noStrike" cap="none">
                <a:solidFill>
                  <a:schemeClr val="dk1"/>
                </a:solidFill>
                <a:latin typeface="Arial"/>
                <a:ea typeface="Arial"/>
                <a:cs typeface="Arial"/>
                <a:sym typeface="Arial"/>
              </a:rPr>
              <a:t>not</a:t>
            </a:r>
            <a:r>
              <a:rPr lang="en-US" sz="2200" b="0" i="0" u="none" strike="noStrike" cap="none">
                <a:solidFill>
                  <a:schemeClr val="dk1"/>
                </a:solidFill>
                <a:latin typeface="Arial"/>
                <a:ea typeface="Arial"/>
                <a:cs typeface="Arial"/>
                <a:sym typeface="Arial"/>
              </a:rPr>
              <a:t> be used to bypass the object-oriented features of Java unless there is a good reason</a:t>
            </a:r>
            <a:endParaRPr/>
          </a:p>
        </p:txBody>
      </p:sp>
      <p:sp>
        <p:nvSpPr>
          <p:cNvPr id="974" name="Google Shape;974;p1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Methods</a:t>
            </a:r>
            <a:endParaRPr/>
          </a:p>
        </p:txBody>
      </p:sp>
      <p:sp>
        <p:nvSpPr>
          <p:cNvPr id="981" name="Google Shape;981;p101"/>
          <p:cNvSpPr txBox="1">
            <a:spLocks noGrp="1"/>
          </p:cNvSpPr>
          <p:nvPr>
            <p:ph type="body" idx="1"/>
          </p:nvPr>
        </p:nvSpPr>
        <p:spPr>
          <a:xfrm>
            <a:off x="609600" y="1447800"/>
            <a:ext cx="7918500" cy="3848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methods are methods that can be called even if the class they are declared in has not been instantiated.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called class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useful for APIs that are not object oriented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java.lang.Math</a:t>
            </a:r>
            <a:r>
              <a:rPr lang="en-US" sz="2000" b="0" i="0" u="none" strike="noStrike" cap="none">
                <a:solidFill>
                  <a:schemeClr val="dk1"/>
                </a:solidFill>
                <a:latin typeface="Arial"/>
                <a:ea typeface="Arial"/>
                <a:cs typeface="Arial"/>
                <a:sym typeface="Arial"/>
              </a:rPr>
              <a:t> contains many static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commonly used in place of constructors to perform tasks related to object initialization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Cannot access nonstatic members within the same class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982" name="Google Shape;982;p1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2"/>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Static Variables and Methods: Example</a:t>
            </a:r>
            <a:endParaRPr/>
          </a:p>
        </p:txBody>
      </p:sp>
      <p:sp>
        <p:nvSpPr>
          <p:cNvPr id="989" name="Google Shape;989;p102"/>
          <p:cNvSpPr txBox="1"/>
          <p:nvPr/>
        </p:nvSpPr>
        <p:spPr>
          <a:xfrm>
            <a:off x="228600" y="1524000"/>
            <a:ext cx="8686800" cy="3505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3 public class A01MathTest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4   public static void main(String[] args)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5     System.out.println("Random: " + Math.random() * 10);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6     System.out.println("Square root: " + Math.sqrt(9.0));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7     System.out.println("Rounded random: " +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8         Math.round(Math.random()*100));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9     System.out.println("Abs: " + Math.abs(-9));</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10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11 }</a:t>
            </a:r>
            <a:endParaRPr/>
          </a:p>
        </p:txBody>
      </p:sp>
      <p:sp>
        <p:nvSpPr>
          <p:cNvPr id="990" name="Google Shape;990;p10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3"/>
          <p:cNvSpPr txBox="1"/>
          <p:nvPr/>
        </p:nvSpPr>
        <p:spPr>
          <a:xfrm>
            <a:off x="457200" y="2590800"/>
            <a:ext cx="8077200" cy="3429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97" name="Google Shape;997;p1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Implementing Static Methods</a:t>
            </a:r>
            <a:endParaRPr/>
          </a:p>
        </p:txBody>
      </p:sp>
      <p:sp>
        <p:nvSpPr>
          <p:cNvPr id="998" name="Google Shape;998;p103"/>
          <p:cNvSpPr txBox="1">
            <a:spLocks noGrp="1"/>
          </p:cNvSpPr>
          <p:nvPr>
            <p:ph type="body" idx="1"/>
          </p:nvPr>
        </p:nvSpPr>
        <p:spPr>
          <a:xfrm>
            <a:off x="609600" y="1447800"/>
            <a:ext cx="7918500" cy="4500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static keyword before the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method has parameters and return types like normal</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3 import java.time.LocalDate;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5 public class StaticHelper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6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7     public static void printMessage(String message)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8         System.out.println("Messsage for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9          LocalDate.now() + ": " + message);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10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12 }</a:t>
            </a:r>
            <a:endParaRPr/>
          </a:p>
        </p:txBody>
      </p:sp>
      <p:sp>
        <p:nvSpPr>
          <p:cNvPr id="999" name="Google Shape;999;p1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04"/>
          <p:cNvSpPr txBox="1"/>
          <p:nvPr/>
        </p:nvSpPr>
        <p:spPr>
          <a:xfrm>
            <a:off x="457200" y="1371600"/>
            <a:ext cx="80772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06" name="Google Shape;1006;p1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Calling Static Methods</a:t>
            </a:r>
            <a:endParaRPr/>
          </a:p>
        </p:txBody>
      </p:sp>
      <p:sp>
        <p:nvSpPr>
          <p:cNvPr id="1007" name="Google Shape;1007;p104"/>
          <p:cNvSpPr txBox="1">
            <a:spLocks noGrp="1"/>
          </p:cNvSpPr>
          <p:nvPr>
            <p:ph type="body" idx="1"/>
          </p:nvPr>
        </p:nvSpPr>
        <p:spPr>
          <a:xfrm>
            <a:off x="609600" y="1447800"/>
            <a:ext cx="7918500" cy="2968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double d = Math.random();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StaticHelper.printMessage("Hello");</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calling static methods, you should: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Qualify the location of the method with a class name if the method is located in a different class than the caller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Not required for methods within the same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using an object reference to call a static method</a:t>
            </a:r>
            <a:endParaRPr/>
          </a:p>
        </p:txBody>
      </p:sp>
      <p:sp>
        <p:nvSpPr>
          <p:cNvPr id="1008" name="Google Shape;1008;p1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Variables</a:t>
            </a:r>
            <a:endParaRPr/>
          </a:p>
        </p:txBody>
      </p:sp>
      <p:sp>
        <p:nvSpPr>
          <p:cNvPr id="1015" name="Google Shape;1015;p105"/>
          <p:cNvSpPr txBox="1">
            <a:spLocks noGrp="1"/>
          </p:cNvSpPr>
          <p:nvPr>
            <p:ph type="body" idx="1"/>
          </p:nvPr>
        </p:nvSpPr>
        <p:spPr>
          <a:xfrm>
            <a:off x="609600" y="1447800"/>
            <a:ext cx="7918500" cy="377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variables are variables that can be accessed even if the class they are declared in has not been instantiated.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variables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Called class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Limited to a single copy per JVM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Useful for containing shared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Static methods store data in static variables.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All object instances share a single copy of any static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Initialized when the containing class is first loaded</a:t>
            </a:r>
            <a:endParaRPr/>
          </a:p>
        </p:txBody>
      </p:sp>
      <p:sp>
        <p:nvSpPr>
          <p:cNvPr id="1016" name="Google Shape;1016;p1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Static Variables</a:t>
            </a:r>
            <a:endParaRPr/>
          </a:p>
        </p:txBody>
      </p:sp>
      <p:sp>
        <p:nvSpPr>
          <p:cNvPr id="1023" name="Google Shape;1023;p10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1024" name="Google Shape;1024;p106"/>
          <p:cNvSpPr txBox="1"/>
          <p:nvPr/>
        </p:nvSpPr>
        <p:spPr>
          <a:xfrm>
            <a:off x="609600" y="1371600"/>
            <a:ext cx="7886700" cy="3886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4 public class StaticCounter {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5     private static int counter = 0;</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6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7     public static int getCount()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8         return counter;</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9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10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11     public static void increment(){</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12       counter++;</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13     }</a:t>
            </a:r>
            <a:endParaRPr/>
          </a:p>
          <a:p>
            <a:pPr marL="457200" marR="0" lvl="0" indent="-457200" algn="l"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14 }</a:t>
            </a:r>
            <a:endParaRPr/>
          </a:p>
        </p:txBody>
      </p:sp>
      <p:sp>
        <p:nvSpPr>
          <p:cNvPr id="1025" name="Google Shape;1025;p106"/>
          <p:cNvSpPr/>
          <p:nvPr/>
        </p:nvSpPr>
        <p:spPr>
          <a:xfrm>
            <a:off x="6324600" y="2743200"/>
            <a:ext cx="1693800" cy="514500"/>
          </a:xfrm>
          <a:prstGeom prst="wedgeRectCallout">
            <a:avLst>
              <a:gd name="adj1" fmla="val -17180"/>
              <a:gd name="adj2" fmla="val -2526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Only one copy in memory</a:t>
            </a:r>
            <a:endParaRPr/>
          </a:p>
        </p:txBody>
      </p:sp>
      <p:sp>
        <p:nvSpPr>
          <p:cNvPr id="1026" name="Google Shape;1026;p1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7"/>
          <p:cNvSpPr txBox="1"/>
          <p:nvPr/>
        </p:nvSpPr>
        <p:spPr>
          <a:xfrm>
            <a:off x="457200" y="1905000"/>
            <a:ext cx="80772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33" name="Google Shape;1033;p107"/>
          <p:cNvSpPr txBox="1"/>
          <p:nvPr/>
        </p:nvSpPr>
        <p:spPr>
          <a:xfrm>
            <a:off x="457200" y="1371600"/>
            <a:ext cx="8077200" cy="381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34" name="Google Shape;1034;p1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Static Variables</a:t>
            </a:r>
            <a:endParaRPr/>
          </a:p>
        </p:txBody>
      </p:sp>
      <p:sp>
        <p:nvSpPr>
          <p:cNvPr id="1035" name="Google Shape;1035;p107"/>
          <p:cNvSpPr txBox="1">
            <a:spLocks noGrp="1"/>
          </p:cNvSpPr>
          <p:nvPr>
            <p:ph type="body" idx="1"/>
          </p:nvPr>
        </p:nvSpPr>
        <p:spPr>
          <a:xfrm>
            <a:off x="609600" y="1447800"/>
            <a:ext cx="7924800" cy="467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double p = Math.PI;</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System.out.println("Start: " + StaticCounter.getCount());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StaticCounter.increment();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StaticCounter.increment();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System.out.println("End: " + StaticCounter.getCount());</a:t>
            </a:r>
            <a:endParaRPr/>
          </a:p>
          <a:p>
            <a:pPr marL="15875" marR="0" lvl="0" indent="-7937" algn="l" rtl="0">
              <a:lnSpc>
                <a:spcPct val="100000"/>
              </a:lnSpc>
              <a:spcBef>
                <a:spcPts val="320"/>
              </a:spcBef>
              <a:spcAft>
                <a:spcPts val="0"/>
              </a:spcAft>
              <a:buClr>
                <a:srgbClr val="000000"/>
              </a:buClr>
              <a:buSzPts val="1600"/>
              <a:buFont typeface="Arial"/>
              <a:buAutoNum type="arabicPlain" startAt="10"/>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accessing static variables, you should: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Qualify the location of the variable with a class name if the variable is located in a different class than the caller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Not required for variables within the same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using an object reference to access a static variable</a:t>
            </a:r>
            <a:endParaRPr/>
          </a:p>
        </p:txBody>
      </p:sp>
      <p:sp>
        <p:nvSpPr>
          <p:cNvPr id="1036" name="Google Shape;1036;p1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r>
              <a:rPr lang="en-US" altLang="" smtClean="0"/>
              <a:t>Java in Server Environments</a:t>
            </a:r>
          </a:p>
        </p:txBody>
      </p:sp>
      <p:sp>
        <p:nvSpPr>
          <p:cNvPr id="15363" name="Content Placeholder 6"/>
          <p:cNvSpPr>
            <a:spLocks noGrp="1"/>
          </p:cNvSpPr>
          <p:nvPr>
            <p:ph idx="4294967295"/>
          </p:nvPr>
        </p:nvSpPr>
        <p:spPr>
          <a:xfrm>
            <a:off x="4959350" y="1447800"/>
            <a:ext cx="4184650" cy="3287713"/>
          </a:xfrm>
        </p:spPr>
        <p:txBody>
          <a:bodyPr/>
          <a:lstStyle/>
          <a:p>
            <a:pPr marL="0" indent="0" eaLnBrk="1" hangingPunct="1"/>
            <a:r>
              <a:rPr lang="en-US" altLang="" smtClean="0"/>
              <a:t>Java is common in enterprise environments:</a:t>
            </a:r>
          </a:p>
          <a:p>
            <a:pPr lvl="1" eaLnBrk="1" hangingPunct="1"/>
            <a:r>
              <a:rPr lang="en-US" altLang="" smtClean="0"/>
              <a:t>Oracle Fusion Middleware</a:t>
            </a:r>
          </a:p>
          <a:p>
            <a:pPr lvl="2" eaLnBrk="1" hangingPunct="1"/>
            <a:r>
              <a:rPr lang="en-US" altLang="" smtClean="0"/>
              <a:t>Java application servers</a:t>
            </a:r>
          </a:p>
          <a:p>
            <a:pPr lvl="3" eaLnBrk="1" hangingPunct="1"/>
            <a:r>
              <a:rPr lang="en-US" altLang="" smtClean="0"/>
              <a:t>GlassFish</a:t>
            </a:r>
          </a:p>
          <a:p>
            <a:pPr lvl="3" eaLnBrk="1" hangingPunct="1"/>
            <a:r>
              <a:rPr lang="en-US" altLang="" smtClean="0"/>
              <a:t>WebLogic</a:t>
            </a:r>
          </a:p>
          <a:p>
            <a:pPr lvl="1" eaLnBrk="1" hangingPunct="1"/>
            <a:r>
              <a:rPr lang="en-US" altLang="" smtClean="0"/>
              <a:t>Database servers</a:t>
            </a:r>
          </a:p>
          <a:p>
            <a:pPr lvl="2" eaLnBrk="1" hangingPunct="1"/>
            <a:r>
              <a:rPr lang="en-US" altLang="" smtClean="0"/>
              <a:t>MySQL</a:t>
            </a:r>
          </a:p>
          <a:p>
            <a:pPr lvl="2" eaLnBrk="1" hangingPunct="1"/>
            <a:r>
              <a:rPr lang="en-US" altLang="" smtClean="0"/>
              <a:t>Oracle Database</a:t>
            </a:r>
          </a:p>
        </p:txBody>
      </p:sp>
      <p:pic>
        <p:nvPicPr>
          <p:cNvPr id="1536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63650"/>
            <a:ext cx="30734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ustDataLst>
      <p:tags r:id="rId1"/>
    </p:custDataLst>
    <p:extLst>
      <p:ext uri="{BB962C8B-B14F-4D97-AF65-F5344CB8AC3E}">
        <p14:creationId xmlns:p14="http://schemas.microsoft.com/office/powerpoint/2010/main" val="4779173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08"/>
          <p:cNvSpPr txBox="1"/>
          <p:nvPr/>
        </p:nvSpPr>
        <p:spPr>
          <a:xfrm>
            <a:off x="539750" y="1693862"/>
            <a:ext cx="8077200" cy="457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3" name="Google Shape;1043;p108"/>
          <p:cNvSpPr txBox="1">
            <a:spLocks noGrp="1"/>
          </p:cNvSpPr>
          <p:nvPr>
            <p:ph type="title"/>
          </p:nvPr>
        </p:nvSpPr>
        <p:spPr>
          <a:xfrm>
            <a:off x="609600" y="381000"/>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Initializers</a:t>
            </a:r>
            <a:endParaRPr/>
          </a:p>
        </p:txBody>
      </p:sp>
      <p:sp>
        <p:nvSpPr>
          <p:cNvPr id="1044" name="Google Shape;1044;p108"/>
          <p:cNvSpPr txBox="1">
            <a:spLocks noGrp="1"/>
          </p:cNvSpPr>
          <p:nvPr>
            <p:ph type="body" idx="1"/>
          </p:nvPr>
        </p:nvSpPr>
        <p:spPr>
          <a:xfrm>
            <a:off x="615950" y="984250"/>
            <a:ext cx="8223300" cy="5097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Static initializer block is a code block prefixed by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7937" marR="0" lvl="0" indent="7937" algn="l" rtl="0">
              <a:lnSpc>
                <a:spcPct val="100000"/>
              </a:lnSpc>
              <a:spcBef>
                <a:spcPts val="60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3 public class A04StaticInitializerTest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4   private static final boolean[] switches = new boolean[5];</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5   </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6   static{</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7     System.out.println("Initializing...");</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8     for (int i=0; i&lt;5; i++){</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9       switches[i] = true;</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11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switches[1] = false; switches[2] = false;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System.out.print("Switch settings: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for (boolean curSwitch:switches){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if (curSwitch){System.out.print("1");}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else {System.out.print("0");}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a:t>
            </a:r>
            <a:endParaRPr/>
          </a:p>
        </p:txBody>
      </p:sp>
      <p:sp>
        <p:nvSpPr>
          <p:cNvPr id="1045" name="Google Shape;1045;p108"/>
          <p:cNvSpPr/>
          <p:nvPr/>
        </p:nvSpPr>
        <p:spPr>
          <a:xfrm>
            <a:off x="5873750" y="2279650"/>
            <a:ext cx="1524000" cy="685800"/>
          </a:xfrm>
          <a:prstGeom prst="wedgeRectCallout">
            <a:avLst>
              <a:gd name="adj1" fmla="val -9701"/>
              <a:gd name="adj2" fmla="val 91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static initialization block</a:t>
            </a:r>
            <a:endParaRPr/>
          </a:p>
        </p:txBody>
      </p:sp>
      <p:sp>
        <p:nvSpPr>
          <p:cNvPr id="1046" name="Google Shape;1046;p1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09"/>
          <p:cNvSpPr txBox="1"/>
          <p:nvPr/>
        </p:nvSpPr>
        <p:spPr>
          <a:xfrm>
            <a:off x="609600" y="2551112"/>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53" name="Google Shape;1053;p109"/>
          <p:cNvSpPr txBox="1"/>
          <p:nvPr/>
        </p:nvSpPr>
        <p:spPr>
          <a:xfrm>
            <a:off x="609600" y="396240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54" name="Google Shape;1054;p1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Static Imports</a:t>
            </a:r>
            <a:endParaRPr/>
          </a:p>
        </p:txBody>
      </p:sp>
      <p:sp>
        <p:nvSpPr>
          <p:cNvPr id="1055" name="Google Shape;1055;p10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static import statement makes the static members of a class available under their simple name.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Given either of the following lines:</a:t>
            </a: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50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static java.lang.Math.random;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static java.lang.Math.*;</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Calling the </a:t>
            </a:r>
            <a:r>
              <a:rPr lang="en-US" sz="2200" b="0" i="0" u="none" strike="noStrike" cap="none">
                <a:solidFill>
                  <a:schemeClr val="dk1"/>
                </a:solidFill>
                <a:latin typeface="Courier New"/>
                <a:ea typeface="Courier New"/>
                <a:cs typeface="Courier New"/>
                <a:sym typeface="Courier New"/>
              </a:rPr>
              <a:t>Math.random()</a:t>
            </a:r>
            <a:r>
              <a:rPr lang="en-US" sz="2200" b="0" i="0" u="none" strike="noStrike" cap="none">
                <a:solidFill>
                  <a:schemeClr val="dk1"/>
                </a:solidFill>
                <a:latin typeface="Arial"/>
                <a:ea typeface="Arial"/>
                <a:cs typeface="Arial"/>
                <a:sym typeface="Arial"/>
              </a:rPr>
              <a:t>method can be written as:</a:t>
            </a: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StaticImport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double d = random();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056" name="Google Shape;1056;p1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Design Patterns</a:t>
            </a:r>
            <a:endParaRPr/>
          </a:p>
        </p:txBody>
      </p:sp>
      <p:sp>
        <p:nvSpPr>
          <p:cNvPr id="1063" name="Google Shape;1063;p110"/>
          <p:cNvSpPr txBox="1">
            <a:spLocks noGrp="1"/>
          </p:cNvSpPr>
          <p:nvPr>
            <p:ph type="body" idx="1"/>
          </p:nvPr>
        </p:nvSpPr>
        <p:spPr>
          <a:xfrm>
            <a:off x="609600" y="1447800"/>
            <a:ext cx="7918500" cy="259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Design patterns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Reusable solutions to common software development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Documented in pattern catalogs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1" u="none" strike="noStrike" cap="none">
                <a:solidFill>
                  <a:schemeClr val="dk1"/>
                </a:solidFill>
                <a:latin typeface="Arial"/>
                <a:ea typeface="Arial"/>
                <a:cs typeface="Arial"/>
                <a:sym typeface="Arial"/>
              </a:rPr>
              <a:t>Design Patterns: Elements of Reusable Object-Oriented Software</a:t>
            </a:r>
            <a:r>
              <a:rPr lang="en-US" sz="2000" b="0" i="0" u="none" strike="noStrike" cap="none">
                <a:solidFill>
                  <a:schemeClr val="dk1"/>
                </a:solidFill>
                <a:latin typeface="Arial"/>
                <a:ea typeface="Arial"/>
                <a:cs typeface="Arial"/>
                <a:sym typeface="Arial"/>
              </a:rPr>
              <a:t>, written by Erich Gamma et al. (the “Gang of Four”)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vocabulary used to discuss design</a:t>
            </a:r>
            <a:endParaRPr/>
          </a:p>
        </p:txBody>
      </p:sp>
      <p:sp>
        <p:nvSpPr>
          <p:cNvPr id="1064" name="Google Shape;1064;p1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11"/>
          <p:cNvSpPr txBox="1"/>
          <p:nvPr/>
        </p:nvSpPr>
        <p:spPr>
          <a:xfrm>
            <a:off x="609600" y="2438400"/>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71" name="Google Shape;1071;p1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Singleton Pattern</a:t>
            </a:r>
            <a:endParaRPr/>
          </a:p>
        </p:txBody>
      </p:sp>
      <p:sp>
        <p:nvSpPr>
          <p:cNvPr id="1072" name="Google Shape;1072;p111"/>
          <p:cNvSpPr txBox="1">
            <a:spLocks noGrp="1"/>
          </p:cNvSpPr>
          <p:nvPr>
            <p:ph type="body" idx="1"/>
          </p:nvPr>
        </p:nvSpPr>
        <p:spPr>
          <a:xfrm>
            <a:off x="609600" y="1447800"/>
            <a:ext cx="7918500" cy="4953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singleton design pattern details a class implementation that can be instantiated only once.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SingletonClass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static final SingletonClass instance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SingletonClass();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SingletonClass()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static SingletonClass getInstance()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instance;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073" name="Google Shape;1073;p111"/>
          <p:cNvSpPr/>
          <p:nvPr/>
        </p:nvSpPr>
        <p:spPr>
          <a:xfrm>
            <a:off x="685800" y="28956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1</a:t>
            </a:r>
            <a:endParaRPr/>
          </a:p>
        </p:txBody>
      </p:sp>
      <p:sp>
        <p:nvSpPr>
          <p:cNvPr id="1074" name="Google Shape;1074;p111"/>
          <p:cNvSpPr/>
          <p:nvPr/>
        </p:nvSpPr>
        <p:spPr>
          <a:xfrm>
            <a:off x="685800" y="38100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2</a:t>
            </a:r>
            <a:endParaRPr/>
          </a:p>
        </p:txBody>
      </p:sp>
      <p:sp>
        <p:nvSpPr>
          <p:cNvPr id="1075" name="Google Shape;1075;p111"/>
          <p:cNvSpPr/>
          <p:nvPr/>
        </p:nvSpPr>
        <p:spPr>
          <a:xfrm>
            <a:off x="685800" y="4724400"/>
            <a:ext cx="414300" cy="4143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3</a:t>
            </a:r>
            <a:endParaRPr/>
          </a:p>
        </p:txBody>
      </p:sp>
      <p:sp>
        <p:nvSpPr>
          <p:cNvPr id="1076" name="Google Shape;1076;p1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2"/>
          <p:cNvSpPr txBox="1"/>
          <p:nvPr/>
        </p:nvSpPr>
        <p:spPr>
          <a:xfrm>
            <a:off x="552450" y="1371600"/>
            <a:ext cx="8153400" cy="480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83" name="Google Shape;1083;p1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Singleton: Example</a:t>
            </a:r>
            <a:endParaRPr/>
          </a:p>
        </p:txBody>
      </p:sp>
      <p:sp>
        <p:nvSpPr>
          <p:cNvPr id="1084" name="Google Shape;1084;p112"/>
          <p:cNvSpPr txBox="1">
            <a:spLocks noGrp="1"/>
          </p:cNvSpPr>
          <p:nvPr>
            <p:ph type="body" idx="1"/>
          </p:nvPr>
        </p:nvSpPr>
        <p:spPr>
          <a:xfrm>
            <a:off x="857250" y="1447800"/>
            <a:ext cx="7918500" cy="470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final class DbConfigSingleton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private final String hostName;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private final String dbName;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10   private static final DbConfigSingleton instance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11             new DbConfigSingleton();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13   private DbConfigSingleton(){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 Values loaded from file in practice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hostName = "dbhost.example.com";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22   public static DbConfigSingleton getInstance()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23     return instance;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 </a:t>
            </a:r>
            <a:endParaRPr/>
          </a:p>
        </p:txBody>
      </p:sp>
      <p:sp>
        <p:nvSpPr>
          <p:cNvPr id="1085" name="Google Shape;1085;p1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Immutable Classes</a:t>
            </a:r>
            <a:endParaRPr/>
          </a:p>
        </p:txBody>
      </p:sp>
      <p:sp>
        <p:nvSpPr>
          <p:cNvPr id="1092" name="Google Shape;1092;p113"/>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Immutable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is a class whose object  state cannot be modified once created.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modification of the object will result in another new immutable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Objects of </a:t>
            </a:r>
            <a:r>
              <a:rPr lang="en-US" sz="2200" b="0" i="0" u="none" strike="noStrike" cap="none">
                <a:solidFill>
                  <a:schemeClr val="dk1"/>
                </a:solidFill>
                <a:latin typeface="Courier New"/>
                <a:ea typeface="Courier New"/>
                <a:cs typeface="Courier New"/>
                <a:sym typeface="Courier New"/>
              </a:rPr>
              <a:t>Java.lang.String</a:t>
            </a:r>
            <a:r>
              <a:rPr lang="en-US" sz="2200" b="0" i="0" u="none" strike="noStrike" cap="none">
                <a:solidFill>
                  <a:schemeClr val="dk1"/>
                </a:solidFill>
                <a:latin typeface="Arial"/>
                <a:ea typeface="Arial"/>
                <a:cs typeface="Arial"/>
                <a:sym typeface="Arial"/>
              </a:rPr>
              <a:t>, any change on existing string object will result in another string; for example, replacing a character or creating substrings will result in new objects.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r>
            <a:br>
              <a:rPr lang="en-US" sz="2200" b="0" i="0" u="none">
                <a:solidFill>
                  <a:schemeClr val="dk1"/>
                </a:solidFill>
                <a:latin typeface="Arial"/>
                <a:ea typeface="Arial"/>
                <a:cs typeface="Arial"/>
                <a:sym typeface="Arial"/>
              </a:rPr>
            </a:br>
            <a:endParaRPr/>
          </a:p>
        </p:txBody>
      </p:sp>
      <p:sp>
        <p:nvSpPr>
          <p:cNvPr id="1093" name="Google Shape;1093;p1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14"/>
          <p:cNvSpPr txBox="1">
            <a:spLocks noGrp="1"/>
          </p:cNvSpPr>
          <p:nvPr>
            <p:ph type="title"/>
          </p:nvPr>
        </p:nvSpPr>
        <p:spPr>
          <a:xfrm>
            <a:off x="609600" y="3810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Creating Immutable class in Java</a:t>
            </a:r>
            <a:endParaRPr/>
          </a:p>
        </p:txBody>
      </p:sp>
      <p:sp>
        <p:nvSpPr>
          <p:cNvPr id="1100" name="Google Shape;1100;p114"/>
          <p:cNvSpPr txBox="1"/>
          <p:nvPr/>
        </p:nvSpPr>
        <p:spPr>
          <a:xfrm>
            <a:off x="785812" y="850900"/>
            <a:ext cx="7620000" cy="548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0" rIns="91425" bIns="45700" anchor="ctr" anchorCtr="0">
            <a:noAutofit/>
          </a:bodyPr>
          <a:lstStyle/>
          <a:p>
            <a:pPr marL="7937" marR="0" lvl="0" indent="7937" algn="l" rtl="0">
              <a:lnSpc>
                <a:spcPct val="100000"/>
              </a:lnSpc>
              <a:spcBef>
                <a:spcPts val="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final class Contacts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private final String firstName;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private final String lastName;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Contacts(String fname,String lname)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this.firstName= fname;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this.lastName = lname;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getFirstName()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firstName;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getLastName()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lastName;</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public String toString()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return firstName +" - "+ lastName +" - "+ lastName;</a:t>
            </a:r>
            <a:endParaRPr/>
          </a:p>
          <a:p>
            <a:pPr marL="7937" marR="0" lvl="0" indent="7937" algn="l" rtl="0">
              <a:lnSpc>
                <a:spcPct val="100000"/>
              </a:lnSpc>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a:t>
            </a:r>
            <a:endParaRPr/>
          </a:p>
        </p:txBody>
      </p:sp>
      <p:sp>
        <p:nvSpPr>
          <p:cNvPr id="1101" name="Google Shape;1101;p1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108" name="Google Shape;1108;p11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access levels: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protected</a:t>
            </a:r>
            <a:r>
              <a:rPr lang="en-US" sz="2200" b="0" i="0" u="none" strike="noStrike" cap="none">
                <a:solidFill>
                  <a:schemeClr val="dk1"/>
                </a:solidFill>
                <a:latin typeface="Arial"/>
                <a:ea typeface="Arial"/>
                <a:cs typeface="Arial"/>
                <a:sym typeface="Arial"/>
              </a:rPr>
              <a:t>, default, and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Override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virtual method invocation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varargs</a:t>
            </a:r>
            <a:r>
              <a:rPr lang="en-US" sz="2200" b="0" i="0" u="none" strike="noStrike" cap="none">
                <a:solidFill>
                  <a:schemeClr val="dk1"/>
                </a:solidFill>
                <a:latin typeface="Arial"/>
                <a:ea typeface="Arial"/>
                <a:cs typeface="Arial"/>
                <a:sym typeface="Arial"/>
              </a:rPr>
              <a:t> to specify variable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operator to compare object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upward and downward casts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the singleton design pattern</a:t>
            </a:r>
            <a:endParaRPr/>
          </a:p>
        </p:txBody>
      </p:sp>
      <p:pic>
        <p:nvPicPr>
          <p:cNvPr id="1109" name="Google Shape;1109;p115" descr="Duke-Summary.gif"/>
          <p:cNvPicPr preferRelativeResize="0"/>
          <p:nvPr/>
        </p:nvPicPr>
        <p:blipFill rotWithShape="1">
          <a:blip r:embed="rId3">
            <a:alphaModFix/>
          </a:blip>
          <a:srcRect/>
          <a:stretch/>
        </p:blipFill>
        <p:spPr>
          <a:xfrm>
            <a:off x="6629400" y="5105400"/>
            <a:ext cx="1589087" cy="1143000"/>
          </a:xfrm>
          <a:prstGeom prst="rect">
            <a:avLst/>
          </a:prstGeom>
          <a:noFill/>
          <a:ln>
            <a:noFill/>
          </a:ln>
        </p:spPr>
      </p:pic>
      <p:sp>
        <p:nvSpPr>
          <p:cNvPr id="1110" name="Google Shape;1110;p1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116" descr="Duke-Practise-Overview.gif"/>
          <p:cNvPicPr preferRelativeResize="0"/>
          <p:nvPr/>
        </p:nvPicPr>
        <p:blipFill rotWithShape="1">
          <a:blip r:embed="rId3">
            <a:alphaModFix/>
          </a:blip>
          <a:srcRect/>
          <a:stretch/>
        </p:blipFill>
        <p:spPr>
          <a:xfrm>
            <a:off x="6705600" y="4191000"/>
            <a:ext cx="1828800" cy="1873250"/>
          </a:xfrm>
          <a:prstGeom prst="rect">
            <a:avLst/>
          </a:prstGeom>
          <a:noFill/>
          <a:ln>
            <a:noFill/>
          </a:ln>
        </p:spPr>
      </p:pic>
      <p:sp>
        <p:nvSpPr>
          <p:cNvPr id="1117" name="Google Shape;1117;p1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Overriding Methods and Applying Polymorphism</a:t>
            </a:r>
            <a:endParaRPr/>
          </a:p>
        </p:txBody>
      </p:sp>
      <p:sp>
        <p:nvSpPr>
          <p:cNvPr id="1118" name="Google Shape;1118;p116"/>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Modifying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Director</a:t>
            </a:r>
            <a:r>
              <a:rPr lang="en-US" sz="2200" b="0" i="0" u="none" strike="noStrike" cap="none">
                <a:solidFill>
                  <a:schemeClr val="dk1"/>
                </a:solidFill>
                <a:latin typeface="Arial"/>
                <a:ea typeface="Arial"/>
                <a:cs typeface="Arial"/>
                <a:sym typeface="Arial"/>
              </a:rPr>
              <a:t> classes; overriding the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 </a:t>
            </a:r>
            <a:r>
              <a:rPr lang="en-US" sz="2200" b="0" i="0" u="none" strike="noStrike" cap="none">
                <a:solidFill>
                  <a:schemeClr val="dk1"/>
                </a:solidFill>
                <a:latin typeface="Courier New"/>
                <a:ea typeface="Courier New"/>
                <a:cs typeface="Courier New"/>
                <a:sym typeface="Courier New"/>
              </a:rPr>
              <a:t>EmployeeStockPlan</a:t>
            </a:r>
            <a:r>
              <a:rPr lang="en-US" sz="2200" b="0" i="0" u="none" strike="noStrike" cap="none">
                <a:solidFill>
                  <a:schemeClr val="dk1"/>
                </a:solidFill>
                <a:latin typeface="Arial"/>
                <a:ea typeface="Arial"/>
                <a:cs typeface="Arial"/>
                <a:sym typeface="Arial"/>
              </a:rPr>
              <a:t> class with a grant stock method that uses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keyword</a:t>
            </a:r>
            <a:endParaRPr/>
          </a:p>
        </p:txBody>
      </p:sp>
      <p:sp>
        <p:nvSpPr>
          <p:cNvPr id="1119" name="Google Shape;1119;p1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117" descr="Duke-Practise-Overview.gif"/>
          <p:cNvPicPr preferRelativeResize="0"/>
          <p:nvPr/>
        </p:nvPicPr>
        <p:blipFill rotWithShape="1">
          <a:blip r:embed="rId3">
            <a:alphaModFix/>
          </a:blip>
          <a:srcRect/>
          <a:stretch/>
        </p:blipFill>
        <p:spPr>
          <a:xfrm>
            <a:off x="6705600" y="4114800"/>
            <a:ext cx="1828800" cy="1873250"/>
          </a:xfrm>
          <a:prstGeom prst="rect">
            <a:avLst/>
          </a:prstGeom>
          <a:noFill/>
          <a:ln>
            <a:noFill/>
          </a:ln>
        </p:spPr>
      </p:pic>
      <p:sp>
        <p:nvSpPr>
          <p:cNvPr id="1126" name="Google Shape;1126;p1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4-2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Overriding Methods and Applying Polymorphism</a:t>
            </a:r>
            <a:endParaRPr/>
          </a:p>
        </p:txBody>
      </p:sp>
      <p:sp>
        <p:nvSpPr>
          <p:cNvPr id="1127" name="Google Shape;1127;p117"/>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Fixing compilation errors caused due to casting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Identifying runtime exception caused due to improper casting</a:t>
            </a:r>
            <a:endParaRPr/>
          </a:p>
        </p:txBody>
      </p:sp>
      <p:sp>
        <p:nvSpPr>
          <p:cNvPr id="1128" name="Google Shape;1128;p1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pPr eaLnBrk="1" hangingPunct="1"/>
            <a:r>
              <a:rPr lang="en-US" altLang="" smtClean="0"/>
              <a:t>The Internet of Things</a:t>
            </a:r>
          </a:p>
        </p:txBody>
      </p:sp>
      <p:sp>
        <p:nvSpPr>
          <p:cNvPr id="16387" name="Content Placeholder 6"/>
          <p:cNvSpPr>
            <a:spLocks noGrp="1"/>
          </p:cNvSpPr>
          <p:nvPr>
            <p:ph idx="1"/>
          </p:nvPr>
        </p:nvSpPr>
        <p:spPr>
          <a:xfrm>
            <a:off x="609600" y="1143000"/>
            <a:ext cx="7918450" cy="363538"/>
          </a:xfrm>
        </p:spPr>
        <p:txBody>
          <a:bodyPr/>
          <a:lstStyle/>
          <a:p>
            <a:pPr eaLnBrk="1" hangingPunct="1"/>
            <a:r>
              <a:rPr lang="en-US" altLang="" smtClean="0"/>
              <a:t>Devices on the “edge” represent a huge growth opportunity.</a:t>
            </a:r>
          </a:p>
        </p:txBody>
      </p:sp>
      <p:pic>
        <p:nvPicPr>
          <p:cNvPr id="16388" name="Picture 5" descr="TheInternetOfThing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744663"/>
            <a:ext cx="91440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343968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18"/>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4-3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Applying the Singleton Design Pattern </a:t>
            </a:r>
            <a:br>
              <a:rPr lang="en-US" sz="2600" b="1" i="0" u="none" strike="noStrike" cap="none">
                <a:solidFill>
                  <a:schemeClr val="dk1"/>
                </a:solidFill>
                <a:latin typeface="Arial"/>
                <a:ea typeface="Arial"/>
                <a:cs typeface="Arial"/>
                <a:sym typeface="Arial"/>
              </a:rPr>
            </a:br>
            <a:endParaRPr/>
          </a:p>
        </p:txBody>
      </p:sp>
      <p:sp>
        <p:nvSpPr>
          <p:cNvPr id="1135" name="Google Shape;1135;p118"/>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the </a:t>
            </a:r>
            <a:r>
              <a:rPr lang="en-US" sz="2200" b="0" i="0" u="none">
                <a:solidFill>
                  <a:schemeClr val="dk1"/>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keywords and refactoring an existing application to implement the singleton design pattern.</a:t>
            </a:r>
            <a:endParaRPr/>
          </a:p>
        </p:txBody>
      </p:sp>
      <p:pic>
        <p:nvPicPr>
          <p:cNvPr id="1136" name="Google Shape;1136;p118" descr="Duke-Practise-Overview.gif"/>
          <p:cNvPicPr preferRelativeResize="0"/>
          <p:nvPr/>
        </p:nvPicPr>
        <p:blipFill rotWithShape="1">
          <a:blip r:embed="rId3">
            <a:alphaModFix/>
          </a:blip>
          <a:srcRect/>
          <a:stretch/>
        </p:blipFill>
        <p:spPr>
          <a:xfrm>
            <a:off x="6705600" y="4114800"/>
            <a:ext cx="1828800" cy="1873250"/>
          </a:xfrm>
          <a:prstGeom prst="rect">
            <a:avLst/>
          </a:prstGeom>
          <a:noFill/>
          <a:ln>
            <a:noFill/>
          </a:ln>
        </p:spPr>
      </p:pic>
      <p:sp>
        <p:nvSpPr>
          <p:cNvPr id="1137" name="Google Shape;1137;p1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19"/>
          <p:cNvSpPr txBox="1"/>
          <p:nvPr/>
        </p:nvSpPr>
        <p:spPr>
          <a:xfrm>
            <a:off x="609600" y="2895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44" name="Google Shape;1144;p1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45" name="Google Shape;1145;p11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with a </a:t>
            </a:r>
            <a:r>
              <a:rPr lang="en-US" sz="2200" b="0" i="0" u="none">
                <a:solidFill>
                  <a:schemeClr val="dk1"/>
                </a:solidFill>
                <a:latin typeface="Courier New"/>
                <a:ea typeface="Courier New"/>
                <a:cs typeface="Courier New"/>
                <a:sym typeface="Courier New"/>
              </a:rPr>
              <a:t>withdraw()</a:t>
            </a:r>
            <a:r>
              <a:rPr lang="en-US" sz="2200" b="0" i="0" u="none">
                <a:solidFill>
                  <a:schemeClr val="dk1"/>
                </a:solidFill>
                <a:latin typeface="Arial"/>
                <a:ea typeface="Arial"/>
                <a:cs typeface="Arial"/>
                <a:sym typeface="Arial"/>
              </a:rPr>
              <a:t> method,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that declares its own </a:t>
            </a:r>
            <a:r>
              <a:rPr lang="en-US" sz="2200" b="0" i="0" u="none">
                <a:solidFill>
                  <a:schemeClr val="dk1"/>
                </a:solidFill>
                <a:latin typeface="Courier New"/>
                <a:ea typeface="Courier New"/>
                <a:cs typeface="Courier New"/>
                <a:sym typeface="Courier New"/>
              </a:rPr>
              <a:t>withdraw()</a:t>
            </a:r>
            <a:r>
              <a:rPr lang="en-US" sz="2200" b="0" i="0" u="none">
                <a:solidFill>
                  <a:schemeClr val="dk1"/>
                </a:solidFill>
                <a:latin typeface="Arial"/>
                <a:ea typeface="Arial"/>
                <a:cs typeface="Arial"/>
                <a:sym typeface="Arial"/>
              </a:rPr>
              <a:t> method. What is the result of the following code fragment?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acct.withdraw(100);</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 compiler complains about line 1.</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 compiler complains about line 2.</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Runtime error: incompatible assignment (line 1)</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Executes</a:t>
            </a:r>
            <a:r>
              <a:rPr lang="en-US" sz="2200" b="0" i="0" u="none" strike="noStrike" cap="none">
                <a:solidFill>
                  <a:schemeClr val="dk1"/>
                </a:solidFill>
                <a:latin typeface="Courier New"/>
                <a:ea typeface="Courier New"/>
                <a:cs typeface="Courier New"/>
                <a:sym typeface="Courier New"/>
              </a:rPr>
              <a:t> withdraw</a:t>
            </a:r>
            <a:r>
              <a:rPr lang="en-US" sz="2200" b="0" i="0" u="none" strike="noStrike" cap="none">
                <a:solidFill>
                  <a:schemeClr val="dk1"/>
                </a:solidFill>
                <a:latin typeface="Arial"/>
                <a:ea typeface="Arial"/>
                <a:cs typeface="Arial"/>
                <a:sym typeface="Arial"/>
              </a:rPr>
              <a:t> method from the </a:t>
            </a:r>
            <a:r>
              <a:rPr lang="en-US" sz="2200" b="0" i="0" u="none" strike="noStrike" cap="none">
                <a:solidFill>
                  <a:schemeClr val="dk1"/>
                </a:solidFill>
                <a:latin typeface="Courier New"/>
                <a:ea typeface="Courier New"/>
                <a:cs typeface="Courier New"/>
                <a:sym typeface="Courier New"/>
              </a:rPr>
              <a:t>Account</a:t>
            </a:r>
            <a:r>
              <a:rPr lang="en-US" sz="2200" b="0" i="0" u="none" strike="noStrike" cap="none">
                <a:solidFill>
                  <a:schemeClr val="dk1"/>
                </a:solidFill>
                <a:latin typeface="Arial"/>
                <a:ea typeface="Arial"/>
                <a:cs typeface="Arial"/>
                <a:sym typeface="Arial"/>
              </a:rPr>
              <a:t> class</a:t>
            </a:r>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Executes</a:t>
            </a:r>
            <a:r>
              <a:rPr lang="en-US" sz="2200" b="0" i="0" u="none" strike="noStrike" cap="none">
                <a:solidFill>
                  <a:schemeClr val="dk1"/>
                </a:solidFill>
                <a:latin typeface="Courier New"/>
                <a:ea typeface="Courier New"/>
                <a:cs typeface="Courier New"/>
                <a:sym typeface="Courier New"/>
              </a:rPr>
              <a:t> withdraw</a:t>
            </a:r>
            <a:r>
              <a:rPr lang="en-US" sz="2200" b="0" i="0" u="none" strike="noStrike" cap="none">
                <a:solidFill>
                  <a:schemeClr val="dk1"/>
                </a:solidFill>
                <a:latin typeface="Arial"/>
                <a:ea typeface="Arial"/>
                <a:cs typeface="Arial"/>
                <a:sym typeface="Arial"/>
              </a:rPr>
              <a:t> method from the </a:t>
            </a:r>
            <a:r>
              <a:rPr lang="en-US" sz="2200" b="0" i="0" u="none" strike="noStrike" cap="none">
                <a:solidFill>
                  <a:schemeClr val="dk1"/>
                </a:solidFill>
                <a:latin typeface="Courier New"/>
                <a:ea typeface="Courier New"/>
                <a:cs typeface="Courier New"/>
                <a:sym typeface="Courier New"/>
              </a:rPr>
              <a:t>Checking</a:t>
            </a:r>
            <a:r>
              <a:rPr lang="en-US" sz="2200" b="0" i="0" u="none" strike="noStrike" cap="none">
                <a:solidFill>
                  <a:schemeClr val="dk1"/>
                </a:solidFill>
                <a:latin typeface="Arial"/>
                <a:ea typeface="Arial"/>
                <a:cs typeface="Arial"/>
                <a:sym typeface="Arial"/>
              </a:rPr>
              <a:t> class</a:t>
            </a:r>
            <a:endParaRPr/>
          </a:p>
        </p:txBody>
      </p:sp>
      <p:sp>
        <p:nvSpPr>
          <p:cNvPr id="1146" name="Google Shape;1146;p1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0"/>
          <p:cNvSpPr txBox="1"/>
          <p:nvPr/>
        </p:nvSpPr>
        <p:spPr>
          <a:xfrm>
            <a:off x="609600" y="2581275"/>
            <a:ext cx="7924800" cy="7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53" name="Google Shape;1153;p1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54" name="Google Shape;1154;p12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The body of the </a:t>
            </a:r>
            <a:r>
              <a:rPr lang="en-US" sz="2200" b="0" i="0" u="none">
                <a:solidFill>
                  <a:schemeClr val="dk1"/>
                </a:solidFill>
                <a:latin typeface="Courier New"/>
                <a:ea typeface="Courier New"/>
                <a:cs typeface="Courier New"/>
                <a:sym typeface="Courier New"/>
              </a:rPr>
              <a:t>if</a:t>
            </a:r>
            <a:r>
              <a:rPr lang="en-US" sz="2200" b="0" i="0" u="none">
                <a:solidFill>
                  <a:schemeClr val="dk1"/>
                </a:solidFill>
                <a:latin typeface="Arial"/>
                <a:ea typeface="Arial"/>
                <a:cs typeface="Arial"/>
                <a:sym typeface="Arial"/>
              </a:rPr>
              <a:t> statement in line 2 will execute.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if (acct instanceof Checking) { // will this block run? }</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1155" name="Google Shape;1155;p1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21"/>
          <p:cNvSpPr txBox="1"/>
          <p:nvPr/>
        </p:nvSpPr>
        <p:spPr>
          <a:xfrm>
            <a:off x="609600" y="2590800"/>
            <a:ext cx="7924800" cy="990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62" name="Google Shape;1162;p1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163" name="Google Shape;1163;p12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have an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class and a </a:t>
            </a:r>
            <a:r>
              <a:rPr lang="en-US" sz="2200" b="0" i="0" u="none">
                <a:solidFill>
                  <a:schemeClr val="dk1"/>
                </a:solidFill>
                <a:latin typeface="Courier New"/>
                <a:ea typeface="Courier New"/>
                <a:cs typeface="Courier New"/>
                <a:sym typeface="Courier New"/>
              </a:rPr>
              <a:t>Checking</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You also have a </a:t>
            </a:r>
            <a:r>
              <a:rPr lang="en-US" sz="2200" b="0" i="0" u="none">
                <a:solidFill>
                  <a:schemeClr val="dk1"/>
                </a:solidFill>
                <a:latin typeface="Courier New"/>
                <a:ea typeface="Courier New"/>
                <a:cs typeface="Courier New"/>
                <a:sym typeface="Courier New"/>
              </a:rPr>
              <a:t>Savings</a:t>
            </a:r>
            <a:r>
              <a:rPr lang="en-US" sz="2200" b="0" i="0" u="none">
                <a:solidFill>
                  <a:schemeClr val="dk1"/>
                </a:solidFill>
                <a:latin typeface="Arial"/>
                <a:ea typeface="Arial"/>
                <a:cs typeface="Arial"/>
                <a:sym typeface="Arial"/>
              </a:rPr>
              <a:t> class that extends </a:t>
            </a:r>
            <a:r>
              <a:rPr lang="en-US" sz="2200" b="0" i="0" u="none">
                <a:solidFill>
                  <a:schemeClr val="dk1"/>
                </a:solidFill>
                <a:latin typeface="Courier New"/>
                <a:ea typeface="Courier New"/>
                <a:cs typeface="Courier New"/>
                <a:sym typeface="Courier New"/>
              </a:rPr>
              <a:t>Account</a:t>
            </a:r>
            <a:r>
              <a:rPr lang="en-US" sz="2200" b="0" i="0" u="none">
                <a:solidFill>
                  <a:schemeClr val="dk1"/>
                </a:solidFill>
                <a:latin typeface="Arial"/>
                <a:ea typeface="Arial"/>
                <a:cs typeface="Arial"/>
                <a:sym typeface="Arial"/>
              </a:rPr>
              <a:t>. What is the result of the following code?</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acct1 = new Checking();</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Account acct2 = new Savings();</a:t>
            </a:r>
            <a:endParaRPr/>
          </a:p>
          <a:p>
            <a:pPr marL="15875" marR="0" lvl="0" indent="-7937" algn="l" rtl="0">
              <a:lnSpc>
                <a:spcPct val="100000"/>
              </a:lnSpc>
              <a:spcBef>
                <a:spcPts val="320"/>
              </a:spcBef>
              <a:spcAft>
                <a:spcPts val="0"/>
              </a:spcAft>
              <a:buClr>
                <a:srgbClr val="000000"/>
              </a:buClr>
              <a:buSzPts val="200"/>
              <a:buFont typeface="Arial"/>
              <a:buAutoNum type="arabicPlain"/>
            </a:pPr>
            <a:r>
              <a:rPr lang="en-US" sz="1600" b="0" i="0" u="none">
                <a:solidFill>
                  <a:schemeClr val="dk1"/>
                </a:solidFill>
                <a:latin typeface="Courier New"/>
                <a:ea typeface="Courier New"/>
                <a:cs typeface="Courier New"/>
                <a:sym typeface="Courier New"/>
              </a:rPr>
              <a:t>  Savings acct3 = (Savings)acct1;</a:t>
            </a:r>
            <a:endParaRPr/>
          </a:p>
          <a:p>
            <a:pPr marL="15875" marR="0" lvl="0" indent="4762" algn="l" rtl="0">
              <a:lnSpc>
                <a:spcPct val="100000"/>
              </a:lnSpc>
              <a:spcBef>
                <a:spcPts val="160"/>
              </a:spcBef>
              <a:spcAft>
                <a:spcPts val="0"/>
              </a:spcAft>
              <a:buClr>
                <a:srgbClr val="000000"/>
              </a:buClr>
              <a:buSzPts val="200"/>
              <a:buFont typeface="Arial"/>
              <a:buNone/>
            </a:pPr>
            <a:endParaRPr sz="800" b="0" i="0" u="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acct3</a:t>
            </a:r>
            <a:r>
              <a:rPr lang="en-US" sz="2200" b="0" i="0" u="none" strike="noStrike" cap="none">
                <a:solidFill>
                  <a:schemeClr val="dk1"/>
                </a:solidFill>
                <a:latin typeface="Arial"/>
                <a:ea typeface="Arial"/>
                <a:cs typeface="Arial"/>
                <a:sym typeface="Arial"/>
              </a:rPr>
              <a:t> contains the reference to </a:t>
            </a:r>
            <a:r>
              <a:rPr lang="en-US" sz="2200" b="0" i="0" u="none" strike="noStrike" cap="none">
                <a:solidFill>
                  <a:schemeClr val="dk1"/>
                </a:solidFill>
                <a:latin typeface="Courier New"/>
                <a:ea typeface="Courier New"/>
                <a:cs typeface="Courier New"/>
                <a:sym typeface="Courier New"/>
              </a:rPr>
              <a:t>acct1</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runtime </a:t>
            </a:r>
            <a:r>
              <a:rPr lang="en-US" sz="2200" b="0" i="0" u="none" strike="noStrike" cap="none">
                <a:solidFill>
                  <a:schemeClr val="dk1"/>
                </a:solidFill>
                <a:latin typeface="Courier New"/>
                <a:ea typeface="Courier New"/>
                <a:cs typeface="Courier New"/>
                <a:sym typeface="Courier New"/>
              </a:rPr>
              <a:t>ClassCastException</a:t>
            </a:r>
            <a:r>
              <a:rPr lang="en-US" sz="2200" b="0" i="0" u="none" strike="noStrike" cap="none">
                <a:solidFill>
                  <a:schemeClr val="dk1"/>
                </a:solidFill>
                <a:latin typeface="Arial"/>
                <a:ea typeface="Arial"/>
                <a:cs typeface="Arial"/>
                <a:sym typeface="Arial"/>
              </a:rPr>
              <a:t> occurs.</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complains about line 2.</a:t>
            </a:r>
            <a:endParaRPr/>
          </a:p>
          <a:p>
            <a:pPr marL="566737" marR="0" lvl="1" indent="-449262"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complains about the cast in line 3.</a:t>
            </a:r>
            <a:endParaRPr/>
          </a:p>
        </p:txBody>
      </p:sp>
      <p:sp>
        <p:nvSpPr>
          <p:cNvPr id="1164" name="Google Shape;1164;p1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22"/>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Abstract  and Nested Classes</a:t>
            </a:r>
            <a:endParaRPr/>
          </a:p>
        </p:txBody>
      </p:sp>
      <p:sp>
        <p:nvSpPr>
          <p:cNvPr id="1170" name="Google Shape;1170;p122"/>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cxnSp>
        <p:nvCxnSpPr>
          <p:cNvPr id="1171" name="Google Shape;1171;p122"/>
          <p:cNvCxnSpPr/>
          <p:nvPr/>
        </p:nvCxnSpPr>
        <p:spPr>
          <a:xfrm>
            <a:off x="1828800" y="4495800"/>
            <a:ext cx="990600" cy="0"/>
          </a:xfrm>
          <a:prstGeom prst="straightConnector1">
            <a:avLst/>
          </a:prstGeom>
          <a:noFill/>
          <a:ln>
            <a:noFill/>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123"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1178" name="Google Shape;1178;p1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179" name="Google Shape;1179;p123"/>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Design general-purpose base classes by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 abstract Java classes and subclasses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a:t>
            </a:r>
            <a:r>
              <a:rPr lang="en-US" sz="2200" b="0" i="0" u="none" strike="noStrike" cap="none">
                <a:solidFill>
                  <a:schemeClr val="dk1"/>
                </a:solidFill>
                <a:latin typeface="Courier New"/>
                <a:ea typeface="Courier New"/>
                <a:cs typeface="Courier New"/>
                <a:sym typeface="Courier New"/>
              </a:rPr>
              <a:t>final </a:t>
            </a:r>
            <a:r>
              <a:rPr lang="en-US" sz="2200" b="0" i="0" u="none" strike="noStrike" cap="none">
                <a:solidFill>
                  <a:schemeClr val="dk1"/>
                </a:solidFill>
                <a:latin typeface="Arial"/>
                <a:ea typeface="Arial"/>
                <a:cs typeface="Arial"/>
                <a:sym typeface="Arial"/>
              </a:rPr>
              <a:t>keyword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Distinguish between top-level and nested classes</a:t>
            </a:r>
            <a:endParaRPr/>
          </a:p>
        </p:txBody>
      </p:sp>
      <p:sp>
        <p:nvSpPr>
          <p:cNvPr id="1180" name="Google Shape;1180;p1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Modeling Business Problems with Classes</a:t>
            </a:r>
            <a:endParaRPr/>
          </a:p>
        </p:txBody>
      </p:sp>
      <p:sp>
        <p:nvSpPr>
          <p:cNvPr id="1187" name="Google Shape;1187;p124"/>
          <p:cNvSpPr txBox="1">
            <a:spLocks noGrp="1"/>
          </p:cNvSpPr>
          <p:nvPr>
            <p:ph type="body" idx="1"/>
          </p:nvPr>
        </p:nvSpPr>
        <p:spPr>
          <a:xfrm>
            <a:off x="609600" y="1447800"/>
            <a:ext cx="7918500" cy="253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Inheritance (or subclassing) is an essential feature of the Java programming language. Inheritance provides code reuse through: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Method inheritance: </a:t>
            </a:r>
            <a:r>
              <a:rPr lang="en-US" sz="2200" b="0" i="0" u="none" strike="noStrike" cap="none">
                <a:solidFill>
                  <a:schemeClr val="dk1"/>
                </a:solidFill>
                <a:latin typeface="Arial"/>
                <a:ea typeface="Arial"/>
                <a:cs typeface="Arial"/>
                <a:sym typeface="Arial"/>
              </a:rPr>
              <a:t>Subclasses avoid code duplication by inheriting method implementations.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Generalization: </a:t>
            </a:r>
            <a:r>
              <a:rPr lang="en-US" sz="2200" b="0" i="0" u="none" strike="noStrike" cap="none">
                <a:solidFill>
                  <a:schemeClr val="dk1"/>
                </a:solidFill>
                <a:latin typeface="Arial"/>
                <a:ea typeface="Arial"/>
                <a:cs typeface="Arial"/>
                <a:sym typeface="Arial"/>
              </a:rPr>
              <a:t>Code that is designed to rely on the most generic type possible is easier to maintain.</a:t>
            </a:r>
            <a:endParaRPr/>
          </a:p>
        </p:txBody>
      </p:sp>
      <p:sp>
        <p:nvSpPr>
          <p:cNvPr id="1188" name="Google Shape;1188;p124"/>
          <p:cNvSpPr txBox="1"/>
          <p:nvPr/>
        </p:nvSpPr>
        <p:spPr>
          <a:xfrm>
            <a:off x="6477000" y="4114800"/>
            <a:ext cx="1479600" cy="103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Class </a:t>
            </a:r>
            <a:endParaRPr/>
          </a:p>
          <a:p>
            <a:pPr marL="0" marR="0" lvl="0" indent="0" algn="ctr" rtl="0">
              <a:lnSpc>
                <a:spcPct val="100000"/>
              </a:lnSpc>
              <a:spcBef>
                <a:spcPts val="36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Inheritance </a:t>
            </a:r>
            <a:endParaRPr/>
          </a:p>
          <a:p>
            <a:pPr marL="0" marR="0" lvl="0" indent="0" algn="ctr" rtl="0">
              <a:lnSpc>
                <a:spcPct val="100000"/>
              </a:lnSpc>
              <a:spcBef>
                <a:spcPts val="36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Diagram</a:t>
            </a:r>
            <a:endParaRPr/>
          </a:p>
        </p:txBody>
      </p:sp>
      <p:sp>
        <p:nvSpPr>
          <p:cNvPr id="1189" name="Google Shape;1189;p124"/>
          <p:cNvSpPr txBox="1"/>
          <p:nvPr/>
        </p:nvSpPr>
        <p:spPr>
          <a:xfrm>
            <a:off x="2133600" y="4343400"/>
            <a:ext cx="8382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Caller</a:t>
            </a:r>
            <a:endParaRPr/>
          </a:p>
        </p:txBody>
      </p:sp>
      <p:sp>
        <p:nvSpPr>
          <p:cNvPr id="1190" name="Google Shape;1190;p124"/>
          <p:cNvSpPr txBox="1"/>
          <p:nvPr/>
        </p:nvSpPr>
        <p:spPr>
          <a:xfrm>
            <a:off x="3733800" y="4114800"/>
            <a:ext cx="2133600" cy="457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Electronic Device</a:t>
            </a:r>
            <a:endParaRPr/>
          </a:p>
        </p:txBody>
      </p:sp>
      <p:sp>
        <p:nvSpPr>
          <p:cNvPr id="1191" name="Google Shape;1191;p124"/>
          <p:cNvSpPr txBox="1"/>
          <p:nvPr/>
        </p:nvSpPr>
        <p:spPr>
          <a:xfrm>
            <a:off x="3733800" y="4572000"/>
            <a:ext cx="2133600" cy="762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Public void turnOn()</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Public void turnOff()</a:t>
            </a:r>
            <a:endParaRPr/>
          </a:p>
        </p:txBody>
      </p:sp>
      <p:sp>
        <p:nvSpPr>
          <p:cNvPr id="1192" name="Google Shape;1192;p124"/>
          <p:cNvSpPr txBox="1"/>
          <p:nvPr/>
        </p:nvSpPr>
        <p:spPr>
          <a:xfrm>
            <a:off x="2895600" y="5791200"/>
            <a:ext cx="15240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Mobile Phone</a:t>
            </a:r>
            <a:endParaRPr/>
          </a:p>
        </p:txBody>
      </p:sp>
      <p:sp>
        <p:nvSpPr>
          <p:cNvPr id="1193" name="Google Shape;1193;p124"/>
          <p:cNvSpPr txBox="1"/>
          <p:nvPr/>
        </p:nvSpPr>
        <p:spPr>
          <a:xfrm>
            <a:off x="5105400" y="5791200"/>
            <a:ext cx="1524000" cy="381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Television</a:t>
            </a:r>
            <a:endParaRPr/>
          </a:p>
        </p:txBody>
      </p:sp>
      <p:cxnSp>
        <p:nvCxnSpPr>
          <p:cNvPr id="1194" name="Google Shape;1194;p124"/>
          <p:cNvCxnSpPr/>
          <p:nvPr/>
        </p:nvCxnSpPr>
        <p:spPr>
          <a:xfrm rot="10800000">
            <a:off x="4038600" y="5334000"/>
            <a:ext cx="0" cy="457200"/>
          </a:xfrm>
          <a:prstGeom prst="straightConnector1">
            <a:avLst/>
          </a:prstGeom>
          <a:noFill/>
          <a:ln w="28575" cap="flat" cmpd="sng">
            <a:solidFill>
              <a:schemeClr val="dk1"/>
            </a:solidFill>
            <a:prstDash val="solid"/>
            <a:miter lim="800000"/>
            <a:headEnd type="none" w="med" len="med"/>
            <a:tailEnd type="triangle" w="med" len="med"/>
          </a:ln>
        </p:spPr>
      </p:cxnSp>
      <p:cxnSp>
        <p:nvCxnSpPr>
          <p:cNvPr id="1195" name="Google Shape;1195;p124"/>
          <p:cNvCxnSpPr/>
          <p:nvPr/>
        </p:nvCxnSpPr>
        <p:spPr>
          <a:xfrm rot="10800000">
            <a:off x="5486400" y="5334000"/>
            <a:ext cx="0" cy="457200"/>
          </a:xfrm>
          <a:prstGeom prst="straightConnector1">
            <a:avLst/>
          </a:prstGeom>
          <a:noFill/>
          <a:ln w="28575" cap="flat" cmpd="sng">
            <a:solidFill>
              <a:schemeClr val="dk1"/>
            </a:solidFill>
            <a:prstDash val="solid"/>
            <a:miter lim="800000"/>
            <a:headEnd type="none" w="med" len="med"/>
            <a:tailEnd type="triangle" w="med" len="med"/>
          </a:ln>
        </p:spPr>
      </p:cxnSp>
      <p:cxnSp>
        <p:nvCxnSpPr>
          <p:cNvPr id="1196" name="Google Shape;1196;p124"/>
          <p:cNvCxnSpPr/>
          <p:nvPr/>
        </p:nvCxnSpPr>
        <p:spPr>
          <a:xfrm>
            <a:off x="2971800" y="4572000"/>
            <a:ext cx="762000" cy="0"/>
          </a:xfrm>
          <a:prstGeom prst="straightConnector1">
            <a:avLst/>
          </a:prstGeom>
          <a:noFill/>
          <a:ln w="28575" cap="flat" cmpd="sng">
            <a:solidFill>
              <a:schemeClr val="dk1"/>
            </a:solidFill>
            <a:prstDash val="solid"/>
            <a:miter lim="800000"/>
            <a:headEnd type="none" w="med" len="med"/>
            <a:tailEnd type="triangle" w="med" len="med"/>
          </a:ln>
        </p:spPr>
      </p:cxnSp>
      <p:sp>
        <p:nvSpPr>
          <p:cNvPr id="1197" name="Google Shape;1197;p1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25"/>
          <p:cNvSpPr txBox="1"/>
          <p:nvPr/>
        </p:nvSpPr>
        <p:spPr>
          <a:xfrm>
            <a:off x="609600" y="2667000"/>
            <a:ext cx="7924800" cy="730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04" name="Google Shape;1204;p1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Enabling Generalization</a:t>
            </a:r>
            <a:endParaRPr/>
          </a:p>
        </p:txBody>
      </p:sp>
      <p:sp>
        <p:nvSpPr>
          <p:cNvPr id="1205" name="Google Shape;1205;p12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Coding to a common base type allows for the introduction of new subclasses with little or no modification of any code that depends on the more generic base type.</a:t>
            </a:r>
            <a:endParaRPr/>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ElectronicDevice dev = new Television();</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dev.turnOn(); // all ElectronicDevices can be turned on</a:t>
            </a:r>
            <a:endParaRPr/>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Always use the most generic reference type possible.</a:t>
            </a:r>
            <a:endParaRPr/>
          </a:p>
        </p:txBody>
      </p:sp>
      <p:sp>
        <p:nvSpPr>
          <p:cNvPr id="1206" name="Google Shape;1206;p1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26"/>
          <p:cNvSpPr txBox="1"/>
          <p:nvPr/>
        </p:nvSpPr>
        <p:spPr>
          <a:xfrm>
            <a:off x="609600" y="2165350"/>
            <a:ext cx="7924800" cy="370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13" name="Google Shape;1213;p1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Identifying the Need for Abstract Classes</a:t>
            </a:r>
            <a:endParaRPr/>
          </a:p>
        </p:txBody>
      </p:sp>
      <p:sp>
        <p:nvSpPr>
          <p:cNvPr id="1214" name="Google Shape;1214;p126"/>
          <p:cNvSpPr txBox="1">
            <a:spLocks noGrp="1"/>
          </p:cNvSpPr>
          <p:nvPr>
            <p:ph type="body" idx="1"/>
          </p:nvPr>
        </p:nvSpPr>
        <p:spPr>
          <a:xfrm>
            <a:off x="609600" y="1295400"/>
            <a:ext cx="7918500" cy="1805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Subclasses may not need to inherit a method implementation if the method is specialized.</a:t>
            </a:r>
            <a:endParaRPr/>
          </a:p>
          <a:p>
            <a:pPr marL="574675" marR="0" lvl="1" indent="-460375" algn="l" rtl="0">
              <a:lnSpc>
                <a:spcPct val="100000"/>
              </a:lnSpc>
              <a:spcBef>
                <a:spcPts val="280"/>
              </a:spcBef>
              <a:spcAft>
                <a:spcPts val="0"/>
              </a:spcAft>
              <a:buClr>
                <a:srgbClr val="FF0000"/>
              </a:buClr>
              <a:buSzPts val="1400"/>
              <a:buFont typeface="Arial"/>
              <a:buNone/>
            </a:pPr>
            <a:endParaRPr sz="14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public class Television extends ElectronicDevice {</a:t>
            </a:r>
            <a:endParaRPr/>
          </a:p>
          <a:p>
            <a:pPr marL="574675" marR="0" lvl="1" indent="-460375" algn="l" rtl="0">
              <a:lnSpc>
                <a:spcPct val="100000"/>
              </a:lnSpc>
              <a:spcBef>
                <a:spcPts val="320"/>
              </a:spcBef>
              <a:spcAft>
                <a:spcPts val="0"/>
              </a:spcAft>
              <a:buClr>
                <a:srgbClr val="FF0000"/>
              </a:buClr>
              <a:buSzPts val="1600"/>
              <a:buFont typeface="Arial"/>
              <a:buNone/>
            </a:pPr>
            <a:endParaRPr sz="16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public void turnOn()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changeChannel(1);</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initializeScreen();</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public void turnOff()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public void changeChannel(int channel)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public void initializeScreen()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a:t>
            </a:r>
            <a:endParaRPr/>
          </a:p>
        </p:txBody>
      </p:sp>
      <p:sp>
        <p:nvSpPr>
          <p:cNvPr id="1215" name="Google Shape;1215;p1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27"/>
          <p:cNvSpPr txBox="1"/>
          <p:nvPr/>
        </p:nvSpPr>
        <p:spPr>
          <a:xfrm>
            <a:off x="609600" y="50292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2" name="Google Shape;1222;p127"/>
          <p:cNvSpPr txBox="1"/>
          <p:nvPr/>
        </p:nvSpPr>
        <p:spPr>
          <a:xfrm>
            <a:off x="609600" y="36576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3" name="Google Shape;1223;p127"/>
          <p:cNvSpPr txBox="1"/>
          <p:nvPr/>
        </p:nvSpPr>
        <p:spPr>
          <a:xfrm>
            <a:off x="609600" y="22098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4" name="Google Shape;1224;p1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Abstract Classes</a:t>
            </a:r>
            <a:endParaRPr/>
          </a:p>
        </p:txBody>
      </p:sp>
      <p:sp>
        <p:nvSpPr>
          <p:cNvPr id="1225" name="Google Shape;1225;p127"/>
          <p:cNvSpPr txBox="1">
            <a:spLocks noGrp="1"/>
          </p:cNvSpPr>
          <p:nvPr>
            <p:ph type="body" idx="1"/>
          </p:nvPr>
        </p:nvSpPr>
        <p:spPr>
          <a:xfrm>
            <a:off x="609600" y="1295400"/>
            <a:ext cx="7918500" cy="4581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class can be declared as abstract by using the </a:t>
            </a:r>
            <a:r>
              <a:rPr lang="en-US" sz="2200" b="0" i="0" u="none" strike="noStrike" cap="none">
                <a:solidFill>
                  <a:schemeClr val="dk1"/>
                </a:solidFill>
                <a:latin typeface="Courier New"/>
                <a:ea typeface="Courier New"/>
                <a:cs typeface="Courier New"/>
                <a:sym typeface="Courier New"/>
              </a:rPr>
              <a:t>abstract</a:t>
            </a:r>
            <a:r>
              <a:rPr lang="en-US" sz="2200" b="0" i="0" u="none" strike="noStrike" cap="none">
                <a:solidFill>
                  <a:schemeClr val="dk1"/>
                </a:solidFill>
                <a:latin typeface="Arial"/>
                <a:ea typeface="Arial"/>
                <a:cs typeface="Arial"/>
                <a:sym typeface="Arial"/>
              </a:rPr>
              <a:t> class-level modifier.</a:t>
            </a:r>
            <a:endParaRPr/>
          </a:p>
          <a:p>
            <a:pPr marL="7937" marR="0" lvl="0" indent="7937" algn="l" rtl="0">
              <a:lnSpc>
                <a:spcPct val="100000"/>
              </a:lnSpc>
              <a:spcBef>
                <a:spcPts val="360"/>
              </a:spcBef>
              <a:spcAft>
                <a:spcPts val="0"/>
              </a:spcAft>
              <a:buClr>
                <a:srgbClr val="00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public abstract class ElectronicDevice { }</a:t>
            </a:r>
            <a:endParaRPr/>
          </a:p>
          <a:p>
            <a:pPr marL="7937" marR="0" lvl="0" indent="7937" algn="l" rtl="0">
              <a:lnSpc>
                <a:spcPct val="100000"/>
              </a:lnSpc>
              <a:spcBef>
                <a:spcPts val="44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can be subclassed.</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public class Television extends ElectronicDevice { }</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a:t>
            </a:r>
            <a:r>
              <a:rPr lang="en-US" sz="2200" b="1" i="0" u="none" strike="noStrike" cap="none">
                <a:solidFill>
                  <a:schemeClr val="dk1"/>
                </a:solidFill>
                <a:latin typeface="Arial"/>
                <a:ea typeface="Arial"/>
                <a:cs typeface="Arial"/>
                <a:sym typeface="Arial"/>
              </a:rPr>
              <a:t>cannot</a:t>
            </a:r>
            <a:r>
              <a:rPr lang="en-US" sz="2200" b="0" i="0" u="none" strike="noStrike" cap="none">
                <a:solidFill>
                  <a:schemeClr val="dk1"/>
                </a:solidFill>
                <a:latin typeface="Arial"/>
                <a:ea typeface="Arial"/>
                <a:cs typeface="Arial"/>
                <a:sym typeface="Arial"/>
              </a:rPr>
              <a:t> be instantiated.</a:t>
            </a:r>
            <a:endParaRPr/>
          </a:p>
          <a:p>
            <a:pPr marL="574675" marR="0" lvl="1" indent="-460375" algn="l" rtl="0">
              <a:lnSpc>
                <a:spcPct val="100000"/>
              </a:lnSpc>
              <a:spcBef>
                <a:spcPts val="360"/>
              </a:spcBef>
              <a:spcAft>
                <a:spcPts val="0"/>
              </a:spcAft>
              <a:buClr>
                <a:srgbClr val="FF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ElectronicDevice dev = new ElectronicDevice(); // error</a:t>
            </a:r>
            <a:endParaRPr/>
          </a:p>
          <a:p>
            <a:pPr marL="7937" marR="0" lvl="0" indent="7938" algn="l" rtl="0">
              <a:spcBef>
                <a:spcPts val="360"/>
              </a:spcBef>
              <a:spcAft>
                <a:spcPts val="0"/>
              </a:spcAft>
              <a:buNone/>
            </a:pPr>
            <a:endParaRPr sz="1800" b="1" i="0" u="none" strike="noStrike" cap="none">
              <a:solidFill>
                <a:schemeClr val="dk1"/>
              </a:solidFill>
              <a:latin typeface="Courier New"/>
              <a:ea typeface="Courier New"/>
              <a:cs typeface="Courier New"/>
              <a:sym typeface="Courier New"/>
            </a:endParaRPr>
          </a:p>
        </p:txBody>
      </p:sp>
      <p:sp>
        <p:nvSpPr>
          <p:cNvPr id="1226" name="Google Shape;1226;p127"/>
          <p:cNvSpPr txBox="1"/>
          <p:nvPr/>
        </p:nvSpPr>
        <p:spPr>
          <a:xfrm>
            <a:off x="1676400" y="23622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7" name="Google Shape;1227;p127"/>
          <p:cNvSpPr txBox="1"/>
          <p:nvPr/>
        </p:nvSpPr>
        <p:spPr>
          <a:xfrm>
            <a:off x="3810000" y="5181600"/>
            <a:ext cx="3124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8" name="Google Shape;1228;p1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 smtClean="0"/>
              <a:t>The Java Community</a:t>
            </a:r>
          </a:p>
        </p:txBody>
      </p:sp>
      <p:pic>
        <p:nvPicPr>
          <p:cNvPr id="17411" name="Picture 17" descr="C:\Oracle Files\eclipsecon 2010\keynote\iStock_000012056523Medi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88" y="1323975"/>
            <a:ext cx="5703887"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17"/>
          <p:cNvPicPr>
            <a:picLocks noChangeAspect="1"/>
          </p:cNvPicPr>
          <p:nvPr/>
        </p:nvPicPr>
        <p:blipFill>
          <a:blip r:embed="rId5">
            <a:extLst>
              <a:ext uri="{28A0092B-C50C-407E-A947-70E740481C1C}">
                <a14:useLocalDpi xmlns:a14="http://schemas.microsoft.com/office/drawing/2010/main" val="0"/>
              </a:ext>
            </a:extLst>
          </a:blip>
          <a:srcRect b="25323"/>
          <a:stretch>
            <a:fillRect/>
          </a:stretch>
        </p:blipFill>
        <p:spPr bwMode="auto">
          <a:xfrm>
            <a:off x="5327650" y="1085850"/>
            <a:ext cx="10461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descr="to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3024188"/>
            <a:ext cx="962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descr="EclipseBannerP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4078288"/>
            <a:ext cx="11572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36" descr="apache_feath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243013" y="5099050"/>
            <a:ext cx="15271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Afbeelding 6" descr="campagnebeeld_450_with_text_whit.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32638" y="3400425"/>
            <a:ext cx="153987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9075" y="5232400"/>
            <a:ext cx="1466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3" descr="JavaLogo.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130675" y="2084388"/>
            <a:ext cx="525463"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213" y="2058988"/>
            <a:ext cx="1609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7" descr="NetBeans">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1175" y="2649538"/>
            <a:ext cx="17129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3088" y="1570038"/>
            <a:ext cx="135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8"/>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29313" y="5126038"/>
            <a:ext cx="1646237" cy="396875"/>
          </a:xfrm>
          <a:prstGeom prst="rect">
            <a:avLst/>
          </a:prstGeom>
          <a:solidFill>
            <a:srgbClr val="EAEAEA"/>
          </a:solidFill>
          <a:ln w="9525">
            <a:solidFill>
              <a:schemeClr val="folHlink"/>
            </a:solidFill>
            <a:miter lim="800000"/>
            <a:headEnd/>
            <a:tailEnd/>
          </a:ln>
        </p:spPr>
      </p:pic>
      <p:sp>
        <p:nvSpPr>
          <p:cNvPr id="33" name="TextBox 32"/>
          <p:cNvSpPr txBox="1"/>
          <p:nvPr/>
        </p:nvSpPr>
        <p:spPr bwMode="auto">
          <a:xfrm>
            <a:off x="4635500" y="1193800"/>
            <a:ext cx="838200" cy="369888"/>
          </a:xfrm>
          <a:prstGeom prst="rect">
            <a:avLst/>
          </a:prstGeom>
          <a:noFill/>
          <a:ln w="9525">
            <a:noFill/>
            <a:miter lim="800000"/>
            <a:headEnd/>
            <a:tailEnd/>
          </a:ln>
        </p:spPr>
        <p:txBody>
          <a:bodyPr lIns="0" tIns="0" rIns="0" bIns="0">
            <a:spAutoFit/>
          </a:bodyPr>
          <a:lstStyle/>
          <a:p>
            <a:pPr eaLnBrk="0" hangingPunct="0">
              <a:defRPr/>
            </a:pPr>
            <a:r>
              <a:rPr lang="en-US" sz="1200" dirty="0">
                <a:solidFill>
                  <a:srgbClr val="E6AF00"/>
                </a:solidFill>
                <a:latin typeface="+mn-lt"/>
                <a:ea typeface="ＭＳ Ｐゴシック" pitchFamily="-109" charset="-128"/>
                <a:cs typeface="ＭＳ Ｐゴシック" pitchFamily="-109" charset="-128"/>
              </a:rPr>
              <a:t>Mobile &amp; Embedded</a:t>
            </a:r>
          </a:p>
        </p:txBody>
      </p:sp>
      <p:pic>
        <p:nvPicPr>
          <p:cNvPr id="17424" name="Picture 1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390900" y="969963"/>
            <a:ext cx="869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8" descr="C:\Users\mheimer.ST-USERS\Desktop\oasislogo_transparent.gi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3200" y="1981200"/>
            <a:ext cx="1143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674971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28"/>
          <p:cNvSpPr txBox="1"/>
          <p:nvPr/>
        </p:nvSpPr>
        <p:spPr>
          <a:xfrm>
            <a:off x="609600" y="2286000"/>
            <a:ext cx="7924800" cy="1828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5" name="Google Shape;1235;p1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Defining Abstract Methods</a:t>
            </a:r>
            <a:endParaRPr/>
          </a:p>
        </p:txBody>
      </p:sp>
      <p:sp>
        <p:nvSpPr>
          <p:cNvPr id="1236" name="Google Shape;1236;p128"/>
          <p:cNvSpPr txBox="1">
            <a:spLocks noGrp="1"/>
          </p:cNvSpPr>
          <p:nvPr>
            <p:ph type="body" idx="1"/>
          </p:nvPr>
        </p:nvSpPr>
        <p:spPr>
          <a:xfrm>
            <a:off x="609600" y="1371600"/>
            <a:ext cx="7918500" cy="42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method can be declared as abstract by using the </a:t>
            </a:r>
            <a:r>
              <a:rPr lang="en-US" sz="2200" b="0" i="0" u="none">
                <a:solidFill>
                  <a:schemeClr val="dk1"/>
                </a:solidFill>
                <a:latin typeface="Courier New"/>
                <a:ea typeface="Courier New"/>
                <a:cs typeface="Courier New"/>
                <a:sym typeface="Courier New"/>
              </a:rPr>
              <a:t>abstract</a:t>
            </a:r>
            <a:r>
              <a:rPr lang="en-US" sz="2200" b="0" i="0" u="none">
                <a:solidFill>
                  <a:schemeClr val="dk1"/>
                </a:solidFill>
                <a:latin typeface="Arial"/>
                <a:ea typeface="Arial"/>
                <a:cs typeface="Arial"/>
                <a:sym typeface="Arial"/>
              </a:rPr>
              <a:t> method-level modifier.</a:t>
            </a:r>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class ElectronicDevice {</a:t>
            </a:r>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void turnOn();</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public abstract void turnOff();</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abstract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Cannot have a method body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Must be declared in an abstract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overridden in subclasses</a:t>
            </a:r>
            <a:endParaRPr/>
          </a:p>
        </p:txBody>
      </p:sp>
      <p:sp>
        <p:nvSpPr>
          <p:cNvPr id="1237" name="Google Shape;1237;p128"/>
          <p:cNvSpPr txBox="1"/>
          <p:nvPr/>
        </p:nvSpPr>
        <p:spPr>
          <a:xfrm>
            <a:off x="1676400" y="24384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8" name="Google Shape;1238;p128"/>
          <p:cNvSpPr txBox="1"/>
          <p:nvPr/>
        </p:nvSpPr>
        <p:spPr>
          <a:xfrm>
            <a:off x="1981200" y="30480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9" name="Google Shape;1239;p128"/>
          <p:cNvSpPr/>
          <p:nvPr/>
        </p:nvSpPr>
        <p:spPr>
          <a:xfrm>
            <a:off x="5791200" y="3581400"/>
            <a:ext cx="1693800" cy="514500"/>
          </a:xfrm>
          <a:prstGeom prst="wedgeRectCallout">
            <a:avLst>
              <a:gd name="adj1" fmla="val -8247"/>
              <a:gd name="adj2" fmla="val -835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 braces</a:t>
            </a:r>
            <a:endParaRPr/>
          </a:p>
        </p:txBody>
      </p:sp>
      <p:sp>
        <p:nvSpPr>
          <p:cNvPr id="1240" name="Google Shape;1240;p128"/>
          <p:cNvSpPr txBox="1"/>
          <p:nvPr/>
        </p:nvSpPr>
        <p:spPr>
          <a:xfrm>
            <a:off x="1981200" y="3429000"/>
            <a:ext cx="1219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41" name="Google Shape;1241;p1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29"/>
          <p:cNvSpPr txBox="1"/>
          <p:nvPr/>
        </p:nvSpPr>
        <p:spPr>
          <a:xfrm>
            <a:off x="609600" y="4953000"/>
            <a:ext cx="79248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48" name="Google Shape;1248;p1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Validating Abstract Classes</a:t>
            </a:r>
            <a:endParaRPr/>
          </a:p>
        </p:txBody>
      </p:sp>
      <p:sp>
        <p:nvSpPr>
          <p:cNvPr id="1249" name="Google Shape;1249;p129"/>
          <p:cNvSpPr txBox="1">
            <a:spLocks noGrp="1"/>
          </p:cNvSpPr>
          <p:nvPr>
            <p:ph type="body" idx="1"/>
          </p:nvPr>
        </p:nvSpPr>
        <p:spPr>
          <a:xfrm>
            <a:off x="609600" y="1447800"/>
            <a:ext cx="7918500" cy="4179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following additional rules apply when you use abstract classes and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abstract class may have any number of abstract and nonabstract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inheriting from an abstract class, you must do either of the following: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Declare the child class as abstract.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Override all abstract methods inherited from the parent class. Failure to do so will result in a compile-time error.</a:t>
            </a:r>
            <a:endParaRPr sz="1600" b="1"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1"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error: Television is not abstract and does not override abstract method turnOn() in ElectronicDevice</a:t>
            </a:r>
            <a:endParaRPr/>
          </a:p>
        </p:txBody>
      </p:sp>
      <p:sp>
        <p:nvSpPr>
          <p:cNvPr id="1250" name="Google Shape;1250;p1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30"/>
          <p:cNvSpPr txBox="1"/>
          <p:nvPr/>
        </p:nvSpPr>
        <p:spPr>
          <a:xfrm>
            <a:off x="609600" y="3886200"/>
            <a:ext cx="79248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57" name="Google Shape;1257;p130"/>
          <p:cNvSpPr txBox="1"/>
          <p:nvPr/>
        </p:nvSpPr>
        <p:spPr>
          <a:xfrm>
            <a:off x="609600" y="190500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58" name="Google Shape;1258;p1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Methods</a:t>
            </a:r>
            <a:endParaRPr/>
          </a:p>
        </p:txBody>
      </p:sp>
      <p:sp>
        <p:nvSpPr>
          <p:cNvPr id="1259" name="Google Shape;1259;p130"/>
          <p:cNvSpPr txBox="1">
            <a:spLocks noGrp="1"/>
          </p:cNvSpPr>
          <p:nvPr>
            <p:ph type="body" idx="1"/>
          </p:nvPr>
        </p:nvSpPr>
        <p:spPr>
          <a:xfrm>
            <a:off x="609600" y="1066800"/>
            <a:ext cx="7918500" cy="4857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method can be declared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Final methods may not be overridden.</a:t>
            </a:r>
            <a:endParaRPr/>
          </a:p>
          <a:p>
            <a:pPr marL="7937" marR="0" lvl="0" indent="7937" algn="l" rtl="0">
              <a:lnSpc>
                <a:spcPct val="100000"/>
              </a:lnSpc>
              <a:spcBef>
                <a:spcPts val="180"/>
              </a:spcBef>
              <a:spcAft>
                <a:spcPts val="0"/>
              </a:spcAft>
              <a:buClr>
                <a:srgbClr val="000000"/>
              </a:buClr>
              <a:buSzPts val="900"/>
              <a:buFont typeface="Arial"/>
              <a:buNone/>
            </a:pPr>
            <a:endParaRPr sz="9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MethodParentClass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final void printMessage()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System.out.println("This is a final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MethodChildClass extends MethodParentClass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compile-time error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void printMessage()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System.out.println("Cannot override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260" name="Google Shape;1260;p130"/>
          <p:cNvSpPr txBox="1"/>
          <p:nvPr/>
        </p:nvSpPr>
        <p:spPr>
          <a:xfrm>
            <a:off x="1143000" y="4267200"/>
            <a:ext cx="47244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1" name="Google Shape;1261;p130"/>
          <p:cNvSpPr txBox="1"/>
          <p:nvPr/>
        </p:nvSpPr>
        <p:spPr>
          <a:xfrm>
            <a:off x="2057400" y="2286000"/>
            <a:ext cx="838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2" name="Google Shape;1262;p1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31"/>
          <p:cNvSpPr txBox="1"/>
          <p:nvPr/>
        </p:nvSpPr>
        <p:spPr>
          <a:xfrm>
            <a:off x="609600" y="2971800"/>
            <a:ext cx="79248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9" name="Google Shape;1269;p131"/>
          <p:cNvSpPr txBox="1"/>
          <p:nvPr/>
        </p:nvSpPr>
        <p:spPr>
          <a:xfrm>
            <a:off x="609600" y="2286000"/>
            <a:ext cx="79248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0" name="Google Shape;1270;p1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Classes</a:t>
            </a:r>
            <a:endParaRPr/>
          </a:p>
        </p:txBody>
      </p:sp>
      <p:sp>
        <p:nvSpPr>
          <p:cNvPr id="1271" name="Google Shape;1271;p131"/>
          <p:cNvSpPr txBox="1">
            <a:spLocks noGrp="1"/>
          </p:cNvSpPr>
          <p:nvPr>
            <p:ph type="body" idx="1"/>
          </p:nvPr>
        </p:nvSpPr>
        <p:spPr>
          <a:xfrm>
            <a:off x="609600" y="1447800"/>
            <a:ext cx="7918500" cy="219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class can be declared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Final classes may not be extended.</a:t>
            </a:r>
            <a:endParaRPr/>
          </a:p>
          <a:p>
            <a:pPr marL="7937" marR="0" lvl="0" indent="7937" algn="l" rtl="0">
              <a:lnSpc>
                <a:spcPct val="100000"/>
              </a:lnSpc>
              <a:spcBef>
                <a:spcPts val="180"/>
              </a:spcBef>
              <a:spcAft>
                <a:spcPts val="0"/>
              </a:spcAft>
              <a:buClr>
                <a:srgbClr val="000000"/>
              </a:buClr>
              <a:buSzPts val="900"/>
              <a:buFont typeface="Arial"/>
              <a:buNone/>
            </a:pPr>
            <a:endParaRPr sz="9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final class FinalParentClass {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compile-time error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ChildClass extends FinalParentClass { }</a:t>
            </a:r>
            <a:endParaRPr/>
          </a:p>
        </p:txBody>
      </p:sp>
      <p:sp>
        <p:nvSpPr>
          <p:cNvPr id="1272" name="Google Shape;1272;p131"/>
          <p:cNvSpPr txBox="1"/>
          <p:nvPr/>
        </p:nvSpPr>
        <p:spPr>
          <a:xfrm>
            <a:off x="1524000" y="2362200"/>
            <a:ext cx="8382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3" name="Google Shape;1273;p1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Final Variables</a:t>
            </a:r>
            <a:endParaRPr/>
          </a:p>
        </p:txBody>
      </p:sp>
      <p:sp>
        <p:nvSpPr>
          <p:cNvPr id="1280" name="Google Shape;1280;p132"/>
          <p:cNvSpPr txBox="1">
            <a:spLocks noGrp="1"/>
          </p:cNvSpPr>
          <p:nvPr>
            <p:ph type="body" idx="1"/>
          </p:nvPr>
        </p:nvSpPr>
        <p:spPr>
          <a:xfrm>
            <a:off x="609600" y="12192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final</a:t>
            </a:r>
            <a:r>
              <a:rPr lang="en-US" sz="2200" b="0" i="0" u="none">
                <a:solidFill>
                  <a:schemeClr val="dk1"/>
                </a:solidFill>
                <a:latin typeface="Arial"/>
                <a:ea typeface="Arial"/>
                <a:cs typeface="Arial"/>
                <a:sym typeface="Arial"/>
              </a:rPr>
              <a:t> modifier can be applied to variables.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Final variables may not change their values after they are initialized.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Final variables can be: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fields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Final fields with compile-time constant expressions are constant variables.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Static can be combined with final to create an always-available, never-changing variable.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 variables</a:t>
            </a:r>
            <a:endParaRPr/>
          </a:p>
          <a:p>
            <a:pPr marL="574675" marR="0" lvl="1" indent="-460375" algn="l" rtl="0">
              <a:lnSpc>
                <a:spcPct val="100000"/>
              </a:lnSpc>
              <a:spcBef>
                <a:spcPts val="44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Note: </a:t>
            </a:r>
            <a:r>
              <a:rPr lang="en-US" sz="2200" b="0" i="0" u="none" strike="noStrike" cap="none">
                <a:solidFill>
                  <a:schemeClr val="dk1"/>
                </a:solidFill>
                <a:latin typeface="Arial"/>
                <a:ea typeface="Arial"/>
                <a:cs typeface="Arial"/>
                <a:sym typeface="Arial"/>
              </a:rPr>
              <a:t>Final references must always reference the same object, but the contents of that object may be modified.</a:t>
            </a:r>
            <a:endParaRPr/>
          </a:p>
        </p:txBody>
      </p:sp>
      <p:sp>
        <p:nvSpPr>
          <p:cNvPr id="1281" name="Google Shape;1281;p1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33"/>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Declaring Final Variables</a:t>
            </a:r>
            <a:endParaRPr/>
          </a:p>
        </p:txBody>
      </p:sp>
      <p:sp>
        <p:nvSpPr>
          <p:cNvPr id="1288" name="Google Shape;1288;p133"/>
          <p:cNvSpPr txBox="1"/>
          <p:nvPr/>
        </p:nvSpPr>
        <p:spPr>
          <a:xfrm>
            <a:off x="609600" y="1295400"/>
            <a:ext cx="7886700" cy="4495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public class VariableExampleClass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private final int field;</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static final int JAVA_CONSTANT = 10;</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VariableExampleClass()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field = 100;</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public void changeValues(final int param)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param = 1; // compile-time error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final int localVar;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localVar = 42;</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localVar = 43; // compile-time error</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a:t>
            </a:r>
            <a:endParaRPr/>
          </a:p>
        </p:txBody>
      </p:sp>
      <p:sp>
        <p:nvSpPr>
          <p:cNvPr id="1289" name="Google Shape;1289;p1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Nested Classes</a:t>
            </a:r>
            <a:endParaRPr/>
          </a:p>
        </p:txBody>
      </p:sp>
      <p:sp>
        <p:nvSpPr>
          <p:cNvPr id="1296" name="Google Shape;1296;p134"/>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nested class is a class declared within the body of another class. Nested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Have multiple categories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Inner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Member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Local classes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Anonymous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Static nested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commonly used in applications with GUI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limit utilization of a "helper class" to the enclosing top-level class</a:t>
            </a:r>
            <a:endParaRPr/>
          </a:p>
        </p:txBody>
      </p:sp>
      <p:sp>
        <p:nvSpPr>
          <p:cNvPr id="1297" name="Google Shape;1297;p1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35"/>
          <p:cNvSpPr txBox="1">
            <a:spLocks noGrp="1"/>
          </p:cNvSpPr>
          <p:nvPr>
            <p:ph type="title"/>
          </p:nvPr>
        </p:nvSpPr>
        <p:spPr>
          <a:xfrm>
            <a:off x="609600" y="304800"/>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Member Class</a:t>
            </a:r>
            <a:endParaRPr/>
          </a:p>
        </p:txBody>
      </p:sp>
      <p:sp>
        <p:nvSpPr>
          <p:cNvPr id="1304" name="Google Shape;1304;p135"/>
          <p:cNvSpPr txBox="1">
            <a:spLocks noGrp="1"/>
          </p:cNvSpPr>
          <p:nvPr>
            <p:ph type="body" idx="1"/>
          </p:nvPr>
        </p:nvSpPr>
        <p:spPr>
          <a:xfrm>
            <a:off x="457200" y="762000"/>
            <a:ext cx="8458200" cy="5638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0" indent="-457200" algn="l" rtl="0">
              <a:lnSpc>
                <a:spcPct val="100000"/>
              </a:lnSpc>
              <a:spcBef>
                <a:spcPts val="0"/>
              </a:spcBef>
              <a:spcAft>
                <a:spcPts val="0"/>
              </a:spcAft>
              <a:buClr>
                <a:srgbClr val="000000"/>
              </a:buClr>
              <a:buSzPts val="1400"/>
              <a:buFont typeface="Arial"/>
              <a:buNone/>
            </a:pPr>
            <a:endParaRPr sz="1400" b="1" i="0" u="none">
              <a:solidFill>
                <a:schemeClr val="dk1"/>
              </a:solidFill>
              <a:latin typeface="Courier New"/>
              <a:ea typeface="Courier New"/>
              <a:cs typeface="Courier New"/>
              <a:sym typeface="Courier New"/>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public class BankEMICalculator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String CustomerName;</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String AccountNo;</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double loanAmount;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double monthlypayment;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EMICalculatorHelper helper = new EMICalculatorHelper();</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/*Setters ad Getters*/</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private class EMICalculatorHelper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int loanTerm = 60;</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interestRate = 0.9;</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interestpermonth=interestRate/loanTerm;</a:t>
            </a:r>
            <a:endParaRPr/>
          </a:p>
          <a:p>
            <a:pPr marL="457200" marR="0" lvl="0" indent="-457200" algn="l" rtl="0">
              <a:lnSpc>
                <a:spcPct val="100000"/>
              </a:lnSpc>
              <a:spcBef>
                <a:spcPts val="280"/>
              </a:spcBef>
              <a:spcAft>
                <a:spcPts val="0"/>
              </a:spcAft>
              <a:buClr>
                <a:srgbClr val="000000"/>
              </a:buClr>
              <a:buSzPts val="1400"/>
              <a:buFont typeface="Arial"/>
              <a:buNone/>
            </a:pPr>
            <a:endParaRPr sz="1400" b="1" i="0" u="none">
              <a:solidFill>
                <a:schemeClr val="dk1"/>
              </a:solidFill>
              <a:latin typeface="Courier New"/>
              <a:ea typeface="Courier New"/>
              <a:cs typeface="Courier New"/>
              <a:sym typeface="Courier New"/>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protected double calcMonthlyPayment(double loanAmount)</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double EMI= (loanAmount * interestpermonth) / ((1.0) - ((1.0) /    Math.pow(1.0 + interestpermonth, loanTerm)));</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return(Math.round(EMI));</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a:t>
            </a:r>
            <a:endParaRPr/>
          </a:p>
          <a:p>
            <a:pPr marL="7937" marR="0" lvl="0" indent="7938" algn="l" rtl="0">
              <a:spcBef>
                <a:spcPts val="280"/>
              </a:spcBef>
              <a:spcAft>
                <a:spcPts val="0"/>
              </a:spcAft>
              <a:buNone/>
            </a:pPr>
            <a:endParaRPr sz="1400" b="1" i="0" u="none">
              <a:solidFill>
                <a:schemeClr val="dk1"/>
              </a:solidFill>
              <a:latin typeface="Courier New"/>
              <a:ea typeface="Courier New"/>
              <a:cs typeface="Courier New"/>
              <a:sym typeface="Courier New"/>
            </a:endParaRPr>
          </a:p>
        </p:txBody>
      </p:sp>
      <p:sp>
        <p:nvSpPr>
          <p:cNvPr id="1305" name="Google Shape;1305;p135"/>
          <p:cNvSpPr/>
          <p:nvPr/>
        </p:nvSpPr>
        <p:spPr>
          <a:xfrm>
            <a:off x="6629400" y="2743200"/>
            <a:ext cx="2286000" cy="522300"/>
          </a:xfrm>
          <a:prstGeom prst="wedgeRectCallout">
            <a:avLst>
              <a:gd name="adj1" fmla="val -15154"/>
              <a:gd name="adj2" fmla="val 1926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Inner class, </a:t>
            </a:r>
            <a:r>
              <a:rPr lang="en-US" sz="1400" b="1" i="0" u="none">
                <a:solidFill>
                  <a:schemeClr val="dk1"/>
                </a:solidFill>
                <a:latin typeface="Courier New"/>
                <a:ea typeface="Courier New"/>
                <a:cs typeface="Courier New"/>
                <a:sym typeface="Courier New"/>
              </a:rPr>
              <a:t>EMICalculatorHelper</a:t>
            </a:r>
            <a:r>
              <a:rPr lang="en-US" sz="1400" b="1" i="0" u="none">
                <a:solidFill>
                  <a:schemeClr val="dk1"/>
                </a:solidFill>
                <a:latin typeface="Arial"/>
                <a:ea typeface="Arial"/>
                <a:cs typeface="Arial"/>
                <a:sym typeface="Arial"/>
              </a:rPr>
              <a:t> </a:t>
            </a:r>
            <a:endParaRPr/>
          </a:p>
        </p:txBody>
      </p:sp>
      <p:sp>
        <p:nvSpPr>
          <p:cNvPr id="1306" name="Google Shape;1306;p1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36"/>
          <p:cNvSpPr txBox="1"/>
          <p:nvPr/>
        </p:nvSpPr>
        <p:spPr>
          <a:xfrm>
            <a:off x="838200" y="3067050"/>
            <a:ext cx="7924800" cy="1676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3" name="Google Shape;1313;p136"/>
          <p:cNvSpPr txBox="1"/>
          <p:nvPr/>
        </p:nvSpPr>
        <p:spPr>
          <a:xfrm>
            <a:off x="609600" y="5429250"/>
            <a:ext cx="79248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4" name="Google Shape;1314;p136"/>
          <p:cNvSpPr txBox="1">
            <a:spLocks noGrp="1"/>
          </p:cNvSpPr>
          <p:nvPr>
            <p:ph type="title"/>
          </p:nvPr>
        </p:nvSpPr>
        <p:spPr>
          <a:xfrm>
            <a:off x="685800" y="439737"/>
            <a:ext cx="78423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Enumerations</a:t>
            </a:r>
            <a:endParaRPr/>
          </a:p>
        </p:txBody>
      </p:sp>
      <p:sp>
        <p:nvSpPr>
          <p:cNvPr id="1315" name="Google Shape;1315;p136"/>
          <p:cNvSpPr txBox="1">
            <a:spLocks noGrp="1"/>
          </p:cNvSpPr>
          <p:nvPr>
            <p:ph type="body" idx="1"/>
          </p:nvPr>
        </p:nvSpPr>
        <p:spPr>
          <a:xfrm>
            <a:off x="609600" y="1238250"/>
            <a:ext cx="7918500" cy="490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includes a typesafe enum to the language. </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Enumerations (enums):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created by using a variation of a Java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a compile-time range check</a:t>
            </a:r>
            <a:endParaRPr/>
          </a:p>
          <a:p>
            <a:pPr marL="574675" marR="0" lvl="1" indent="-3714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enum PowerState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SUSPEND;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enum can be used in the following way: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Computer comp = new Computer();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comp.setState(PowerState.SUSPEND);</a:t>
            </a:r>
            <a:endParaRPr/>
          </a:p>
        </p:txBody>
      </p:sp>
      <p:sp>
        <p:nvSpPr>
          <p:cNvPr id="1316" name="Google Shape;1316;p136"/>
          <p:cNvSpPr/>
          <p:nvPr/>
        </p:nvSpPr>
        <p:spPr>
          <a:xfrm>
            <a:off x="5943600" y="5657850"/>
            <a:ext cx="2438400" cy="666600"/>
          </a:xfrm>
          <a:prstGeom prst="wedgeRectCallout">
            <a:avLst>
              <a:gd name="adj1" fmla="val -4799"/>
              <a:gd name="adj2" fmla="val 78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method takes a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reference .</a:t>
            </a:r>
            <a:endParaRPr/>
          </a:p>
        </p:txBody>
      </p:sp>
      <p:sp>
        <p:nvSpPr>
          <p:cNvPr id="1317" name="Google Shape;1317;p136"/>
          <p:cNvSpPr/>
          <p:nvPr/>
        </p:nvSpPr>
        <p:spPr>
          <a:xfrm>
            <a:off x="3200400" y="3371850"/>
            <a:ext cx="2438400" cy="666600"/>
          </a:xfrm>
          <a:prstGeom prst="wedgeRectCallout">
            <a:avLst>
              <a:gd name="adj1" fmla="val -10241"/>
              <a:gd name="adj2" fmla="val 739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These are references to the only three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objects that can exist.</a:t>
            </a:r>
            <a:endParaRPr/>
          </a:p>
        </p:txBody>
      </p:sp>
      <p:sp>
        <p:nvSpPr>
          <p:cNvPr id="1318" name="Google Shape;1318;p1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37"/>
          <p:cNvSpPr txBox="1"/>
          <p:nvPr/>
        </p:nvSpPr>
        <p:spPr>
          <a:xfrm>
            <a:off x="609600" y="1828800"/>
            <a:ext cx="7924800" cy="1981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25" name="Google Shape;1325;p1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Enum Usage</a:t>
            </a:r>
            <a:endParaRPr/>
          </a:p>
        </p:txBody>
      </p:sp>
      <p:sp>
        <p:nvSpPr>
          <p:cNvPr id="1326" name="Google Shape;1326;p137"/>
          <p:cNvSpPr txBox="1">
            <a:spLocks noGrp="1"/>
          </p:cNvSpPr>
          <p:nvPr>
            <p:ph type="body" idx="1"/>
          </p:nvPr>
        </p:nvSpPr>
        <p:spPr>
          <a:xfrm>
            <a:off x="609600" y="1447800"/>
            <a:ext cx="7918500" cy="235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Enums can be used as the expression in a switch statement.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void setState(PowerState 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switch(state)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case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p:txBody>
      </p:sp>
      <p:sp>
        <p:nvSpPr>
          <p:cNvPr id="1327" name="Google Shape;1327;p137"/>
          <p:cNvSpPr/>
          <p:nvPr/>
        </p:nvSpPr>
        <p:spPr>
          <a:xfrm>
            <a:off x="6019800" y="3352800"/>
            <a:ext cx="2438400" cy="381000"/>
          </a:xfrm>
          <a:prstGeom prst="wedgeRectCallout">
            <a:avLst>
              <a:gd name="adj1" fmla="val 1403"/>
              <a:gd name="adj2" fmla="val -179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PowerState.OFF</a:t>
            </a:r>
            <a:endParaRPr/>
          </a:p>
        </p:txBody>
      </p:sp>
      <p:sp>
        <p:nvSpPr>
          <p:cNvPr id="1328" name="Google Shape;1328;p1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 smtClean="0"/>
              <a:t>The Java Community Process (JCP)</a:t>
            </a:r>
          </a:p>
        </p:txBody>
      </p:sp>
      <p:sp>
        <p:nvSpPr>
          <p:cNvPr id="18435" name="Rectangle 5"/>
          <p:cNvSpPr>
            <a:spLocks noGrp="1" noChangeArrowheads="1"/>
          </p:cNvSpPr>
          <p:nvPr>
            <p:ph idx="1"/>
          </p:nvPr>
        </p:nvSpPr>
        <p:spPr>
          <a:xfrm>
            <a:off x="609600" y="1447800"/>
            <a:ext cx="7918450" cy="2395538"/>
          </a:xfrm>
        </p:spPr>
        <p:txBody>
          <a:bodyPr/>
          <a:lstStyle/>
          <a:p>
            <a:pPr eaLnBrk="1" hangingPunct="1"/>
            <a:r>
              <a:rPr lang="en-US" altLang="" smtClean="0"/>
              <a:t>The JCP is used to develop new Java standards:</a:t>
            </a:r>
          </a:p>
          <a:p>
            <a:pPr lvl="1" eaLnBrk="1" hangingPunct="1"/>
            <a:r>
              <a:rPr lang="en-US" altLang="" smtClean="0"/>
              <a:t>http://jcp.org</a:t>
            </a:r>
          </a:p>
          <a:p>
            <a:pPr lvl="1" eaLnBrk="1" hangingPunct="1"/>
            <a:r>
              <a:rPr lang="en-US" altLang="" smtClean="0"/>
              <a:t>Free download of all Java Specification Requests (JSRs)</a:t>
            </a:r>
          </a:p>
          <a:p>
            <a:pPr lvl="1" eaLnBrk="1" hangingPunct="1"/>
            <a:r>
              <a:rPr lang="en-US" altLang="" smtClean="0"/>
              <a:t>Early access to specifications</a:t>
            </a:r>
          </a:p>
          <a:p>
            <a:pPr lvl="1" eaLnBrk="1" hangingPunct="1"/>
            <a:r>
              <a:rPr lang="en-US" altLang="" smtClean="0"/>
              <a:t>Public review and feedback opportunities</a:t>
            </a:r>
          </a:p>
          <a:p>
            <a:pPr lvl="1" eaLnBrk="1" hangingPunct="1"/>
            <a:r>
              <a:rPr lang="en-US" altLang="" smtClean="0"/>
              <a:t>Open membership</a:t>
            </a:r>
          </a:p>
        </p:txBody>
      </p:sp>
    </p:spTree>
    <p:custDataLst>
      <p:tags r:id="rId1"/>
    </p:custDataLst>
    <p:extLst>
      <p:ext uri="{BB962C8B-B14F-4D97-AF65-F5344CB8AC3E}">
        <p14:creationId xmlns:p14="http://schemas.microsoft.com/office/powerpoint/2010/main" val="27891286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38"/>
          <p:cNvSpPr txBox="1"/>
          <p:nvPr/>
        </p:nvSpPr>
        <p:spPr>
          <a:xfrm>
            <a:off x="609600" y="1828800"/>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35" name="Google Shape;1335;p1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Complex Enums</a:t>
            </a:r>
            <a:endParaRPr/>
          </a:p>
        </p:txBody>
      </p:sp>
      <p:sp>
        <p:nvSpPr>
          <p:cNvPr id="1336" name="Google Shape;1336;p138"/>
          <p:cNvSpPr txBox="1">
            <a:spLocks noGrp="1"/>
          </p:cNvSpPr>
          <p:nvPr>
            <p:ph type="body" idx="1"/>
          </p:nvPr>
        </p:nvSpPr>
        <p:spPr>
          <a:xfrm>
            <a:off x="609600" y="1447800"/>
            <a:ext cx="7918500" cy="4684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Enums can have fields, methods, and private constructors.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enum PowerState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OFF("The power is off"),</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ON("The usage power is high"),</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SUSPEND("The power usage is low");</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private String description;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private PowerState(String d)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description = 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String getDescription()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return description;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p:txBody>
      </p:sp>
      <p:sp>
        <p:nvSpPr>
          <p:cNvPr id="1337" name="Google Shape;1337;p138"/>
          <p:cNvSpPr/>
          <p:nvPr/>
        </p:nvSpPr>
        <p:spPr>
          <a:xfrm>
            <a:off x="5943600" y="3733800"/>
            <a:ext cx="2438400" cy="666600"/>
          </a:xfrm>
          <a:prstGeom prst="wedgeRectCallout">
            <a:avLst>
              <a:gd name="adj1" fmla="val -4799"/>
              <a:gd name="adj2" fmla="val 78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constructor may not be </a:t>
            </a:r>
            <a:r>
              <a:rPr lang="en-US" sz="1400" b="0" i="0" u="none">
                <a:solidFill>
                  <a:schemeClr val="dk1"/>
                </a:solidFill>
                <a:latin typeface="Courier New"/>
                <a:ea typeface="Courier New"/>
                <a:cs typeface="Courier New"/>
                <a:sym typeface="Courier New"/>
              </a:rPr>
              <a:t>public</a:t>
            </a:r>
            <a:r>
              <a:rPr lang="en-US" sz="1400" b="0" i="0" u="none">
                <a:solidFill>
                  <a:schemeClr val="dk1"/>
                </a:solidFill>
                <a:latin typeface="Arial"/>
                <a:ea typeface="Arial"/>
                <a:cs typeface="Arial"/>
                <a:sym typeface="Arial"/>
              </a:rPr>
              <a:t> or </a:t>
            </a:r>
            <a:r>
              <a:rPr lang="en-US" sz="1400" b="0" i="0" u="none">
                <a:solidFill>
                  <a:schemeClr val="dk1"/>
                </a:solidFill>
                <a:latin typeface="Courier New"/>
                <a:ea typeface="Courier New"/>
                <a:cs typeface="Courier New"/>
                <a:sym typeface="Courier New"/>
              </a:rPr>
              <a:t>protected</a:t>
            </a:r>
            <a:r>
              <a:rPr lang="en-US" sz="1400" b="0" i="0" u="none">
                <a:solidFill>
                  <a:schemeClr val="dk1"/>
                </a:solidFill>
                <a:latin typeface="Arial"/>
                <a:ea typeface="Arial"/>
                <a:cs typeface="Arial"/>
                <a:sym typeface="Arial"/>
              </a:rPr>
              <a:t>.</a:t>
            </a:r>
            <a:endParaRPr/>
          </a:p>
        </p:txBody>
      </p:sp>
      <p:sp>
        <p:nvSpPr>
          <p:cNvPr id="1338" name="Google Shape;1338;p138"/>
          <p:cNvSpPr/>
          <p:nvPr/>
        </p:nvSpPr>
        <p:spPr>
          <a:xfrm>
            <a:off x="5562600" y="1905000"/>
            <a:ext cx="2819400" cy="762000"/>
          </a:xfrm>
          <a:prstGeom prst="wedgeRectCallout">
            <a:avLst>
              <a:gd name="adj1" fmla="val -6848"/>
              <a:gd name="adj2" fmla="val 987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Call a </a:t>
            </a:r>
            <a:r>
              <a:rPr lang="en-US" sz="1400" b="0" i="0" u="none">
                <a:solidFill>
                  <a:schemeClr val="dk1"/>
                </a:solidFill>
                <a:latin typeface="Courier New"/>
                <a:ea typeface="Courier New"/>
                <a:cs typeface="Courier New"/>
                <a:sym typeface="Courier New"/>
              </a:rPr>
              <a:t>PowerState</a:t>
            </a:r>
            <a:r>
              <a:rPr lang="en-US" sz="1400" b="0" i="0" u="none">
                <a:solidFill>
                  <a:schemeClr val="dk1"/>
                </a:solidFill>
                <a:latin typeface="Arial"/>
                <a:ea typeface="Arial"/>
                <a:cs typeface="Arial"/>
                <a:sym typeface="Arial"/>
              </a:rPr>
              <a:t> constructor to initialize the </a:t>
            </a:r>
            <a:r>
              <a:rPr lang="en-US" sz="1400" b="0" i="0" u="none">
                <a:solidFill>
                  <a:schemeClr val="dk1"/>
                </a:solidFill>
                <a:latin typeface="Courier New"/>
                <a:ea typeface="Courier New"/>
                <a:cs typeface="Courier New"/>
                <a:sym typeface="Courier New"/>
              </a:rPr>
              <a:t>public static final OFF</a:t>
            </a:r>
            <a:r>
              <a:rPr lang="en-US" sz="1400" b="0" i="0" u="none">
                <a:solidFill>
                  <a:schemeClr val="dk1"/>
                </a:solidFill>
                <a:latin typeface="Arial"/>
                <a:ea typeface="Arial"/>
                <a:cs typeface="Arial"/>
                <a:sym typeface="Arial"/>
              </a:rPr>
              <a:t> reference.</a:t>
            </a:r>
            <a:endParaRPr/>
          </a:p>
        </p:txBody>
      </p:sp>
      <p:sp>
        <p:nvSpPr>
          <p:cNvPr id="1339" name="Google Shape;1339;p1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39"/>
          <p:cNvSpPr txBox="1"/>
          <p:nvPr/>
        </p:nvSpPr>
        <p:spPr>
          <a:xfrm>
            <a:off x="609600" y="55626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46" name="Google Shape;1346;p139"/>
          <p:cNvSpPr txBox="1"/>
          <p:nvPr/>
        </p:nvSpPr>
        <p:spPr>
          <a:xfrm>
            <a:off x="609600" y="1600200"/>
            <a:ext cx="79248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47" name="Google Shape;1347;p139"/>
          <p:cNvSpPr txBox="1">
            <a:spLocks noGrp="1"/>
          </p:cNvSpPr>
          <p:nvPr>
            <p:ph type="body" idx="1"/>
          </p:nvPr>
        </p:nvSpPr>
        <p:spPr>
          <a:xfrm>
            <a:off x="609600" y="1219200"/>
            <a:ext cx="7918500" cy="4981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Here is the complex enum in action.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class ComplexEnumsMain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static void main(String[] args)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Computer comp = new Computer();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comp.setState(</a:t>
            </a:r>
            <a:r>
              <a:rPr lang="en-US" sz="1800" b="1" i="0" u="none" strike="noStrike" cap="none">
                <a:solidFill>
                  <a:schemeClr val="dk1"/>
                </a:solidFill>
                <a:latin typeface="Courier New"/>
                <a:ea typeface="Courier New"/>
                <a:cs typeface="Courier New"/>
                <a:sym typeface="Courier New"/>
              </a:rPr>
              <a:t>PowerState.SUSPEND</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System.out.println("Current state: " + </a:t>
            </a:r>
            <a:r>
              <a:rPr lang="en-US" sz="1800" b="1" i="0" u="none" strike="noStrike" cap="none">
                <a:solidFill>
                  <a:schemeClr val="dk1"/>
                </a:solidFill>
                <a:latin typeface="Courier New"/>
                <a:ea typeface="Courier New"/>
                <a:cs typeface="Courier New"/>
                <a:sym typeface="Courier New"/>
              </a:rPr>
              <a:t>comp.getState()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System.out.println("Description: " + </a:t>
            </a:r>
            <a:r>
              <a:rPr lang="en-US" sz="1800" b="1" i="0" u="none" strike="noStrike" cap="none">
                <a:solidFill>
                  <a:schemeClr val="dk1"/>
                </a:solidFill>
                <a:latin typeface="Courier New"/>
                <a:ea typeface="Courier New"/>
                <a:cs typeface="Courier New"/>
                <a:sym typeface="Courier New"/>
              </a:rPr>
              <a:t>comp.getState().getDescription()</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Output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Current state: SUSPEND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Description: The power usage is low</a:t>
            </a:r>
            <a:endParaRPr/>
          </a:p>
        </p:txBody>
      </p:sp>
      <p:sp>
        <p:nvSpPr>
          <p:cNvPr id="1348" name="Google Shape;1348;p1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Complex Enums</a:t>
            </a:r>
            <a:endParaRPr/>
          </a:p>
        </p:txBody>
      </p:sp>
      <p:sp>
        <p:nvSpPr>
          <p:cNvPr id="1349" name="Google Shape;1349;p1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pic>
        <p:nvPicPr>
          <p:cNvPr id="1355" name="Google Shape;1355;p140"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1356" name="Google Shape;1356;p1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357" name="Google Shape;1357;p140"/>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Design general-purpose base classes by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 abstract Java classes and subclasses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a:t>
            </a:r>
            <a:r>
              <a:rPr lang="en-US" sz="2200" b="0" i="0" u="none" strike="noStrike" cap="none">
                <a:solidFill>
                  <a:schemeClr val="dk1"/>
                </a:solidFill>
                <a:latin typeface="Courier New"/>
                <a:ea typeface="Courier New"/>
                <a:cs typeface="Courier New"/>
                <a:sym typeface="Courier New"/>
              </a:rPr>
              <a:t>final </a:t>
            </a:r>
            <a:r>
              <a:rPr lang="en-US" sz="2200" b="0" i="0" u="none" strike="noStrike" cap="none">
                <a:solidFill>
                  <a:schemeClr val="dk1"/>
                </a:solidFill>
                <a:latin typeface="Arial"/>
                <a:ea typeface="Arial"/>
                <a:cs typeface="Arial"/>
                <a:sym typeface="Arial"/>
              </a:rPr>
              <a:t>keyword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Distinguish between top-level and nested classes</a:t>
            </a:r>
            <a:endParaRPr/>
          </a:p>
        </p:txBody>
      </p:sp>
      <p:sp>
        <p:nvSpPr>
          <p:cNvPr id="1358" name="Google Shape;1358;p1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4" name="Google Shape;1364;p14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65" name="Google Shape;1365;p1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Applying the Abstract Keyword </a:t>
            </a:r>
            <a:br>
              <a:rPr lang="en-US" sz="2600" b="1" i="0" u="none" strike="noStrike" cap="none">
                <a:solidFill>
                  <a:schemeClr val="dk1"/>
                </a:solidFill>
                <a:latin typeface="Arial"/>
                <a:ea typeface="Arial"/>
                <a:cs typeface="Arial"/>
                <a:sym typeface="Arial"/>
              </a:rPr>
            </a:br>
            <a:endParaRPr/>
          </a:p>
        </p:txBody>
      </p:sp>
      <p:sp>
        <p:nvSpPr>
          <p:cNvPr id="1366" name="Google Shape;1366;p141"/>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Identifying potential problems that can be solved using abstract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Refactoring an existing Java application to use abstract classes and methods</a:t>
            </a:r>
            <a:endParaRPr/>
          </a:p>
        </p:txBody>
      </p:sp>
      <p:sp>
        <p:nvSpPr>
          <p:cNvPr id="1367" name="Google Shape;1367;p1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5-2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Inner Class As a Helper Class </a:t>
            </a:r>
            <a:br>
              <a:rPr lang="en-US" sz="2600" b="1" i="0" u="none" strike="noStrike" cap="none">
                <a:solidFill>
                  <a:schemeClr val="dk1"/>
                </a:solidFill>
                <a:latin typeface="Arial"/>
                <a:ea typeface="Arial"/>
                <a:cs typeface="Arial"/>
                <a:sym typeface="Arial"/>
              </a:rPr>
            </a:br>
            <a:endParaRPr/>
          </a:p>
        </p:txBody>
      </p:sp>
      <p:sp>
        <p:nvSpPr>
          <p:cNvPr id="1374" name="Google Shape;1374;p142"/>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an inner class as a helper class to perform some calculations in an Employee class.</a:t>
            </a:r>
            <a:endParaRPr/>
          </a:p>
        </p:txBody>
      </p:sp>
      <p:pic>
        <p:nvPicPr>
          <p:cNvPr id="1375" name="Google Shape;1375;p142"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76" name="Google Shape;1376;p1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5-3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Using Java Enumerations</a:t>
            </a:r>
            <a:endParaRPr/>
          </a:p>
        </p:txBody>
      </p:sp>
      <p:sp>
        <p:nvSpPr>
          <p:cNvPr id="1383" name="Google Shape;1383;p143"/>
          <p:cNvSpPr txBox="1">
            <a:spLocks noGrp="1"/>
          </p:cNvSpPr>
          <p:nvPr>
            <p:ph type="body" idx="1"/>
          </p:nvPr>
        </p:nvSpPr>
        <p:spPr>
          <a:xfrm>
            <a:off x="609600" y="1447800"/>
            <a:ext cx="7918500" cy="110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taking an existing application and refactoring the code to use an enum.</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1384" name="Google Shape;1384;p143"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385" name="Google Shape;1385;p1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392" name="Google Shape;1392;p144"/>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two of the following should an abstract method not have to compile successfully?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return value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 method implementation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Method parameters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access</a:t>
            </a:r>
            <a:endParaRPr/>
          </a:p>
        </p:txBody>
      </p:sp>
      <p:sp>
        <p:nvSpPr>
          <p:cNvPr id="1393" name="Google Shape;1393;p1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1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400" name="Google Shape;1400;p145"/>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nested class types are inner classes?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Anonymous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Local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Member</a:t>
            </a:r>
            <a:endParaRPr/>
          </a:p>
        </p:txBody>
      </p:sp>
      <p:sp>
        <p:nvSpPr>
          <p:cNvPr id="1401" name="Google Shape;1401;p1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408" name="Google Shape;1408;p14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final field (instance variable) can be assigned a value either when declared or in all constructors.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1409" name="Google Shape;1409;p1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4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Interfaces and Lambda Expressions</a:t>
            </a:r>
            <a:endParaRPr/>
          </a:p>
        </p:txBody>
      </p:sp>
      <p:cxnSp>
        <p:nvCxnSpPr>
          <p:cNvPr id="1415" name="Google Shape;1415;p147"/>
          <p:cNvCxnSpPr/>
          <p:nvPr/>
        </p:nvCxnSpPr>
        <p:spPr>
          <a:xfrm>
            <a:off x="1828800" y="4495800"/>
            <a:ext cx="990600" cy="0"/>
          </a:xfrm>
          <a:prstGeom prst="straightConnector1">
            <a:avLst/>
          </a:prstGeom>
          <a:noFill/>
          <a:ln>
            <a:noFill/>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 smtClean="0"/>
              <a:t>OpenJDK</a:t>
            </a:r>
          </a:p>
        </p:txBody>
      </p:sp>
      <p:sp>
        <p:nvSpPr>
          <p:cNvPr id="19459" name="Rectangle 5"/>
          <p:cNvSpPr>
            <a:spLocks noGrp="1" noChangeArrowheads="1"/>
          </p:cNvSpPr>
          <p:nvPr>
            <p:ph idx="1"/>
          </p:nvPr>
        </p:nvSpPr>
        <p:spPr/>
        <p:txBody>
          <a:bodyPr/>
          <a:lstStyle/>
          <a:p>
            <a:pPr eaLnBrk="1" hangingPunct="1"/>
            <a:r>
              <a:rPr lang="en-US" altLang="" smtClean="0"/>
              <a:t>OpenJDK is the open-source implementation of Java:</a:t>
            </a:r>
          </a:p>
          <a:p>
            <a:pPr lvl="1" eaLnBrk="1" hangingPunct="1"/>
            <a:r>
              <a:rPr lang="en-US" altLang="" smtClean="0"/>
              <a:t>http://openjdk.java.net/</a:t>
            </a:r>
          </a:p>
          <a:p>
            <a:pPr lvl="1" eaLnBrk="1" hangingPunct="1"/>
            <a:r>
              <a:rPr lang="en-US" altLang="" smtClean="0"/>
              <a:t>GPL licensed open-source project</a:t>
            </a:r>
          </a:p>
          <a:p>
            <a:pPr lvl="1" eaLnBrk="1" hangingPunct="1"/>
            <a:r>
              <a:rPr lang="en-US" altLang="" smtClean="0"/>
              <a:t>JDK reference implementation </a:t>
            </a:r>
          </a:p>
          <a:p>
            <a:pPr lvl="1" eaLnBrk="1" hangingPunct="1"/>
            <a:r>
              <a:rPr lang="en-US" altLang="" smtClean="0"/>
              <a:t>Where new features are developed</a:t>
            </a:r>
          </a:p>
          <a:p>
            <a:pPr lvl="1" eaLnBrk="1" hangingPunct="1"/>
            <a:r>
              <a:rPr lang="en-US" altLang="" smtClean="0"/>
              <a:t>Open to community contributions</a:t>
            </a:r>
          </a:p>
          <a:p>
            <a:pPr lvl="1" eaLnBrk="1" hangingPunct="1"/>
            <a:r>
              <a:rPr lang="en-US" altLang="" smtClean="0"/>
              <a:t>Basis for Oracle JDK</a:t>
            </a:r>
          </a:p>
          <a:p>
            <a:pPr lvl="2" eaLnBrk="1" hangingPunct="1"/>
            <a:endParaRPr lang="en-US" altLang="" smtClean="0"/>
          </a:p>
        </p:txBody>
      </p:sp>
    </p:spTree>
    <p:custDataLst>
      <p:tags r:id="rId1"/>
    </p:custDataLst>
    <p:extLst>
      <p:ext uri="{BB962C8B-B14F-4D97-AF65-F5344CB8AC3E}">
        <p14:creationId xmlns:p14="http://schemas.microsoft.com/office/powerpoint/2010/main" val="311483227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pic>
        <p:nvPicPr>
          <p:cNvPr id="1421" name="Google Shape;1421;p148" descr="Duke-with-Dart.gif"/>
          <p:cNvPicPr preferRelativeResize="0"/>
          <p:nvPr/>
        </p:nvPicPr>
        <p:blipFill rotWithShape="1">
          <a:blip r:embed="rId3">
            <a:alphaModFix/>
          </a:blip>
          <a:srcRect/>
          <a:stretch/>
        </p:blipFill>
        <p:spPr>
          <a:xfrm>
            <a:off x="5638800" y="5105400"/>
            <a:ext cx="3295650" cy="1166812"/>
          </a:xfrm>
          <a:prstGeom prst="rect">
            <a:avLst/>
          </a:prstGeom>
          <a:noFill/>
          <a:ln>
            <a:noFill/>
          </a:ln>
        </p:spPr>
      </p:pic>
      <p:sp>
        <p:nvSpPr>
          <p:cNvPr id="1422" name="Google Shape;1422;p1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423" name="Google Shape;1423;p148"/>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Java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Choose between interface inheritance and class inheritance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lambda expression</a:t>
            </a:r>
            <a:endParaRPr/>
          </a:p>
        </p:txBody>
      </p:sp>
      <p:sp>
        <p:nvSpPr>
          <p:cNvPr id="1424" name="Google Shape;1424;p1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Interfaces</a:t>
            </a:r>
            <a:endParaRPr/>
          </a:p>
        </p:txBody>
      </p:sp>
      <p:sp>
        <p:nvSpPr>
          <p:cNvPr id="1431" name="Google Shape;1431;p149"/>
          <p:cNvSpPr txBox="1">
            <a:spLocks noGrp="1"/>
          </p:cNvSpPr>
          <p:nvPr>
            <p:ph type="body" idx="1"/>
          </p:nvPr>
        </p:nvSpPr>
        <p:spPr>
          <a:xfrm>
            <a:off x="609600" y="1447800"/>
            <a:ext cx="7918500" cy="3510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Java interfaces are used to define abstract types.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similar to abstract classes containing only public abstract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Outline methods that must be implemented by a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must not have an implementation {braces}.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contain constant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used as a reference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an essential component of many design patterns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432" name="Google Shape;1432;p1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Problem Solved by Interfaces</a:t>
            </a:r>
            <a:endParaRPr/>
          </a:p>
        </p:txBody>
      </p:sp>
      <p:sp>
        <p:nvSpPr>
          <p:cNvPr id="1439" name="Google Shape;1439;p150"/>
          <p:cNvSpPr txBox="1">
            <a:spLocks noGrp="1"/>
          </p:cNvSpPr>
          <p:nvPr>
            <p:ph type="body" idx="1"/>
          </p:nvPr>
        </p:nvSpPr>
        <p:spPr>
          <a:xfrm>
            <a:off x="609600" y="1371600"/>
            <a:ext cx="7918500" cy="5067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Given:</a:t>
            </a:r>
            <a:r>
              <a:rPr lang="en-US" sz="2200" b="0" i="0" u="none">
                <a:solidFill>
                  <a:schemeClr val="dk1"/>
                </a:solidFill>
                <a:latin typeface="Arial"/>
                <a:ea typeface="Arial"/>
                <a:cs typeface="Arial"/>
                <a:sym typeface="Arial"/>
              </a:rPr>
              <a:t> A company sells an assortment of products, very different from each other, and needs a way to access financial data in a similar manner.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Products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Crushed Rock</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in pounds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Red Paint</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in gallons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Widgets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Measured by Quantity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Need to calculate per item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Sales price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Profit</a:t>
            </a:r>
            <a:endParaRPr/>
          </a:p>
        </p:txBody>
      </p:sp>
      <p:sp>
        <p:nvSpPr>
          <p:cNvPr id="1440" name="Google Shape;1440;p1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51"/>
          <p:cNvSpPr txBox="1"/>
          <p:nvPr/>
        </p:nvSpPr>
        <p:spPr>
          <a:xfrm>
            <a:off x="533400" y="1828800"/>
            <a:ext cx="7924800" cy="426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47" name="Google Shape;1447;p151"/>
          <p:cNvSpPr txBox="1">
            <a:spLocks noGrp="1"/>
          </p:cNvSpPr>
          <p:nvPr>
            <p:ph type="body" idx="1"/>
          </p:nvPr>
        </p:nvSpPr>
        <p:spPr>
          <a:xfrm>
            <a:off x="609600" y="1447800"/>
            <a:ext cx="7918500" cy="469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6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before interfaces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CrushedRock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String 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salesPrice = 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cost = 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double weight = 0; // In pounds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CrushedRock(double salesPrice, double cost, double weight){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this.salesPrice = salesPrice;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this.cost = cost;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this.weight = weight;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1448" name="Google Shape;1448;p1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CrushedRock</a:t>
            </a:r>
            <a:r>
              <a:rPr lang="en-US" sz="2600" b="1" i="0" u="none" strike="noStrike" cap="none">
                <a:solidFill>
                  <a:schemeClr val="dk1"/>
                </a:solidFill>
                <a:latin typeface="Arial"/>
                <a:ea typeface="Arial"/>
                <a:cs typeface="Arial"/>
                <a:sym typeface="Arial"/>
              </a:rPr>
              <a:t> Class</a:t>
            </a:r>
            <a:endParaRPr/>
          </a:p>
        </p:txBody>
      </p:sp>
      <p:sp>
        <p:nvSpPr>
          <p:cNvPr id="1449" name="Google Shape;1449;p1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52"/>
          <p:cNvSpPr txBox="1"/>
          <p:nvPr/>
        </p:nvSpPr>
        <p:spPr>
          <a:xfrm>
            <a:off x="533400" y="2819400"/>
            <a:ext cx="7924800" cy="2286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6" name="Google Shape;1456;p1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SalesCalcs</a:t>
            </a:r>
            <a:r>
              <a:rPr lang="en-US" sz="2600" b="1" i="0" u="none" strike="noStrike" cap="none">
                <a:solidFill>
                  <a:schemeClr val="dk1"/>
                </a:solidFill>
                <a:latin typeface="Arial"/>
                <a:ea typeface="Arial"/>
                <a:cs typeface="Arial"/>
                <a:sym typeface="Arial"/>
              </a:rPr>
              <a:t> Interface</a:t>
            </a:r>
            <a:endParaRPr/>
          </a:p>
        </p:txBody>
      </p:sp>
      <p:sp>
        <p:nvSpPr>
          <p:cNvPr id="1457" name="Google Shape;1457;p152"/>
          <p:cNvSpPr txBox="1">
            <a:spLocks noGrp="1"/>
          </p:cNvSpPr>
          <p:nvPr>
            <p:ph type="body" idx="1"/>
          </p:nvPr>
        </p:nvSpPr>
        <p:spPr>
          <a:xfrm>
            <a:off x="609600" y="1447800"/>
            <a:ext cx="7918500" cy="3663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 interface specifies the types of calculations required for our products.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Public, top-level interfaces are declared in their own </a:t>
            </a:r>
            <a:r>
              <a:rPr lang="en-US" sz="2000" b="0" i="0" u="none" strike="noStrike" cap="none">
                <a:solidFill>
                  <a:schemeClr val="dk1"/>
                </a:solidFill>
                <a:latin typeface="Courier New"/>
                <a:ea typeface="Courier New"/>
                <a:cs typeface="Courier New"/>
                <a:sym typeface="Courier New"/>
              </a:rPr>
              <a:t>.java</a:t>
            </a:r>
            <a:r>
              <a:rPr lang="en-US" sz="20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public interface SalesCalcs {</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String getName();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calcSalesPrice();</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calcCost();</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  public double calcProfit();</a:t>
            </a:r>
            <a:endParaRPr/>
          </a:p>
          <a:p>
            <a:pPr marL="574675" marR="0" lvl="1" indent="-460375"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a:t>
            </a:r>
            <a:endParaRPr/>
          </a:p>
        </p:txBody>
      </p:sp>
      <p:sp>
        <p:nvSpPr>
          <p:cNvPr id="1458" name="Google Shape;1458;p1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53"/>
          <p:cNvSpPr txBox="1"/>
          <p:nvPr/>
        </p:nvSpPr>
        <p:spPr>
          <a:xfrm>
            <a:off x="533400" y="2133600"/>
            <a:ext cx="79248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5" name="Google Shape;1465;p1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Adding an Interface</a:t>
            </a:r>
            <a:endParaRPr/>
          </a:p>
        </p:txBody>
      </p:sp>
      <p:sp>
        <p:nvSpPr>
          <p:cNvPr id="1466" name="Google Shape;1466;p153"/>
          <p:cNvSpPr txBox="1">
            <a:spLocks noGrp="1"/>
          </p:cNvSpPr>
          <p:nvPr>
            <p:ph type="body" idx="1"/>
          </p:nvPr>
        </p:nvSpPr>
        <p:spPr>
          <a:xfrm>
            <a:off x="609600" y="1447800"/>
            <a:ext cx="7918500" cy="454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updated </a:t>
            </a:r>
            <a:r>
              <a:rPr lang="en-US" sz="22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implements </a:t>
            </a:r>
            <a:r>
              <a:rPr lang="en-US" sz="22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CrushedRock </a:t>
            </a:r>
            <a:r>
              <a:rPr lang="en-US" sz="1600" b="1" i="0" u="none" strike="noStrike" cap="none">
                <a:solidFill>
                  <a:schemeClr val="dk1"/>
                </a:solidFill>
                <a:latin typeface="Courier New"/>
                <a:ea typeface="Courier New"/>
                <a:cs typeface="Courier New"/>
                <a:sym typeface="Courier New"/>
              </a:rPr>
              <a:t>implements SalesCalcs</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private String name = "Crushed Rock";</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 a number of lines not shown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public double calcCost()</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this.cost * this.weight;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600" b="1" i="0" u="none" strike="noStrike" cap="none">
                <a:solidFill>
                  <a:schemeClr val="dk1"/>
                </a:solidFill>
                <a:latin typeface="Courier New"/>
                <a:ea typeface="Courier New"/>
                <a:cs typeface="Courier New"/>
                <a:sym typeface="Courier New"/>
              </a:rPr>
              <a:t>public double calcProfit()</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this.calcSalesPrice() - this.calcCost();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p:txBody>
      </p:sp>
      <p:sp>
        <p:nvSpPr>
          <p:cNvPr id="1467" name="Google Shape;1467;p1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54"/>
          <p:cNvSpPr txBox="1"/>
          <p:nvPr/>
        </p:nvSpPr>
        <p:spPr>
          <a:xfrm>
            <a:off x="609600" y="2895600"/>
            <a:ext cx="7924800" cy="1905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74" name="Google Shape;1474;p154"/>
          <p:cNvSpPr txBox="1"/>
          <p:nvPr/>
        </p:nvSpPr>
        <p:spPr>
          <a:xfrm>
            <a:off x="609600" y="5181600"/>
            <a:ext cx="79248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75" name="Google Shape;1475;p154"/>
          <p:cNvSpPr txBox="1">
            <a:spLocks noGrp="1"/>
          </p:cNvSpPr>
          <p:nvPr>
            <p:ph type="body" idx="1"/>
          </p:nvPr>
        </p:nvSpPr>
        <p:spPr>
          <a:xfrm>
            <a:off x="609600" y="1143000"/>
            <a:ext cx="7918500" cy="474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that implements an interface can be referenced by using that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Notice how the </a:t>
            </a:r>
            <a:r>
              <a:rPr lang="en-US" sz="2000" b="0" i="0" u="none" strike="noStrike" cap="none">
                <a:solidFill>
                  <a:schemeClr val="dk1"/>
                </a:solidFill>
                <a:latin typeface="Courier New"/>
                <a:ea typeface="Courier New"/>
                <a:cs typeface="Courier New"/>
                <a:sym typeface="Courier New"/>
              </a:rPr>
              <a:t>calcSalesPrice</a:t>
            </a:r>
            <a:r>
              <a:rPr lang="en-US" sz="2200" b="0" i="0" u="none" strike="noStrike" cap="none">
                <a:solidFill>
                  <a:schemeClr val="dk1"/>
                </a:solidFill>
                <a:latin typeface="Arial"/>
                <a:ea typeface="Arial"/>
                <a:cs typeface="Arial"/>
                <a:sym typeface="Arial"/>
              </a:rPr>
              <a:t> method can be referenced by the </a:t>
            </a:r>
            <a:r>
              <a:rPr lang="en-US" sz="2000" b="0" i="0" u="none" strike="noStrike" cap="none">
                <a:solidFill>
                  <a:schemeClr val="dk1"/>
                </a:solidFill>
                <a:latin typeface="Courier New"/>
                <a:ea typeface="Courier New"/>
                <a:cs typeface="Courier New"/>
                <a:sym typeface="Courier New"/>
              </a:rPr>
              <a:t>CrushedRock</a:t>
            </a:r>
            <a:r>
              <a:rPr lang="en-US" sz="2200" b="0" i="0" u="none" strike="noStrike" cap="none">
                <a:solidFill>
                  <a:schemeClr val="dk1"/>
                </a:solidFill>
                <a:latin typeface="Arial"/>
                <a:ea typeface="Arial"/>
                <a:cs typeface="Arial"/>
                <a:sym typeface="Arial"/>
              </a:rPr>
              <a:t> class or the </a:t>
            </a:r>
            <a:r>
              <a:rPr lang="en-US" sz="20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CrushedRock</a:t>
            </a:r>
            <a:r>
              <a:rPr lang="en-US" sz="1800" b="0" i="0" u="none" strike="noStrike" cap="none">
                <a:solidFill>
                  <a:schemeClr val="dk1"/>
                </a:solidFill>
                <a:latin typeface="Courier New"/>
                <a:ea typeface="Courier New"/>
                <a:cs typeface="Courier New"/>
                <a:sym typeface="Courier New"/>
              </a:rPr>
              <a:t> rock1 = new CrushedRock(12, 10, 50);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SalesCalcs</a:t>
            </a:r>
            <a:r>
              <a:rPr lang="en-US" sz="1800" b="0" i="0" u="none" strike="noStrike" cap="none">
                <a:solidFill>
                  <a:schemeClr val="dk1"/>
                </a:solidFill>
                <a:latin typeface="Courier New"/>
                <a:ea typeface="Courier New"/>
                <a:cs typeface="Courier New"/>
                <a:sym typeface="Courier New"/>
              </a:rPr>
              <a:t> rock2 = new CrushedRock(12, 10, 50);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rock1.</a:t>
            </a:r>
            <a:r>
              <a:rPr lang="en-US" sz="1800" b="1" i="0" u="none" strike="noStrike" cap="none">
                <a:solidFill>
                  <a:schemeClr val="dk1"/>
                </a:solidFill>
                <a:latin typeface="Courier New"/>
                <a:ea typeface="Courier New"/>
                <a:cs typeface="Courier New"/>
                <a:sym typeface="Courier New"/>
              </a:rPr>
              <a:t>calcSalesPrice()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rock2.</a:t>
            </a:r>
            <a:r>
              <a:rPr lang="en-US" sz="1800" b="1" i="0" u="none" strike="noStrike" cap="none">
                <a:solidFill>
                  <a:schemeClr val="dk1"/>
                </a:solidFill>
                <a:latin typeface="Courier New"/>
                <a:ea typeface="Courier New"/>
                <a:cs typeface="Courier New"/>
                <a:sym typeface="Courier New"/>
              </a:rPr>
              <a:t>calcSalesPrice()</a:t>
            </a:r>
            <a:r>
              <a:rPr lang="en-US" sz="1800" b="0" i="0" u="none" strike="noStrike" cap="none">
                <a:solidFill>
                  <a:schemeClr val="dk1"/>
                </a:solidFill>
                <a:latin typeface="Courier New"/>
                <a:ea typeface="Courier New"/>
                <a:cs typeface="Courier New"/>
                <a:sym typeface="Courier New"/>
              </a:rPr>
              <a:t>);</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Output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Sales Price: 600.0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Sales Price: 600.0</a:t>
            </a:r>
            <a:endParaRPr/>
          </a:p>
        </p:txBody>
      </p:sp>
      <p:sp>
        <p:nvSpPr>
          <p:cNvPr id="1476" name="Google Shape;1476;p1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References</a:t>
            </a:r>
            <a:endParaRPr/>
          </a:p>
        </p:txBody>
      </p:sp>
      <p:sp>
        <p:nvSpPr>
          <p:cNvPr id="1477" name="Google Shape;1477;p1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55"/>
          <p:cNvSpPr txBox="1"/>
          <p:nvPr/>
        </p:nvSpPr>
        <p:spPr>
          <a:xfrm>
            <a:off x="609600" y="1839912"/>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84" name="Google Shape;1484;p155"/>
          <p:cNvSpPr txBox="1">
            <a:spLocks noGrp="1"/>
          </p:cNvSpPr>
          <p:nvPr>
            <p:ph type="body" idx="1"/>
          </p:nvPr>
        </p:nvSpPr>
        <p:spPr>
          <a:xfrm>
            <a:off x="609600" y="1143000"/>
            <a:ext cx="7918500" cy="5024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implementing an interface can be referenced by using that interface. For example: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SalesCalcs[] itemList </a:t>
            </a:r>
            <a:r>
              <a:rPr lang="en-US" sz="1800" b="0" i="0" u="none" strike="noStrike" cap="none">
                <a:solidFill>
                  <a:schemeClr val="dk1"/>
                </a:solidFill>
                <a:latin typeface="Courier New"/>
                <a:ea typeface="Courier New"/>
                <a:cs typeface="Courier New"/>
                <a:sym typeface="Courier New"/>
              </a:rPr>
              <a:t>= new SalesCalcs[5];</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ItemReport report = new ItemReport();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itemList[0] = new </a:t>
            </a:r>
            <a:r>
              <a:rPr lang="en-US" sz="1800" b="1" i="0" u="none" strike="noStrike" cap="none">
                <a:solidFill>
                  <a:schemeClr val="dk1"/>
                </a:solidFill>
                <a:latin typeface="Courier New"/>
                <a:ea typeface="Courier New"/>
                <a:cs typeface="Courier New"/>
                <a:sym typeface="Courier New"/>
              </a:rPr>
              <a:t>CrushedRock(12.0, 10.0, 50.0)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itemList[1] = new </a:t>
            </a:r>
            <a:r>
              <a:rPr lang="en-US" sz="1800" b="1" i="0" u="none" strike="noStrike" cap="none">
                <a:solidFill>
                  <a:schemeClr val="dk1"/>
                </a:solidFill>
                <a:latin typeface="Courier New"/>
                <a:ea typeface="Courier New"/>
                <a:cs typeface="Courier New"/>
                <a:sym typeface="Courier New"/>
              </a:rPr>
              <a:t>CrushedRock(8.0, 6.0, 10.0)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itemList[2] = new </a:t>
            </a:r>
            <a:r>
              <a:rPr lang="en-US" sz="1800" b="1" i="0" u="none" strike="noStrike" cap="none">
                <a:solidFill>
                  <a:schemeClr val="dk1"/>
                </a:solidFill>
                <a:latin typeface="Courier New"/>
                <a:ea typeface="Courier New"/>
                <a:cs typeface="Courier New"/>
                <a:sym typeface="Courier New"/>
              </a:rPr>
              <a:t>RedPaint(10.0, 8.0, 25.0)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itemList[3] = new </a:t>
            </a:r>
            <a:r>
              <a:rPr lang="en-US" sz="1800" b="1" i="0" u="none" strike="noStrike" cap="none">
                <a:solidFill>
                  <a:schemeClr val="dk1"/>
                </a:solidFill>
                <a:latin typeface="Courier New"/>
                <a:ea typeface="Courier New"/>
                <a:cs typeface="Courier New"/>
                <a:sym typeface="Courier New"/>
              </a:rPr>
              <a:t>Widget(6.0, 5.0, 10)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itemList[4] = new </a:t>
            </a:r>
            <a:r>
              <a:rPr lang="en-US" sz="1800" b="1" i="0" u="none" strike="noStrike" cap="none">
                <a:solidFill>
                  <a:schemeClr val="dk1"/>
                </a:solidFill>
                <a:latin typeface="Courier New"/>
                <a:ea typeface="Courier New"/>
                <a:cs typeface="Courier New"/>
                <a:sym typeface="Courier New"/>
              </a:rPr>
              <a:t>Widget(14.0, 12.0, 20)</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for(SalesCalcs item:itemList){</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report.printItemData(item);</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    }    </a:t>
            </a:r>
            <a:endParaRPr/>
          </a:p>
        </p:txBody>
      </p:sp>
      <p:sp>
        <p:nvSpPr>
          <p:cNvPr id="1485" name="Google Shape;1485;p1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Reference Usefulness</a:t>
            </a:r>
            <a:endParaRPr/>
          </a:p>
        </p:txBody>
      </p:sp>
      <p:sp>
        <p:nvSpPr>
          <p:cNvPr id="1486" name="Google Shape;1486;p1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56"/>
          <p:cNvSpPr txBox="1"/>
          <p:nvPr/>
        </p:nvSpPr>
        <p:spPr>
          <a:xfrm>
            <a:off x="609600" y="1852612"/>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93" name="Google Shape;1493;p156"/>
          <p:cNvSpPr txBox="1">
            <a:spLocks noGrp="1"/>
          </p:cNvSpPr>
          <p:nvPr>
            <p:ph type="body" idx="1"/>
          </p:nvPr>
        </p:nvSpPr>
        <p:spPr>
          <a:xfrm>
            <a:off x="609600" y="1143000"/>
            <a:ext cx="7918500" cy="3916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utility class that references the interface can process any implementing class.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class ItemReport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void printItemData(</a:t>
            </a:r>
            <a:r>
              <a:rPr lang="en-US" sz="1800" b="1" i="0" u="none" strike="noStrike" cap="none">
                <a:solidFill>
                  <a:schemeClr val="dk1"/>
                </a:solidFill>
                <a:latin typeface="Courier New"/>
                <a:ea typeface="Courier New"/>
                <a:cs typeface="Courier New"/>
                <a:sym typeface="Courier New"/>
              </a:rPr>
              <a:t>SalesCalcs item</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 + item.getName() + "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System.out.println("Sales Price: " + item.calcSalesPrice());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System.out.println("Cost: " + item.calcCost());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System.out.println("Profit: " + item.calcProfit());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p:txBody>
      </p:sp>
      <p:sp>
        <p:nvSpPr>
          <p:cNvPr id="1494" name="Google Shape;1494;p1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Interface Code Flexibility</a:t>
            </a:r>
            <a:endParaRPr/>
          </a:p>
        </p:txBody>
      </p:sp>
      <p:sp>
        <p:nvSpPr>
          <p:cNvPr id="1495" name="Google Shape;1495;p1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57"/>
          <p:cNvSpPr txBox="1"/>
          <p:nvPr/>
        </p:nvSpPr>
        <p:spPr>
          <a:xfrm>
            <a:off x="457200" y="1828800"/>
            <a:ext cx="8229600" cy="2667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02" name="Google Shape;1502;p1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default </a:t>
            </a:r>
            <a:r>
              <a:rPr lang="en-US" sz="2600" b="1" i="0" u="none" strike="noStrike" cap="none">
                <a:solidFill>
                  <a:schemeClr val="dk1"/>
                </a:solidFill>
                <a:latin typeface="Arial"/>
                <a:ea typeface="Arial"/>
                <a:cs typeface="Arial"/>
                <a:sym typeface="Arial"/>
              </a:rPr>
              <a:t>Methods in Interfaces</a:t>
            </a:r>
            <a:endParaRPr/>
          </a:p>
        </p:txBody>
      </p:sp>
      <p:sp>
        <p:nvSpPr>
          <p:cNvPr id="1503" name="Google Shape;1503;p157"/>
          <p:cNvSpPr txBox="1">
            <a:spLocks noGrp="1"/>
          </p:cNvSpPr>
          <p:nvPr>
            <p:ph type="body" idx="1"/>
          </p:nvPr>
        </p:nvSpPr>
        <p:spPr>
          <a:xfrm>
            <a:off x="615950" y="1447800"/>
            <a:ext cx="7918500" cy="46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8 has added </a:t>
            </a:r>
            <a:r>
              <a:rPr lang="en-US" sz="2200" b="0" i="0" u="none">
                <a:solidFill>
                  <a:srgbClr val="0000FF"/>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 as a new feature: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interface SalesCalcs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 number of lines omitted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public default void printItemReport()</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 this.getName() + " Report--");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System.out.println("Sales Price: " + this.calcSalesPrice());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System.out.println("Cost: " + this.calcCost());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System.out.println("Profit: " + this.calcProfit());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rgbClr val="0000FF"/>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declared by using the keyword </a:t>
            </a:r>
            <a:r>
              <a:rPr lang="en-US" sz="2200" b="0" i="0" u="none" strike="noStrike" cap="none">
                <a:solidFill>
                  <a:srgbClr val="0000FF"/>
                </a:solidFill>
                <a:latin typeface="Courier New"/>
                <a:ea typeface="Courier New"/>
                <a:cs typeface="Courier New"/>
                <a:sym typeface="Courier New"/>
              </a:rPr>
              <a:t>default</a:t>
            </a:r>
            <a:r>
              <a:rPr lang="en-US" sz="2200" b="0" i="0" u="none" strike="noStrike" cap="none">
                <a:solidFill>
                  <a:schemeClr val="dk1"/>
                </a:solidFill>
                <a:latin typeface="Arial"/>
                <a:ea typeface="Arial"/>
                <a:cs typeface="Arial"/>
                <a:sym typeface="Arial"/>
              </a:rPr>
              <a: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fully implemented methods within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useful inheritance mechanics</a:t>
            </a:r>
            <a:endParaRPr/>
          </a:p>
        </p:txBody>
      </p:sp>
      <p:sp>
        <p:nvSpPr>
          <p:cNvPr id="1504" name="Google Shape;1504;p1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eaLnBrk="1" hangingPunct="1"/>
            <a:r>
              <a:rPr lang="en-US" altLang="" smtClean="0"/>
              <a:t>Oracle Java SE Support</a:t>
            </a:r>
          </a:p>
        </p:txBody>
      </p:sp>
      <p:sp>
        <p:nvSpPr>
          <p:cNvPr id="20483" name="Rectangle 5"/>
          <p:cNvSpPr>
            <a:spLocks noGrp="1" noChangeArrowheads="1"/>
          </p:cNvSpPr>
          <p:nvPr>
            <p:ph idx="1"/>
          </p:nvPr>
        </p:nvSpPr>
        <p:spPr>
          <a:xfrm>
            <a:off x="609600" y="1447800"/>
            <a:ext cx="7918450" cy="3330575"/>
          </a:xfrm>
        </p:spPr>
        <p:txBody>
          <a:bodyPr/>
          <a:lstStyle/>
          <a:p>
            <a:pPr marL="0" indent="0" eaLnBrk="1" hangingPunct="1"/>
            <a:r>
              <a:rPr lang="en-US" altLang="" smtClean="0"/>
              <a:t>Java is available free of charge. However, Oracle does provide pay-for Java solutions:</a:t>
            </a:r>
          </a:p>
          <a:p>
            <a:pPr lvl="1" eaLnBrk="1" hangingPunct="1"/>
            <a:r>
              <a:rPr lang="en-US" altLang="" smtClean="0"/>
              <a:t>The Java SE Support Program provides updates for </a:t>
            </a:r>
            <a:br>
              <a:rPr lang="en-US" altLang="" smtClean="0"/>
            </a:br>
            <a:r>
              <a:rPr lang="en-US" altLang="" smtClean="0"/>
              <a:t>end-of-life Java versions.</a:t>
            </a:r>
          </a:p>
          <a:p>
            <a:pPr lvl="1" eaLnBrk="1" hangingPunct="1"/>
            <a:r>
              <a:rPr lang="en-US" altLang="" smtClean="0"/>
              <a:t>Oracle Java SE Advanced and Oracle Java SE Suite:</a:t>
            </a:r>
          </a:p>
          <a:p>
            <a:pPr lvl="2" eaLnBrk="1" hangingPunct="1"/>
            <a:r>
              <a:rPr lang="en-US" altLang="" smtClean="0"/>
              <a:t>JRockit Mission Control</a:t>
            </a:r>
          </a:p>
          <a:p>
            <a:pPr lvl="2" eaLnBrk="1" hangingPunct="1"/>
            <a:r>
              <a:rPr lang="en-US" altLang="" smtClean="0"/>
              <a:t>Memory Leak Detection</a:t>
            </a:r>
          </a:p>
          <a:p>
            <a:pPr lvl="2" eaLnBrk="1" hangingPunct="1"/>
            <a:r>
              <a:rPr lang="en-US" altLang="" smtClean="0"/>
              <a:t>Low Latency GC (Suite)</a:t>
            </a:r>
          </a:p>
          <a:p>
            <a:pPr lvl="2" eaLnBrk="1" hangingPunct="1"/>
            <a:r>
              <a:rPr lang="en-US" altLang="" smtClean="0"/>
              <a:t>JRockit Virtual Edition (Suite)</a:t>
            </a:r>
          </a:p>
        </p:txBody>
      </p:sp>
    </p:spTree>
    <p:custDataLst>
      <p:tags r:id="rId1"/>
    </p:custDataLst>
    <p:extLst>
      <p:ext uri="{BB962C8B-B14F-4D97-AF65-F5344CB8AC3E}">
        <p14:creationId xmlns:p14="http://schemas.microsoft.com/office/powerpoint/2010/main" val="96526634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58"/>
          <p:cNvSpPr txBox="1"/>
          <p:nvPr/>
        </p:nvSpPr>
        <p:spPr>
          <a:xfrm>
            <a:off x="457200" y="2133600"/>
            <a:ext cx="8229600" cy="40386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11" name="Google Shape;1511;p1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default </a:t>
            </a:r>
            <a:r>
              <a:rPr lang="en-US" sz="2600" b="1" i="0" u="none" strike="noStrike" cap="none">
                <a:solidFill>
                  <a:schemeClr val="dk1"/>
                </a:solidFill>
                <a:latin typeface="Arial"/>
                <a:ea typeface="Arial"/>
                <a:cs typeface="Arial"/>
                <a:sym typeface="Arial"/>
              </a:rPr>
              <a:t>Method: Example</a:t>
            </a:r>
            <a:endParaRPr/>
          </a:p>
        </p:txBody>
      </p:sp>
      <p:sp>
        <p:nvSpPr>
          <p:cNvPr id="1512" name="Google Shape;1512;p158"/>
          <p:cNvSpPr txBox="1">
            <a:spLocks noGrp="1"/>
          </p:cNvSpPr>
          <p:nvPr>
            <p:ph type="body" idx="1"/>
          </p:nvPr>
        </p:nvSpPr>
        <p:spPr>
          <a:xfrm>
            <a:off x="615950" y="1447800"/>
            <a:ext cx="7918500" cy="469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Here is an updated version of the item report using </a:t>
            </a:r>
            <a:r>
              <a:rPr lang="en-US" sz="2200" b="0" i="0" u="none">
                <a:solidFill>
                  <a:schemeClr val="dk1"/>
                </a:solidFill>
                <a:latin typeface="Courier New"/>
                <a:ea typeface="Courier New"/>
                <a:cs typeface="Courier New"/>
                <a:sym typeface="Courier New"/>
              </a:rPr>
              <a:t>default</a:t>
            </a:r>
            <a:r>
              <a:rPr lang="en-US" sz="2200" b="0" i="0" u="none">
                <a:solidFill>
                  <a:schemeClr val="dk1"/>
                </a:solidFill>
                <a:latin typeface="Arial"/>
                <a:ea typeface="Arial"/>
                <a:cs typeface="Arial"/>
                <a:sym typeface="Arial"/>
              </a:rPr>
              <a:t> methods.</a:t>
            </a:r>
            <a:endParaRPr/>
          </a:p>
          <a:p>
            <a:pPr marL="7937" marR="0" lvl="0" indent="7937" algn="l" rtl="0">
              <a:lnSpc>
                <a:spcPct val="100000"/>
              </a:lnSpc>
              <a:spcBef>
                <a:spcPts val="36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800" b="0" i="0" u="none">
                <a:solidFill>
                  <a:schemeClr val="dk1"/>
                </a:solidFill>
                <a:latin typeface="Courier New"/>
                <a:ea typeface="Courier New"/>
                <a:cs typeface="Courier New"/>
                <a:sym typeface="Courier New"/>
              </a:rPr>
              <a:t>SalesCalcs[] itemList = new SalesCalcs[5];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itemList[0] = new CrushedRock(12, 10, 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itemList[1] = new CrushedRock(8, 6,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itemList[2] = new RedPaint(10, 8, 25);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itemList[3] = new Widget(6, 5,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itemList[4] = new Widget(14, 12, 20);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System.out.println("==Sales Report==");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for(SalesCalcs item:itemList){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item.printItemReport()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1513" name="Google Shape;1513;p1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159"/>
          <p:cNvSpPr txBox="1"/>
          <p:nvPr/>
        </p:nvSpPr>
        <p:spPr>
          <a:xfrm>
            <a:off x="457200" y="2144712"/>
            <a:ext cx="8229600" cy="35814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20" name="Google Shape;1520;p1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FF"/>
                </a:solidFill>
                <a:latin typeface="Courier New"/>
                <a:ea typeface="Courier New"/>
                <a:cs typeface="Courier New"/>
                <a:sym typeface="Courier New"/>
              </a:rPr>
              <a:t>static</a:t>
            </a:r>
            <a:r>
              <a:rPr lang="en-US" sz="2600" b="1" i="0" u="none" strike="noStrike" cap="none">
                <a:solidFill>
                  <a:schemeClr val="dk1"/>
                </a:solidFill>
                <a:latin typeface="Arial"/>
                <a:ea typeface="Arial"/>
                <a:cs typeface="Arial"/>
                <a:sym typeface="Arial"/>
              </a:rPr>
              <a:t> Methods in Interfaces</a:t>
            </a:r>
            <a:endParaRPr/>
          </a:p>
        </p:txBody>
      </p:sp>
      <p:sp>
        <p:nvSpPr>
          <p:cNvPr id="1521" name="Google Shape;1521;p159"/>
          <p:cNvSpPr txBox="1">
            <a:spLocks noGrp="1"/>
          </p:cNvSpPr>
          <p:nvPr>
            <p:ph type="body" idx="1"/>
          </p:nvPr>
        </p:nvSpPr>
        <p:spPr>
          <a:xfrm>
            <a:off x="615950" y="1447800"/>
            <a:ext cx="7918500" cy="4198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8 allows </a:t>
            </a:r>
            <a:r>
              <a:rPr lang="en-US" sz="2200" b="0" i="0" u="none">
                <a:solidFill>
                  <a:srgbClr val="0000FF"/>
                </a:solidFill>
                <a:latin typeface="Courier New"/>
                <a:ea typeface="Courier New"/>
                <a:cs typeface="Courier New"/>
                <a:sym typeface="Courier New"/>
              </a:rPr>
              <a:t>static</a:t>
            </a:r>
            <a:r>
              <a:rPr lang="en-US" sz="2200" b="0" i="0" u="none">
                <a:solidFill>
                  <a:schemeClr val="dk1"/>
                </a:solidFill>
                <a:latin typeface="Arial"/>
                <a:ea typeface="Arial"/>
                <a:cs typeface="Arial"/>
                <a:sym typeface="Arial"/>
              </a:rPr>
              <a:t> methods in an interface. So it is possible to create helper methods like the following.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interface SalesCalcs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 number of lines omitted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printItemArray(SalesCalcs[] items){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System.out.println(reportTitle);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for(SalesCalcs item:items){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 item.getName() + " Report--");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System.out.println("Sales Price: " + item.calcSalesPrice());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System.out.println("Cost: " + item.calcCost());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System.out.println("Profit: " + item.calcProfit());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1522" name="Google Shape;1522;p1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60"/>
          <p:cNvSpPr txBox="1"/>
          <p:nvPr/>
        </p:nvSpPr>
        <p:spPr>
          <a:xfrm>
            <a:off x="609600" y="2057400"/>
            <a:ext cx="7924800" cy="1524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29" name="Google Shape;1529;p1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Constant Fields</a:t>
            </a:r>
            <a:endParaRPr/>
          </a:p>
        </p:txBody>
      </p:sp>
      <p:sp>
        <p:nvSpPr>
          <p:cNvPr id="1530" name="Google Shape;1530;p160"/>
          <p:cNvSpPr txBox="1">
            <a:spLocks noGrp="1"/>
          </p:cNvSpPr>
          <p:nvPr>
            <p:ph type="body" idx="1"/>
          </p:nvPr>
        </p:nvSpPr>
        <p:spPr>
          <a:xfrm>
            <a:off x="609600" y="1447800"/>
            <a:ext cx="7918500" cy="197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Interfaces can have constant fields.</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interface SalesCalcs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static final String reportTitle="\n==Static List Report==";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 A number of lines omitted</a:t>
            </a:r>
            <a:endParaRPr/>
          </a:p>
        </p:txBody>
      </p:sp>
      <p:sp>
        <p:nvSpPr>
          <p:cNvPr id="1531" name="Google Shape;1531;p160"/>
          <p:cNvSpPr txBox="1"/>
          <p:nvPr/>
        </p:nvSpPr>
        <p:spPr>
          <a:xfrm>
            <a:off x="990600" y="2438400"/>
            <a:ext cx="69342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32" name="Google Shape;1532;p1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61"/>
          <p:cNvSpPr txBox="1"/>
          <p:nvPr/>
        </p:nvSpPr>
        <p:spPr>
          <a:xfrm>
            <a:off x="609600" y="1828800"/>
            <a:ext cx="7924800" cy="99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39" name="Google Shape;1539;p161"/>
          <p:cNvSpPr txBox="1">
            <a:spLocks noGrp="1"/>
          </p:cNvSpPr>
          <p:nvPr>
            <p:ph type="body" idx="1"/>
          </p:nvPr>
        </p:nvSpPr>
        <p:spPr>
          <a:xfrm>
            <a:off x="609600" y="1447800"/>
            <a:ext cx="7918500" cy="2444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Interfaces can extend interfaces:</a:t>
            </a:r>
            <a:endParaRPr sz="1800" b="0" i="0" u="none" strike="noStrike" cap="none">
              <a:solidFill>
                <a:schemeClr val="dk1"/>
              </a:solidFill>
              <a:latin typeface="Courier New"/>
              <a:ea typeface="Courier New"/>
              <a:cs typeface="Courier New"/>
              <a:sym typeface="Courier New"/>
            </a:endParaRPr>
          </a:p>
          <a:p>
            <a:pPr marL="7937" marR="0" lvl="0" indent="107950"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interface WidgetSalesCalcs extends SalesCalcs{</a:t>
            </a:r>
            <a:endParaRPr/>
          </a:p>
          <a:p>
            <a:pPr marL="7937" marR="0" lvl="0" indent="107950"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String getWidgetType();</a:t>
            </a:r>
            <a:endParaRPr/>
          </a:p>
          <a:p>
            <a:pPr marL="7937" marR="0" lvl="0" indent="107950"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6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 now any class implementing </a:t>
            </a:r>
            <a:r>
              <a:rPr lang="en-US" sz="2200" b="0" i="0" u="none" strike="noStrike" cap="none">
                <a:solidFill>
                  <a:schemeClr val="dk1"/>
                </a:solidFill>
                <a:latin typeface="Courier New"/>
                <a:ea typeface="Courier New"/>
                <a:cs typeface="Courier New"/>
                <a:sym typeface="Courier New"/>
              </a:rPr>
              <a:t>WidgetSalesCalc</a:t>
            </a:r>
            <a:r>
              <a:rPr lang="en-US" sz="2200" b="0" i="0" u="none" strike="noStrike" cap="none">
                <a:solidFill>
                  <a:schemeClr val="dk1"/>
                </a:solidFill>
                <a:latin typeface="Arial"/>
                <a:ea typeface="Arial"/>
                <a:cs typeface="Arial"/>
                <a:sym typeface="Arial"/>
              </a:rPr>
              <a:t> must implement all the methods of </a:t>
            </a:r>
            <a:r>
              <a:rPr lang="en-US" sz="2200" b="0" i="0" u="none" strike="noStrike" cap="none">
                <a:solidFill>
                  <a:schemeClr val="dk1"/>
                </a:solidFill>
                <a:latin typeface="Courier New"/>
                <a:ea typeface="Courier New"/>
                <a:cs typeface="Courier New"/>
                <a:sym typeface="Courier New"/>
              </a:rPr>
              <a:t>SalesCalcs</a:t>
            </a:r>
            <a:r>
              <a:rPr lang="en-US" sz="2200" b="0" i="0" u="none" strike="noStrike" cap="none">
                <a:solidFill>
                  <a:schemeClr val="dk1"/>
                </a:solidFill>
                <a:latin typeface="Arial"/>
                <a:ea typeface="Arial"/>
                <a:cs typeface="Arial"/>
                <a:sym typeface="Arial"/>
              </a:rPr>
              <a:t> in addition to the new method specified here.</a:t>
            </a:r>
            <a:endParaRPr/>
          </a:p>
        </p:txBody>
      </p:sp>
      <p:sp>
        <p:nvSpPr>
          <p:cNvPr id="1540" name="Google Shape;1540;p1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Extending Interfaces</a:t>
            </a:r>
            <a:endParaRPr/>
          </a:p>
        </p:txBody>
      </p:sp>
      <p:sp>
        <p:nvSpPr>
          <p:cNvPr id="1541" name="Google Shape;1541;p1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62"/>
          <p:cNvSpPr txBox="1"/>
          <p:nvPr/>
        </p:nvSpPr>
        <p:spPr>
          <a:xfrm>
            <a:off x="609600" y="2133600"/>
            <a:ext cx="7924800" cy="4038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48" name="Google Shape;1548;p162"/>
          <p:cNvSpPr txBox="1">
            <a:spLocks noGrp="1"/>
          </p:cNvSpPr>
          <p:nvPr>
            <p:ph type="body" idx="1"/>
          </p:nvPr>
        </p:nvSpPr>
        <p:spPr>
          <a:xfrm>
            <a:off x="609600" y="1447800"/>
            <a:ext cx="7918500" cy="5627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Classes can extend a parent class and implement an interface: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WidgetPro</a:t>
            </a:r>
            <a:r>
              <a:rPr lang="en-US" sz="1600" b="1" i="0" u="none">
                <a:solidFill>
                  <a:schemeClr val="dk1"/>
                </a:solidFill>
                <a:latin typeface="Courier New"/>
                <a:ea typeface="Courier New"/>
                <a:cs typeface="Courier New"/>
                <a:sym typeface="Courier New"/>
              </a:rPr>
              <a:t> extends Widget implements WidgetSalesCalcs</a:t>
            </a:r>
            <a:r>
              <a:rPr lang="en-US" sz="1600" b="0" i="0" u="none">
                <a:solidFill>
                  <a:schemeClr val="dk1"/>
                </a:solidFill>
                <a:latin typeface="Courier New"/>
                <a:ea typeface="Courier New"/>
                <a:cs typeface="Courier New"/>
                <a:sym typeface="Courier New"/>
              </a:rPr>
              <a:t>{</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private String type;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WidgetPro(double salesPrice, double cost, long quantity, String type){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super(salesPrice, cost, quantity);</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this.type = type;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getWidgetType(){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type;</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115887" marR="0" lvl="0" indent="0"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115887" marR="0" lvl="0" indent="0"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15887" marR="0" lvl="0" indent="0"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1549" name="Google Shape;1549;p1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Implementing and Extending</a:t>
            </a:r>
            <a:endParaRPr/>
          </a:p>
        </p:txBody>
      </p:sp>
      <p:sp>
        <p:nvSpPr>
          <p:cNvPr id="1550" name="Google Shape;1550;p1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63"/>
          <p:cNvSpPr txBox="1"/>
          <p:nvPr/>
        </p:nvSpPr>
        <p:spPr>
          <a:xfrm>
            <a:off x="457200" y="3733800"/>
            <a:ext cx="7772400" cy="1295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57" name="Google Shape;1557;p163"/>
          <p:cNvSpPr txBox="1">
            <a:spLocks noGrp="1"/>
          </p:cNvSpPr>
          <p:nvPr>
            <p:ph type="body" idx="1"/>
          </p:nvPr>
        </p:nvSpPr>
        <p:spPr>
          <a:xfrm>
            <a:off x="609600" y="1447800"/>
            <a:ext cx="7918500" cy="477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class in place instead of in a separate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Why would you do this?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Logically group code in one place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Increase encapsulation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Make code more readable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StringAnalyzer</a:t>
            </a:r>
            <a:r>
              <a:rPr lang="en-US" sz="2200" b="0" i="0" u="none" strike="noStrike" cap="none">
                <a:solidFill>
                  <a:schemeClr val="dk1"/>
                </a:solidFill>
                <a:latin typeface="Arial"/>
                <a:ea typeface="Arial"/>
                <a:cs typeface="Arial"/>
                <a:sym typeface="Arial"/>
              </a:rPr>
              <a:t>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interface StringAnalyzer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boolean analyze(String target, String searchStr);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single method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Functional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Takes two strings and returns a </a:t>
            </a:r>
            <a:r>
              <a:rPr lang="en-US" sz="2200" b="0" i="0" u="none" strike="noStrike" cap="none">
                <a:solidFill>
                  <a:schemeClr val="dk1"/>
                </a:solidFill>
                <a:latin typeface="Courier New"/>
                <a:ea typeface="Courier New"/>
                <a:cs typeface="Courier New"/>
                <a:sym typeface="Courier New"/>
              </a:rPr>
              <a:t>boolean</a:t>
            </a:r>
            <a:endParaRPr/>
          </a:p>
        </p:txBody>
      </p:sp>
      <p:sp>
        <p:nvSpPr>
          <p:cNvPr id="1558" name="Google Shape;1558;p1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Anonymous Inner Classes</a:t>
            </a:r>
            <a:endParaRPr/>
          </a:p>
        </p:txBody>
      </p:sp>
      <p:sp>
        <p:nvSpPr>
          <p:cNvPr id="1559" name="Google Shape;1559;p1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64"/>
          <p:cNvSpPr txBox="1">
            <a:spLocks noGrp="1"/>
          </p:cNvSpPr>
          <p:nvPr>
            <p:ph type="body" idx="1"/>
          </p:nvPr>
        </p:nvSpPr>
        <p:spPr>
          <a:xfrm>
            <a:off x="609600" y="1447800"/>
            <a:ext cx="8077200" cy="496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method call with concrete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Z03Analyzer.searchArr(strList01, searchStr, contains);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Anonymous inner class 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22     Z04Analyzer.searchArr(strList01, searchStr,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new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25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26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27         }</a:t>
            </a:r>
            <a:endParaRPr/>
          </a:p>
          <a:p>
            <a:pPr marL="574675" marR="0" lvl="1" indent="-460375" algn="l" rtl="0">
              <a:lnSpc>
                <a:spcPct val="100000"/>
              </a:lnSpc>
              <a:spcBef>
                <a:spcPts val="320"/>
              </a:spcBef>
              <a:spcAft>
                <a:spcPts val="0"/>
              </a:spcAft>
              <a:buClr>
                <a:srgbClr val="FF0000"/>
              </a:buClr>
              <a:buSzPts val="1600"/>
              <a:buFont typeface="Arial"/>
              <a:buAutoNum type="arabicPlain" startAt="28"/>
            </a:pPr>
            <a:r>
              <a:rPr lang="en-US" sz="1600" b="1" i="0" u="none" strike="noStrike" cap="none">
                <a:solidFill>
                  <a:schemeClr val="dk1"/>
                </a:solidFill>
                <a:latin typeface="Courier New"/>
                <a:ea typeface="Courier New"/>
                <a:cs typeface="Courier New"/>
                <a:sym typeface="Courier New"/>
              </a:rPr>
              <a:t>});</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class is created in place.</a:t>
            </a:r>
            <a:endParaRPr/>
          </a:p>
        </p:txBody>
      </p:sp>
      <p:sp>
        <p:nvSpPr>
          <p:cNvPr id="1566" name="Google Shape;1566;p164"/>
          <p:cNvSpPr txBox="1"/>
          <p:nvPr/>
        </p:nvSpPr>
        <p:spPr>
          <a:xfrm>
            <a:off x="381000" y="3692525"/>
            <a:ext cx="8229600" cy="2262300"/>
          </a:xfrm>
          <a:prstGeom prst="rect">
            <a:avLst/>
          </a:prstGeom>
          <a:solidFill>
            <a:schemeClr val="accent1">
              <a:alpha val="2471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67" name="Google Shape;1567;p1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Anonymous Inner Class: Example</a:t>
            </a:r>
            <a:endParaRPr/>
          </a:p>
        </p:txBody>
      </p:sp>
      <p:sp>
        <p:nvSpPr>
          <p:cNvPr id="1568" name="Google Shape;1568;p164"/>
          <p:cNvSpPr txBox="1"/>
          <p:nvPr/>
        </p:nvSpPr>
        <p:spPr>
          <a:xfrm>
            <a:off x="381000" y="1828800"/>
            <a:ext cx="8229600" cy="1447800"/>
          </a:xfrm>
          <a:prstGeom prst="rect">
            <a:avLst/>
          </a:prstGeom>
          <a:solidFill>
            <a:schemeClr val="accent1">
              <a:alpha val="24710"/>
            </a:schemeClr>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69" name="Google Shape;1569;p1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65"/>
          <p:cNvSpPr txBox="1"/>
          <p:nvPr/>
        </p:nvSpPr>
        <p:spPr>
          <a:xfrm>
            <a:off x="533400" y="2947987"/>
            <a:ext cx="7924800" cy="2590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76" name="Google Shape;1576;p1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Regular Class</a:t>
            </a:r>
            <a:endParaRPr/>
          </a:p>
        </p:txBody>
      </p:sp>
      <p:sp>
        <p:nvSpPr>
          <p:cNvPr id="1577" name="Google Shape;1577;p165"/>
          <p:cNvSpPr txBox="1">
            <a:spLocks noGrp="1"/>
          </p:cNvSpPr>
          <p:nvPr>
            <p:ph type="body" idx="1"/>
          </p:nvPr>
        </p:nvSpPr>
        <p:spPr>
          <a:xfrm>
            <a:off x="609600" y="1447800"/>
            <a:ext cx="7918500" cy="4119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analyzes an array of strings given a search string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Print strings that contain the search string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Other methods could be written to perform similar string test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Regular Class Example method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package com.example;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public class AnalyzerTool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public boolean arrContains(String sourceStr,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return sourceStr.contains(searchStr);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8 </a:t>
            </a:r>
            <a:endParaRPr/>
          </a:p>
        </p:txBody>
      </p:sp>
      <p:sp>
        <p:nvSpPr>
          <p:cNvPr id="1578" name="Google Shape;1578;p1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66"/>
          <p:cNvSpPr txBox="1"/>
          <p:nvPr/>
        </p:nvSpPr>
        <p:spPr>
          <a:xfrm>
            <a:off x="533400" y="1524000"/>
            <a:ext cx="8229600" cy="480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85" name="Google Shape;1585;p1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Regular Test Class</a:t>
            </a:r>
            <a:endParaRPr/>
          </a:p>
        </p:txBody>
      </p:sp>
      <p:sp>
        <p:nvSpPr>
          <p:cNvPr id="1586" name="Google Shape;1586;p166"/>
          <p:cNvSpPr txBox="1">
            <a:spLocks noGrp="1"/>
          </p:cNvSpPr>
          <p:nvPr>
            <p:ph type="body" idx="1"/>
          </p:nvPr>
        </p:nvSpPr>
        <p:spPr>
          <a:xfrm>
            <a:off x="609600" y="1219200"/>
            <a:ext cx="8305800" cy="5091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Here is the code to test the class, </a:t>
            </a:r>
            <a:r>
              <a:rPr lang="en-US" sz="2200" b="0" i="0" u="none" strike="noStrike" cap="none">
                <a:solidFill>
                  <a:schemeClr val="dk1"/>
                </a:solidFill>
                <a:latin typeface="Courier New"/>
                <a:ea typeface="Courier New"/>
                <a:cs typeface="Courier New"/>
                <a:sym typeface="Courier New"/>
              </a:rPr>
              <a:t>Z01Analyzer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String[] strList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{"tomorrow","toto","to","timbukto","the","hello","heat"};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 Create regular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AnalyzerTool analyzeTool = new AnalyzerTool();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if  (</a:t>
            </a:r>
            <a:r>
              <a:rPr lang="en-US" sz="1600" b="1" i="0" u="none" strike="noStrike" cap="none">
                <a:solidFill>
                  <a:schemeClr val="dk1"/>
                </a:solidFill>
                <a:latin typeface="Courier New"/>
                <a:ea typeface="Courier New"/>
                <a:cs typeface="Courier New"/>
                <a:sym typeface="Courier New"/>
              </a:rPr>
              <a:t>analyzeTool.arrContains(currentStr, searchStr)</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AutoNum type="arabicPlain" startAt="19"/>
            </a:pPr>
            <a:r>
              <a:rPr lang="en-US" sz="1600" b="0" i="0" u="none" strike="noStrike" cap="none">
                <a:solidFill>
                  <a:schemeClr val="dk1"/>
                </a:solidFill>
                <a:latin typeface="Courier New"/>
                <a:ea typeface="Courier New"/>
                <a:cs typeface="Courier New"/>
                <a:sym typeface="Courier New"/>
              </a:rPr>
              <a:t>} </a:t>
            </a:r>
            <a:endParaRPr/>
          </a:p>
        </p:txBody>
      </p:sp>
      <p:sp>
        <p:nvSpPr>
          <p:cNvPr id="1587" name="Google Shape;1587;p1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7"/>
          <p:cNvSpPr txBox="1"/>
          <p:nvPr/>
        </p:nvSpPr>
        <p:spPr>
          <a:xfrm>
            <a:off x="533400" y="4332287"/>
            <a:ext cx="7924800" cy="1828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94" name="Google Shape;1594;p167"/>
          <p:cNvSpPr txBox="1"/>
          <p:nvPr/>
        </p:nvSpPr>
        <p:spPr>
          <a:xfrm>
            <a:off x="533400" y="1828800"/>
            <a:ext cx="7924800" cy="1295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95" name="Google Shape;1595;p1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Interface: Example</a:t>
            </a:r>
            <a:endParaRPr/>
          </a:p>
        </p:txBody>
      </p:sp>
      <p:sp>
        <p:nvSpPr>
          <p:cNvPr id="1596" name="Google Shape;1596;p167"/>
          <p:cNvSpPr txBox="1">
            <a:spLocks noGrp="1"/>
          </p:cNvSpPr>
          <p:nvPr>
            <p:ph type="body" idx="1"/>
          </p:nvPr>
        </p:nvSpPr>
        <p:spPr>
          <a:xfrm>
            <a:off x="609600" y="1447800"/>
            <a:ext cx="7918500" cy="5054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about using an interface?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3 public interface StringAnalyzer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4   </a:t>
            </a:r>
            <a:r>
              <a:rPr lang="en-US" sz="1800" b="1" i="0" u="none" strike="noStrike" cap="none">
                <a:solidFill>
                  <a:schemeClr val="dk1"/>
                </a:solidFill>
                <a:latin typeface="Courier New"/>
                <a:ea typeface="Courier New"/>
                <a:cs typeface="Courier New"/>
                <a:sym typeface="Courier New"/>
              </a:rPr>
              <a:t>public boolean analyze(String sourceStr, String searchStr)</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5 }</a:t>
            </a:r>
            <a:endParaRPr/>
          </a:p>
          <a:p>
            <a:pPr marL="574675" marR="0" lvl="1" indent="-460375" algn="l" rtl="0">
              <a:lnSpc>
                <a:spcPct val="100000"/>
              </a:lnSpc>
              <a:spcBef>
                <a:spcPts val="120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StringAnalyzer</a:t>
            </a:r>
            <a:r>
              <a:rPr lang="en-US" sz="2200" b="0" i="0" u="none" strike="noStrike" cap="none">
                <a:solidFill>
                  <a:schemeClr val="dk1"/>
                </a:solidFill>
                <a:latin typeface="Arial"/>
                <a:ea typeface="Arial"/>
                <a:cs typeface="Arial"/>
                <a:sym typeface="Arial"/>
              </a:rPr>
              <a:t> is a single method functional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Replacing the previous example and implementing the interface looks like this:</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60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ContainsAnalyzer </a:t>
            </a:r>
            <a:r>
              <a:rPr lang="en-US" sz="1600" b="1" i="0" u="none" strike="noStrike" cap="none">
                <a:solidFill>
                  <a:schemeClr val="dk1"/>
                </a:solidFill>
                <a:latin typeface="Courier New"/>
                <a:ea typeface="Courier New"/>
                <a:cs typeface="Courier New"/>
                <a:sym typeface="Courier New"/>
              </a:rPr>
              <a:t>implements StringAnalyzer </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a:t>
            </a: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597" name="Google Shape;1597;p1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Duke-Summary.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9538" y="4756150"/>
            <a:ext cx="207486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2"/>
          <p:cNvSpPr>
            <a:spLocks noGrp="1" noChangeArrowheads="1"/>
          </p:cNvSpPr>
          <p:nvPr>
            <p:ph type="title"/>
          </p:nvPr>
        </p:nvSpPr>
        <p:spPr/>
        <p:txBody>
          <a:bodyPr/>
          <a:lstStyle/>
          <a:p>
            <a:pPr eaLnBrk="1" hangingPunct="1"/>
            <a:r>
              <a:rPr lang="en-US" altLang="" smtClean="0"/>
              <a:t>Summary</a:t>
            </a:r>
          </a:p>
        </p:txBody>
      </p:sp>
      <p:sp>
        <p:nvSpPr>
          <p:cNvPr id="22532" name="Rectangle 13"/>
          <p:cNvSpPr>
            <a:spLocks noGrp="1" noChangeArrowheads="1"/>
          </p:cNvSpPr>
          <p:nvPr>
            <p:ph idx="1"/>
          </p:nvPr>
        </p:nvSpPr>
        <p:spPr>
          <a:xfrm>
            <a:off x="609600" y="1447800"/>
            <a:ext cx="7918450" cy="3208338"/>
          </a:xfrm>
        </p:spPr>
        <p:txBody>
          <a:bodyPr/>
          <a:lstStyle/>
          <a:p>
            <a:pPr eaLnBrk="1" hangingPunct="1"/>
            <a:r>
              <a:rPr lang="en-US" altLang="" smtClean="0"/>
              <a:t>In this lesson, you should have learned about:</a:t>
            </a:r>
          </a:p>
          <a:p>
            <a:pPr lvl="1" eaLnBrk="1" hangingPunct="1"/>
            <a:r>
              <a:rPr lang="en-US" altLang="" smtClean="0"/>
              <a:t>The course objectives</a:t>
            </a:r>
          </a:p>
          <a:p>
            <a:pPr lvl="1" eaLnBrk="1" hangingPunct="1"/>
            <a:r>
              <a:rPr lang="en-US" altLang="" smtClean="0"/>
              <a:t>Software used in this course</a:t>
            </a:r>
          </a:p>
          <a:p>
            <a:pPr lvl="1" eaLnBrk="1" hangingPunct="1"/>
            <a:r>
              <a:rPr lang="en-US" altLang="" smtClean="0"/>
              <a:t>Java platforms (ME, SE, and EE)</a:t>
            </a:r>
          </a:p>
          <a:p>
            <a:pPr lvl="1" eaLnBrk="1" hangingPunct="1"/>
            <a:r>
              <a:rPr lang="en-US" altLang="" smtClean="0"/>
              <a:t>Java SE version numbers</a:t>
            </a:r>
          </a:p>
          <a:p>
            <a:pPr lvl="1" eaLnBrk="1" hangingPunct="1"/>
            <a:r>
              <a:rPr lang="en-US" altLang="" smtClean="0"/>
              <a:t>Obtaining a JDK</a:t>
            </a:r>
          </a:p>
          <a:p>
            <a:pPr lvl="1" eaLnBrk="1" hangingPunct="1"/>
            <a:r>
              <a:rPr lang="en-US" altLang="" smtClean="0"/>
              <a:t>The open nature of Java and its community</a:t>
            </a:r>
          </a:p>
          <a:p>
            <a:pPr lvl="1" eaLnBrk="1" hangingPunct="1"/>
            <a:r>
              <a:rPr lang="en-US" altLang="" smtClean="0"/>
              <a:t>Commercial support options for Java SE</a:t>
            </a:r>
          </a:p>
        </p:txBody>
      </p:sp>
    </p:spTree>
    <p:custDataLst>
      <p:tags r:id="rId1"/>
    </p:custDataLst>
    <p:extLst>
      <p:ext uri="{BB962C8B-B14F-4D97-AF65-F5344CB8AC3E}">
        <p14:creationId xmlns:p14="http://schemas.microsoft.com/office/powerpoint/2010/main" val="263759346"/>
      </p:ext>
    </p:extLst>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68"/>
          <p:cNvSpPr txBox="1"/>
          <p:nvPr/>
        </p:nvSpPr>
        <p:spPr>
          <a:xfrm>
            <a:off x="457200" y="1143000"/>
            <a:ext cx="8458200" cy="4876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04" name="Google Shape;1604;p1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Analyzer Interface Test Class</a:t>
            </a:r>
            <a:endParaRPr/>
          </a:p>
        </p:txBody>
      </p:sp>
      <p:sp>
        <p:nvSpPr>
          <p:cNvPr id="1605" name="Google Shape;1605;p168"/>
          <p:cNvSpPr txBox="1">
            <a:spLocks noGrp="1"/>
          </p:cNvSpPr>
          <p:nvPr>
            <p:ph type="body" idx="1"/>
          </p:nvPr>
        </p:nvSpPr>
        <p:spPr>
          <a:xfrm>
            <a:off x="609600" y="1295400"/>
            <a:ext cx="8305800" cy="4703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String[] strList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{"tomorrow","toto","to","timbukto","the","hello","heat"};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if (</a:t>
            </a:r>
            <a:r>
              <a:rPr lang="en-US" sz="1600" b="1" i="0" u="none" strike="noStrike" cap="none">
                <a:solidFill>
                  <a:schemeClr val="dk1"/>
                </a:solidFill>
                <a:latin typeface="Courier New"/>
                <a:ea typeface="Courier New"/>
                <a:cs typeface="Courier New"/>
                <a:sym typeface="Courier New"/>
              </a:rPr>
              <a:t>contains.analyze(currentStr, searchStr)</a:t>
            </a:r>
            <a:r>
              <a:rPr lang="en-US" sz="16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a:t>
            </a:r>
            <a:endParaRPr/>
          </a:p>
        </p:txBody>
      </p:sp>
      <p:sp>
        <p:nvSpPr>
          <p:cNvPr id="1606" name="Google Shape;1606;p1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69"/>
          <p:cNvSpPr txBox="1"/>
          <p:nvPr/>
        </p:nvSpPr>
        <p:spPr>
          <a:xfrm>
            <a:off x="457200" y="1809750"/>
            <a:ext cx="8077200" cy="3276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13" name="Google Shape;1613;p1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Encapsulate the for Loop</a:t>
            </a:r>
            <a:endParaRPr/>
          </a:p>
        </p:txBody>
      </p:sp>
      <p:sp>
        <p:nvSpPr>
          <p:cNvPr id="1614" name="Google Shape;1614;p169"/>
          <p:cNvSpPr txBox="1">
            <a:spLocks noGrp="1"/>
          </p:cNvSpPr>
          <p:nvPr>
            <p:ph type="body" idx="1"/>
          </p:nvPr>
        </p:nvSpPr>
        <p:spPr>
          <a:xfrm>
            <a:off x="609600" y="1143000"/>
            <a:ext cx="7918500" cy="51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improvement to the code is to encapsulate the </a:t>
            </a:r>
            <a:r>
              <a:rPr lang="en-US" sz="2200" b="0" i="0" u="none" strike="noStrike" cap="none">
                <a:solidFill>
                  <a:schemeClr val="dk1"/>
                </a:solidFill>
                <a:latin typeface="Courier New"/>
                <a:ea typeface="Courier New"/>
                <a:cs typeface="Courier New"/>
                <a:sym typeface="Courier New"/>
              </a:rPr>
              <a:t>forloop</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Z03Analyzer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5   public static void searchArr(String[] strList, String searchStr, StringAnalyzer 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6     for(String currentStr:strList){</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7       if (analyzer.analyze(currentStr,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8         System.out.println("Match: " + currentStr);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 9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10     }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 number of lines omitted</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15" name="Google Shape;1615;p1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70"/>
          <p:cNvSpPr txBox="1"/>
          <p:nvPr/>
        </p:nvSpPr>
        <p:spPr>
          <a:xfrm>
            <a:off x="533400" y="1981200"/>
            <a:ext cx="8382000" cy="3810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22" name="Google Shape;1622;p1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Test Class with Helper Method</a:t>
            </a:r>
            <a:endParaRPr/>
          </a:p>
        </p:txBody>
      </p:sp>
      <p:sp>
        <p:nvSpPr>
          <p:cNvPr id="1623" name="Google Shape;1623;p170"/>
          <p:cNvSpPr txBox="1">
            <a:spLocks noGrp="1"/>
          </p:cNvSpPr>
          <p:nvPr>
            <p:ph type="body" idx="1"/>
          </p:nvPr>
        </p:nvSpPr>
        <p:spPr>
          <a:xfrm>
            <a:off x="609600" y="1447800"/>
            <a:ext cx="82296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With the helper method, the main method shrinks to this:</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String[] strList01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{"tomorrow","toto","to","timbukto","the","hello","heat"};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String searchStr = "to";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System.out.println("Searching for: " +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Call concrete class that implments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ContainsAnalyzer contains = new ContainsAnalyzer();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Z03Analyzer.searchArr(strList01, searchStr, 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24   } </a:t>
            </a:r>
            <a:endParaRPr/>
          </a:p>
        </p:txBody>
      </p:sp>
      <p:sp>
        <p:nvSpPr>
          <p:cNvPr id="1624" name="Google Shape;1624;p1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71"/>
          <p:cNvSpPr txBox="1"/>
          <p:nvPr/>
        </p:nvSpPr>
        <p:spPr>
          <a:xfrm>
            <a:off x="457200" y="1981200"/>
            <a:ext cx="82296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31" name="Google Shape;1631;p1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Anonymous Inner Class</a:t>
            </a:r>
            <a:endParaRPr/>
          </a:p>
        </p:txBody>
      </p:sp>
      <p:sp>
        <p:nvSpPr>
          <p:cNvPr id="1632" name="Google Shape;1632;p171"/>
          <p:cNvSpPr txBox="1">
            <a:spLocks noGrp="1"/>
          </p:cNvSpPr>
          <p:nvPr>
            <p:ph type="body" idx="1"/>
          </p:nvPr>
        </p:nvSpPr>
        <p:spPr>
          <a:xfrm>
            <a:off x="609600" y="1447800"/>
            <a:ext cx="8077200" cy="415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anonymous inner class for third argument.</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 Implement anonymous inner class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System.out.println("===Contains===");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Z04Analyzer.searchArr(strList01, searchStr,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22       new StringAnalyzer(){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23         @Override</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24         public boolean analyze(String target, String 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25           return target.contains(searchStr);</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26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27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28   } </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33" name="Google Shape;1633;p1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72"/>
          <p:cNvSpPr txBox="1"/>
          <p:nvPr/>
        </p:nvSpPr>
        <p:spPr>
          <a:xfrm>
            <a:off x="514350" y="2133600"/>
            <a:ext cx="84582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40" name="Google Shape;1640;p1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Analysis Lambda Expression</a:t>
            </a:r>
            <a:endParaRPr/>
          </a:p>
        </p:txBody>
      </p:sp>
      <p:sp>
        <p:nvSpPr>
          <p:cNvPr id="1641" name="Google Shape;1641;p172"/>
          <p:cNvSpPr txBox="1">
            <a:spLocks noGrp="1"/>
          </p:cNvSpPr>
          <p:nvPr>
            <p:ph type="body" idx="1"/>
          </p:nvPr>
        </p:nvSpPr>
        <p:spPr>
          <a:xfrm>
            <a:off x="609600" y="1447800"/>
            <a:ext cx="8534400" cy="4021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lambda expression for the third argument.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String[] strList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{"tomorrow","toto","to","timbukto","the","hello","heat"};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String searchStr = "to";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System.out.println("Searching for: " + searchStr);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 Lambda Expression replaces anonymous inner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System.out.println("==Contains==");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Z05Analyzer.searchArr(strList,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22       (String target, String search) -&gt; target.contains(search));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a:t>
            </a:r>
            <a:endParaRPr/>
          </a:p>
        </p:txBody>
      </p:sp>
      <p:sp>
        <p:nvSpPr>
          <p:cNvPr id="1642" name="Google Shape;1642;p1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 Defined</a:t>
            </a:r>
            <a:endParaRPr/>
          </a:p>
        </p:txBody>
      </p:sp>
      <p:sp>
        <p:nvSpPr>
          <p:cNvPr id="1649" name="Google Shape;1649;p173"/>
          <p:cNvSpPr txBox="1">
            <a:spLocks noGrp="1"/>
          </p:cNvSpPr>
          <p:nvPr>
            <p:ph type="body" idx="1"/>
          </p:nvPr>
        </p:nvSpPr>
        <p:spPr>
          <a:xfrm>
            <a:off x="533400" y="2819400"/>
            <a:ext cx="7918500" cy="2949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Basic  Lambda examples</a:t>
            </a:r>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(int x, int y) -&gt; x + y</a:t>
            </a:r>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(x, y) -&gt; x + y</a:t>
            </a:r>
            <a:endParaRPr/>
          </a:p>
          <a:p>
            <a:pPr marL="1020762" marR="0" lvl="2" indent="-331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(x, y) -&gt; { system.out.println(x + y);}</a:t>
            </a:r>
            <a:endParaRPr/>
          </a:p>
          <a:p>
            <a:pPr marL="1020762" marR="0" lvl="2" indent="-331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(String s) -&gt; s.contains("word")</a:t>
            </a:r>
            <a:endParaRPr/>
          </a:p>
          <a:p>
            <a:pPr marL="1020762" marR="0" lvl="2" indent="-331787" algn="l" rtl="0">
              <a:lnSpc>
                <a:spcPct val="100000"/>
              </a:lnSpc>
              <a:spcBef>
                <a:spcPts val="40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s -&gt; s.contains("word")</a:t>
            </a:r>
            <a:endParaRPr/>
          </a:p>
        </p:txBody>
      </p:sp>
      <p:graphicFrame>
        <p:nvGraphicFramePr>
          <p:cNvPr id="1650" name="Google Shape;1650;p173"/>
          <p:cNvGraphicFramePr/>
          <p:nvPr/>
        </p:nvGraphicFramePr>
        <p:xfrm>
          <a:off x="533400" y="1219200"/>
          <a:ext cx="3000000" cy="3000000"/>
        </p:xfrm>
        <a:graphic>
          <a:graphicData uri="http://schemas.openxmlformats.org/drawingml/2006/table">
            <a:tbl>
              <a:tblPr>
                <a:noFill/>
                <a:tableStyleId>{A0095474-483F-4493-A76D-1D2E1571B2CC}</a:tableStyleId>
              </a:tblPr>
              <a:tblGrid>
                <a:gridCol w="2463800"/>
                <a:gridCol w="2463800"/>
                <a:gridCol w="2463800"/>
              </a:tblGrid>
              <a:tr h="598475">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Argument List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Arrow Token</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Body</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r>
              <a:tr h="544500">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(int x, int y)</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-&gt;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x + y</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CECEC"/>
                    </a:solidFill>
                  </a:tcPr>
                </a:tc>
              </a:tr>
            </a:tbl>
          </a:graphicData>
        </a:graphic>
      </p:graphicFrame>
      <p:pic>
        <p:nvPicPr>
          <p:cNvPr id="1651" name="Google Shape;1651;p173" descr="Duke -Lambda.png"/>
          <p:cNvPicPr preferRelativeResize="0"/>
          <p:nvPr/>
        </p:nvPicPr>
        <p:blipFill rotWithShape="1">
          <a:blip r:embed="rId3">
            <a:alphaModFix/>
          </a:blip>
          <a:srcRect/>
          <a:stretch/>
        </p:blipFill>
        <p:spPr>
          <a:xfrm>
            <a:off x="6324600" y="2438400"/>
            <a:ext cx="2819400" cy="2138362"/>
          </a:xfrm>
          <a:prstGeom prst="rect">
            <a:avLst/>
          </a:prstGeom>
          <a:noFill/>
          <a:ln>
            <a:noFill/>
          </a:ln>
        </p:spPr>
      </p:pic>
      <p:sp>
        <p:nvSpPr>
          <p:cNvPr id="1652" name="Google Shape;1652;p1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74"/>
          <p:cNvSpPr txBox="1"/>
          <p:nvPr/>
        </p:nvSpPr>
        <p:spPr>
          <a:xfrm>
            <a:off x="381000" y="1371600"/>
            <a:ext cx="82296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59" name="Google Shape;1659;p174"/>
          <p:cNvSpPr txBox="1"/>
          <p:nvPr/>
        </p:nvSpPr>
        <p:spPr>
          <a:xfrm>
            <a:off x="381000" y="2514600"/>
            <a:ext cx="8229600" cy="1752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60" name="Google Shape;1660;p1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61" name="Google Shape;1661;p174"/>
          <p:cNvSpPr txBox="1">
            <a:spLocks noGrp="1"/>
          </p:cNvSpPr>
          <p:nvPr>
            <p:ph type="body" idx="1"/>
          </p:nvPr>
        </p:nvSpPr>
        <p:spPr>
          <a:xfrm>
            <a:off x="609600" y="1447800"/>
            <a:ext cx="8153400" cy="314010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2000"/>
              <a:buFont typeface="Arial"/>
              <a:buNone/>
            </a:pPr>
            <a:r>
              <a:rPr lang="en-US" sz="2000" b="0" i="0" u="none" strike="noStrike" cap="none">
                <a:solidFill>
                  <a:schemeClr val="dk1"/>
                </a:solidFill>
                <a:latin typeface="Courier New"/>
                <a:ea typeface="Courier New"/>
                <a:cs typeface="Courier New"/>
                <a:sym typeface="Courier New"/>
              </a:rPr>
              <a:t>(</a:t>
            </a:r>
            <a:r>
              <a:rPr lang="en-US" sz="2000" b="1" i="0" u="none" strike="noStrike" cap="none">
                <a:solidFill>
                  <a:schemeClr val="dk1"/>
                </a:solidFill>
                <a:latin typeface="Courier New"/>
                <a:ea typeface="Courier New"/>
                <a:cs typeface="Courier New"/>
                <a:sym typeface="Courier New"/>
              </a:rPr>
              <a:t>t</a:t>
            </a:r>
            <a:r>
              <a:rPr lang="en-US" sz="2000" b="0" i="0" u="none" strike="noStrike" cap="none">
                <a:solidFill>
                  <a:schemeClr val="dk1"/>
                </a:solidFill>
                <a:latin typeface="Courier New"/>
                <a:ea typeface="Courier New"/>
                <a:cs typeface="Courier New"/>
                <a:sym typeface="Courier New"/>
              </a:rPr>
              <a:t>,</a:t>
            </a:r>
            <a:r>
              <a:rPr lang="en-US" sz="2000" b="1" i="0" u="none" strike="noStrike" cap="none">
                <a:solidFill>
                  <a:schemeClr val="dk1"/>
                </a:solidFill>
                <a:latin typeface="Courier New"/>
                <a:ea typeface="Courier New"/>
                <a:cs typeface="Courier New"/>
                <a:sym typeface="Courier New"/>
              </a:rPr>
              <a:t>s</a:t>
            </a:r>
            <a:r>
              <a:rPr lang="en-US" sz="2000" b="0" i="0" u="none" strike="noStrike" cap="none">
                <a:solidFill>
                  <a:schemeClr val="dk1"/>
                </a:solidFill>
                <a:latin typeface="Courier New"/>
                <a:ea typeface="Courier New"/>
                <a:cs typeface="Courier New"/>
                <a:sym typeface="Courier New"/>
              </a:rPr>
              <a:t>) -&gt; </a:t>
            </a:r>
            <a:r>
              <a:rPr lang="en-US" sz="2000" b="1" i="0" u="none" strike="noStrike" cap="none">
                <a:solidFill>
                  <a:schemeClr val="dk1"/>
                </a:solidFill>
                <a:latin typeface="Courier New"/>
                <a:ea typeface="Courier New"/>
                <a:cs typeface="Courier New"/>
                <a:sym typeface="Courier New"/>
              </a:rPr>
              <a:t>t.contains(s)</a:t>
            </a:r>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a:solidFill>
                  <a:schemeClr val="dk1"/>
                </a:solidFill>
                <a:latin typeface="Courier New"/>
                <a:ea typeface="Courier New"/>
                <a:cs typeface="Courier New"/>
                <a:sym typeface="Courier New"/>
              </a:rPr>
              <a:t>ContainsAnalyzer.java</a:t>
            </a:r>
            <a:endParaRPr/>
          </a:p>
          <a:p>
            <a:pPr marL="7937" marR="0" lvl="1" indent="793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public class ContainsAnalyzer implements StringAnalyzer {</a:t>
            </a:r>
            <a:endParaRPr/>
          </a:p>
          <a:p>
            <a:pPr marL="7937" marR="0" lvl="1" indent="793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public boolean analyze(</a:t>
            </a:r>
            <a:r>
              <a:rPr lang="en-US" sz="1800" b="1" i="0" u="none" strike="noStrike" cap="none">
                <a:solidFill>
                  <a:schemeClr val="dk1"/>
                </a:solidFill>
                <a:latin typeface="Courier New"/>
                <a:ea typeface="Courier New"/>
                <a:cs typeface="Courier New"/>
                <a:sym typeface="Courier New"/>
              </a:rPr>
              <a:t>String target</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String searchStr</a:t>
            </a:r>
            <a:r>
              <a:rPr lang="en-US" sz="1800" b="0" i="0" u="none" strike="noStrike" cap="none">
                <a:solidFill>
                  <a:schemeClr val="dk1"/>
                </a:solidFill>
                <a:latin typeface="Courier New"/>
                <a:ea typeface="Courier New"/>
                <a:cs typeface="Courier New"/>
                <a:sym typeface="Courier New"/>
              </a:rPr>
              <a:t>){</a:t>
            </a:r>
            <a:endParaRPr/>
          </a:p>
          <a:p>
            <a:pPr marL="7937" marR="0" lvl="1" indent="793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return </a:t>
            </a:r>
            <a:r>
              <a:rPr lang="en-US" sz="1800" b="1" i="0" u="none" strike="noStrike" cap="none">
                <a:solidFill>
                  <a:schemeClr val="dk1"/>
                </a:solidFill>
                <a:latin typeface="Courier New"/>
                <a:ea typeface="Courier New"/>
                <a:cs typeface="Courier New"/>
                <a:sym typeface="Courier New"/>
              </a:rPr>
              <a:t>target.contains(searchStr)</a:t>
            </a:r>
            <a:r>
              <a:rPr lang="en-US" sz="1800" b="0" i="0" u="none" strike="noStrike" cap="none">
                <a:solidFill>
                  <a:schemeClr val="dk1"/>
                </a:solidFill>
                <a:latin typeface="Courier New"/>
                <a:ea typeface="Courier New"/>
                <a:cs typeface="Courier New"/>
                <a:sym typeface="Courier New"/>
              </a:rPr>
              <a:t>;</a:t>
            </a:r>
            <a:endParaRPr/>
          </a:p>
          <a:p>
            <a:pPr marL="7937" marR="0" lvl="1" indent="793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a:p>
            <a:pPr marL="7937" marR="0" lvl="1" indent="793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a:t>
            </a:r>
            <a:endParaRPr/>
          </a:p>
          <a:p>
            <a:pPr marL="7937" marR="0" lvl="0" indent="7938" algn="l" rtl="0">
              <a:spcBef>
                <a:spcPts val="360"/>
              </a:spcBef>
              <a:spcAft>
                <a:spcPts val="0"/>
              </a:spcAft>
              <a:buNone/>
            </a:pPr>
            <a:endParaRPr sz="1800" b="0" i="0" u="none" strike="noStrike" cap="none">
              <a:solidFill>
                <a:schemeClr val="dk1"/>
              </a:solidFill>
              <a:latin typeface="Courier New"/>
              <a:ea typeface="Courier New"/>
              <a:cs typeface="Courier New"/>
              <a:sym typeface="Courier New"/>
            </a:endParaRPr>
          </a:p>
        </p:txBody>
      </p:sp>
      <p:sp>
        <p:nvSpPr>
          <p:cNvPr id="1662" name="Google Shape;1662;p1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69" name="Google Shape;1669;p175"/>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(t,s) -&gt; t.contains(s)</a:t>
            </a:r>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a:solidFill>
                  <a:schemeClr val="dk1"/>
                </a:solidFill>
                <a:latin typeface="Arial"/>
                <a:ea typeface="Arial"/>
                <a:cs typeface="Arial"/>
                <a:sym typeface="Arial"/>
              </a:rPr>
              <a:t>ContainsAnalyzer.java</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ContainsAnalyzer implements StringAnalyzer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public boolean analyze(String target, String 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target.contains(searchStr);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70" name="Google Shape;1670;p175"/>
          <p:cNvSpPr txBox="1"/>
          <p:nvPr/>
        </p:nvSpPr>
        <p:spPr>
          <a:xfrm>
            <a:off x="2895600" y="1447800"/>
            <a:ext cx="7620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1" name="Google Shape;1671;p175"/>
          <p:cNvSpPr txBox="1"/>
          <p:nvPr/>
        </p:nvSpPr>
        <p:spPr>
          <a:xfrm>
            <a:off x="4191000" y="1447800"/>
            <a:ext cx="26670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2" name="Google Shape;1672;p175"/>
          <p:cNvSpPr/>
          <p:nvPr/>
        </p:nvSpPr>
        <p:spPr>
          <a:xfrm flipH="1">
            <a:off x="2362200" y="1447800"/>
            <a:ext cx="1828800" cy="1828800"/>
          </a:xfrm>
          <a:custGeom>
            <a:avLst/>
            <a:gdLst/>
            <a:ahLst/>
            <a:cxnLst/>
            <a:rect l="l" t="t" r="r" b="b"/>
            <a:pathLst>
              <a:path w="1828800" h="1828800"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w="1828800" h="1828800" fill="none"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3" name="Google Shape;1673;p175"/>
          <p:cNvSpPr/>
          <p:nvPr/>
        </p:nvSpPr>
        <p:spPr>
          <a:xfrm>
            <a:off x="6400800" y="2057400"/>
            <a:ext cx="1930500" cy="308100"/>
          </a:xfrm>
          <a:prstGeom prst="wedgeRectCallout">
            <a:avLst>
              <a:gd name="adj1" fmla="val 2986"/>
              <a:gd name="adj2" fmla="val 632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parameters</a:t>
            </a:r>
            <a:endParaRPr/>
          </a:p>
        </p:txBody>
      </p:sp>
      <p:sp>
        <p:nvSpPr>
          <p:cNvPr id="1674" name="Google Shape;1674;p175"/>
          <p:cNvSpPr txBox="1"/>
          <p:nvPr/>
        </p:nvSpPr>
        <p:spPr>
          <a:xfrm>
            <a:off x="3581400" y="3200400"/>
            <a:ext cx="39624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5" name="Google Shape;1675;p1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1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What Is a Lambda Expression?</a:t>
            </a:r>
            <a:endParaRPr/>
          </a:p>
        </p:txBody>
      </p:sp>
      <p:sp>
        <p:nvSpPr>
          <p:cNvPr id="1682" name="Google Shape;1682;p176"/>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1" indent="7937"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(t,s) -&gt; t.contains(s)</a:t>
            </a:r>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7937" marR="0" lvl="1" indent="7937" algn="l" rtl="0">
              <a:lnSpc>
                <a:spcPct val="100000"/>
              </a:lnSpc>
              <a:spcBef>
                <a:spcPts val="400"/>
              </a:spcBef>
              <a:spcAft>
                <a:spcPts val="0"/>
              </a:spcAft>
              <a:buClr>
                <a:srgbClr val="FF0000"/>
              </a:buClr>
              <a:buSzPts val="2000"/>
              <a:buFont typeface="Arial"/>
              <a:buNone/>
            </a:pPr>
            <a:r>
              <a:rPr lang="en-US" sz="2000" b="1" i="0" u="none" strike="noStrike" cap="none">
                <a:solidFill>
                  <a:schemeClr val="dk1"/>
                </a:solidFill>
                <a:latin typeface="Arial"/>
                <a:ea typeface="Arial"/>
                <a:cs typeface="Arial"/>
                <a:sym typeface="Arial"/>
              </a:rPr>
              <a:t>ContainsAnalyzer.java</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ContainsAnalyzer implements StringAnalyzer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public boolean analyze(String target, String 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return target.contains(searchStr);</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7" marR="0" lvl="1" indent="793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1683" name="Google Shape;1683;p176"/>
          <p:cNvSpPr txBox="1"/>
          <p:nvPr/>
        </p:nvSpPr>
        <p:spPr>
          <a:xfrm>
            <a:off x="2895600" y="1447800"/>
            <a:ext cx="7620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4" name="Google Shape;1684;p176"/>
          <p:cNvSpPr txBox="1"/>
          <p:nvPr/>
        </p:nvSpPr>
        <p:spPr>
          <a:xfrm>
            <a:off x="4191000" y="1447800"/>
            <a:ext cx="26670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5" name="Google Shape;1685;p176"/>
          <p:cNvSpPr txBox="1"/>
          <p:nvPr/>
        </p:nvSpPr>
        <p:spPr>
          <a:xfrm>
            <a:off x="1066800" y="3505200"/>
            <a:ext cx="5943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6" name="Google Shape;1686;p176"/>
          <p:cNvSpPr/>
          <p:nvPr/>
        </p:nvSpPr>
        <p:spPr>
          <a:xfrm flipH="1">
            <a:off x="2362200" y="1447800"/>
            <a:ext cx="1828800" cy="1828800"/>
          </a:xfrm>
          <a:custGeom>
            <a:avLst/>
            <a:gdLst/>
            <a:ahLst/>
            <a:cxnLst/>
            <a:rect l="l" t="t" r="r" b="b"/>
            <a:pathLst>
              <a:path w="1828800" h="1828800"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lnTo>
                  <a:pt x="914400" y="914400"/>
                </a:lnTo>
                <a:close/>
              </a:path>
              <a:path w="1828800" h="1828800" fill="none" extrusionOk="0">
                <a:moveTo>
                  <a:pt x="1393622" y="135636"/>
                </a:moveTo>
                <a:lnTo>
                  <a:pt x="1393622" y="135636"/>
                </a:lnTo>
                <a:cubicBezTo>
                  <a:pt x="1553078" y="233759"/>
                  <a:pt x="1678614" y="378529"/>
                  <a:pt x="1753171" y="550272"/>
                </a:cubicBezTo>
                <a:cubicBezTo>
                  <a:pt x="1827729" y="722015"/>
                  <a:pt x="1847769" y="912583"/>
                  <a:pt x="1810569" y="1096078"/>
                </a:cubicBezTo>
                <a:cubicBezTo>
                  <a:pt x="1773369" y="1279574"/>
                  <a:pt x="1680695" y="1447291"/>
                  <a:pt x="1545138" y="1576439"/>
                </a:cubicBezTo>
                <a:cubicBezTo>
                  <a:pt x="1409582" y="1705586"/>
                  <a:pt x="1237576" y="1790036"/>
                  <a:pt x="1052495" y="181831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7" name="Google Shape;1687;p176"/>
          <p:cNvSpPr/>
          <p:nvPr/>
        </p:nvSpPr>
        <p:spPr>
          <a:xfrm>
            <a:off x="5257800" y="1524000"/>
            <a:ext cx="3657600" cy="2133600"/>
          </a:xfrm>
          <a:custGeom>
            <a:avLst/>
            <a:gdLst/>
            <a:ahLst/>
            <a:cxnLst/>
            <a:rect l="l" t="t" r="r" b="b"/>
            <a:pathLst>
              <a:path w="3657600" h="2133600" extrusionOk="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lnTo>
                  <a:pt x="1828800" y="1066800"/>
                </a:lnTo>
                <a:close/>
              </a:path>
              <a:path w="3657600" h="2133600" fill="none" extrusionOk="0">
                <a:moveTo>
                  <a:pt x="1859135" y="147"/>
                </a:moveTo>
                <a:lnTo>
                  <a:pt x="1859135" y="147"/>
                </a:lnTo>
                <a:cubicBezTo>
                  <a:pt x="2342212" y="4821"/>
                  <a:pt x="2802958" y="120980"/>
                  <a:pt x="3139810" y="323018"/>
                </a:cubicBezTo>
                <a:cubicBezTo>
                  <a:pt x="3476662" y="525057"/>
                  <a:pt x="3662905" y="796951"/>
                  <a:pt x="3657484" y="1078767"/>
                </a:cubicBezTo>
                <a:cubicBezTo>
                  <a:pt x="3652064" y="1360584"/>
                  <a:pt x="3455411" y="1629972"/>
                  <a:pt x="3110874" y="1827551"/>
                </a:cubicBezTo>
                <a:cubicBezTo>
                  <a:pt x="2766336" y="2025130"/>
                  <a:pt x="2301238" y="2135230"/>
                  <a:pt x="1818103" y="2133581"/>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88" name="Google Shape;1688;p176"/>
          <p:cNvSpPr/>
          <p:nvPr/>
        </p:nvSpPr>
        <p:spPr>
          <a:xfrm>
            <a:off x="5029200" y="4419600"/>
            <a:ext cx="1930500" cy="739800"/>
          </a:xfrm>
          <a:prstGeom prst="wedgeRectCallout">
            <a:avLst>
              <a:gd name="adj1" fmla="val 13551"/>
              <a:gd name="adj2" fmla="val -2036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a body with one or more statements</a:t>
            </a:r>
            <a:endParaRPr/>
          </a:p>
        </p:txBody>
      </p:sp>
      <p:sp>
        <p:nvSpPr>
          <p:cNvPr id="1689" name="Google Shape;1689;p176"/>
          <p:cNvSpPr/>
          <p:nvPr/>
        </p:nvSpPr>
        <p:spPr>
          <a:xfrm>
            <a:off x="6400800" y="2057400"/>
            <a:ext cx="1930500" cy="308100"/>
          </a:xfrm>
          <a:prstGeom prst="wedgeRectCallout">
            <a:avLst>
              <a:gd name="adj1" fmla="val 2986"/>
              <a:gd name="adj2" fmla="val 632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Both have parameters</a:t>
            </a:r>
            <a:endParaRPr/>
          </a:p>
        </p:txBody>
      </p:sp>
      <p:sp>
        <p:nvSpPr>
          <p:cNvPr id="1690" name="Google Shape;1690;p176"/>
          <p:cNvSpPr txBox="1"/>
          <p:nvPr/>
        </p:nvSpPr>
        <p:spPr>
          <a:xfrm>
            <a:off x="3581400" y="3200400"/>
            <a:ext cx="39624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1" name="Google Shape;1691;p1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77"/>
          <p:cNvSpPr txBox="1"/>
          <p:nvPr/>
        </p:nvSpPr>
        <p:spPr>
          <a:xfrm>
            <a:off x="457200" y="5486400"/>
            <a:ext cx="83820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8" name="Google Shape;1698;p177"/>
          <p:cNvSpPr txBox="1"/>
          <p:nvPr/>
        </p:nvSpPr>
        <p:spPr>
          <a:xfrm>
            <a:off x="457200" y="1828800"/>
            <a:ext cx="7924800" cy="3124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99" name="Google Shape;1699;p1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 Shorthand</a:t>
            </a:r>
            <a:endParaRPr/>
          </a:p>
        </p:txBody>
      </p:sp>
      <p:sp>
        <p:nvSpPr>
          <p:cNvPr id="1700" name="Google Shape;1700;p177"/>
          <p:cNvSpPr txBox="1">
            <a:spLocks noGrp="1"/>
          </p:cNvSpPr>
          <p:nvPr>
            <p:ph type="body" idx="1"/>
          </p:nvPr>
        </p:nvSpPr>
        <p:spPr>
          <a:xfrm>
            <a:off x="609600" y="1447800"/>
            <a:ext cx="8077200" cy="4703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using shortened syntax</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 Use short form Lambda</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System.out.println("==Contains==");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Z06Analyzer.searchArr(strList01, searchStr,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23       (t, s) -&gt; t.contains(s));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 Changing logic becomes easy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26     System.out.println("==Starts With==");</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27     Z06Analyzer.searchArr(strList01, searchStr, </a:t>
            </a:r>
            <a:endParaRPr/>
          </a:p>
          <a:p>
            <a:pPr marL="574675" marR="0" lvl="1" indent="-460375" algn="l" rtl="0">
              <a:lnSpc>
                <a:spcPct val="100000"/>
              </a:lnSpc>
              <a:spcBef>
                <a:spcPts val="360"/>
              </a:spcBef>
              <a:spcAft>
                <a:spcPts val="0"/>
              </a:spcAft>
              <a:buClr>
                <a:srgbClr val="FF0000"/>
              </a:buClr>
              <a:buSzPts val="1800"/>
              <a:buFont typeface="Arial"/>
              <a:buNone/>
            </a:pPr>
            <a:r>
              <a:rPr lang="en-US" sz="1800" b="1" i="0" u="none" strike="noStrike" cap="none">
                <a:solidFill>
                  <a:schemeClr val="dk1"/>
                </a:solidFill>
                <a:latin typeface="Courier New"/>
                <a:ea typeface="Courier New"/>
                <a:cs typeface="Courier New"/>
                <a:sym typeface="Courier New"/>
              </a:rPr>
              <a:t>28       (t, s) -&gt; t.startsWith(s));</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searchArr</a:t>
            </a:r>
            <a:r>
              <a:rPr lang="en-US" sz="2200" b="0" i="0" u="none" strike="noStrike" cap="none">
                <a:solidFill>
                  <a:schemeClr val="dk1"/>
                </a:solidFill>
                <a:latin typeface="Arial"/>
                <a:ea typeface="Arial"/>
                <a:cs typeface="Arial"/>
                <a:sym typeface="Arial"/>
              </a:rPr>
              <a:t> method arguments are:</a:t>
            </a:r>
            <a:endParaRPr/>
          </a:p>
          <a:p>
            <a:pPr marL="574675" marR="0" lvl="1" indent="-460375" algn="l" rtl="0">
              <a:lnSpc>
                <a:spcPct val="100000"/>
              </a:lnSpc>
              <a:spcBef>
                <a:spcPts val="36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public static void searchArr(</a:t>
            </a:r>
            <a:r>
              <a:rPr lang="en-US" sz="1800" b="1" i="0" u="none" strike="noStrike" cap="none">
                <a:solidFill>
                  <a:schemeClr val="dk1"/>
                </a:solidFill>
                <a:latin typeface="Courier New"/>
                <a:ea typeface="Courier New"/>
                <a:cs typeface="Courier New"/>
                <a:sym typeface="Courier New"/>
              </a:rPr>
              <a:t>String[] strList</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String searchStr</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StringAnalyzer analyzer</a:t>
            </a:r>
            <a:r>
              <a:rPr lang="en-US" sz="1800" b="0" i="0" u="none" strike="noStrike" cap="none">
                <a:solidFill>
                  <a:schemeClr val="dk1"/>
                </a:solidFill>
                <a:latin typeface="Courier New"/>
                <a:ea typeface="Courier New"/>
                <a:cs typeface="Courier New"/>
                <a:sym typeface="Courier New"/>
              </a:rPr>
              <a:t>)</a:t>
            </a:r>
            <a:endParaRPr/>
          </a:p>
        </p:txBody>
      </p:sp>
      <p:sp>
        <p:nvSpPr>
          <p:cNvPr id="1701" name="Google Shape;1701;p1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Syntax and Class Review</a:t>
            </a:r>
            <a:endParaRPr/>
          </a:p>
        </p:txBody>
      </p:sp>
      <p:cxnSp>
        <p:nvCxnSpPr>
          <p:cNvPr id="69" name="Google Shape;69;p16"/>
          <p:cNvCxnSpPr/>
          <p:nvPr/>
        </p:nvCxnSpPr>
        <p:spPr>
          <a:xfrm>
            <a:off x="1828800" y="4495800"/>
            <a:ext cx="990600" cy="0"/>
          </a:xfrm>
          <a:prstGeom prst="straightConnector1">
            <a:avLst/>
          </a:prstGeom>
          <a:noFill/>
          <a:ln>
            <a:noFill/>
          </a:ln>
        </p:spPr>
      </p:cxn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78"/>
          <p:cNvSpPr txBox="1"/>
          <p:nvPr/>
        </p:nvSpPr>
        <p:spPr>
          <a:xfrm>
            <a:off x="457200" y="2362200"/>
            <a:ext cx="79248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08" name="Google Shape;1708;p1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Expressions as Variables</a:t>
            </a:r>
            <a:endParaRPr/>
          </a:p>
        </p:txBody>
      </p:sp>
      <p:sp>
        <p:nvSpPr>
          <p:cNvPr id="1709" name="Google Shape;1709;p178"/>
          <p:cNvSpPr txBox="1">
            <a:spLocks noGrp="1"/>
          </p:cNvSpPr>
          <p:nvPr>
            <p:ph type="body" idx="1"/>
          </p:nvPr>
        </p:nvSpPr>
        <p:spPr>
          <a:xfrm>
            <a:off x="609600" y="1447800"/>
            <a:ext cx="7918500" cy="4316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can be treated like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They can be assigned, passed around, and reused.</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 Lambda expressions can be treated like variables</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20     StringAnalyzer contains = (t, s) -&gt; t.contains(s);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21     StringAnalyzer startsWith = (t, s) -&gt; t.startsWith(s);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System.out.println("==Contains==");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Z07Analyzer.searchArr(strList,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a:t>
            </a:r>
            <a:r>
              <a:rPr lang="en-US" sz="1600" b="1" i="0" u="none">
                <a:solidFill>
                  <a:schemeClr val="dk1"/>
                </a:solidFill>
                <a:latin typeface="Courier New"/>
                <a:ea typeface="Courier New"/>
                <a:cs typeface="Courier New"/>
                <a:sym typeface="Courier New"/>
              </a:rPr>
              <a:t>contains</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System.out.println("==Starts With==");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Z07Analyzer.searchArr(strList, searchStr,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a:t>
            </a:r>
            <a:r>
              <a:rPr lang="en-US" sz="1600" b="1" i="0" u="none">
                <a:solidFill>
                  <a:schemeClr val="dk1"/>
                </a:solidFill>
                <a:latin typeface="Courier New"/>
                <a:ea typeface="Courier New"/>
                <a:cs typeface="Courier New"/>
                <a:sym typeface="Courier New"/>
              </a:rPr>
              <a:t>startsWith</a:t>
            </a:r>
            <a:r>
              <a:rPr lang="en-US" sz="1600" b="0" i="0" u="none">
                <a:solidFill>
                  <a:schemeClr val="dk1"/>
                </a:solidFill>
                <a:latin typeface="Courier New"/>
                <a:ea typeface="Courier New"/>
                <a:cs typeface="Courier New"/>
                <a:sym typeface="Courier New"/>
              </a:rPr>
              <a:t>);</a:t>
            </a:r>
            <a:endParaRPr/>
          </a:p>
        </p:txBody>
      </p:sp>
      <p:sp>
        <p:nvSpPr>
          <p:cNvPr id="1710" name="Google Shape;1710;p1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pic>
        <p:nvPicPr>
          <p:cNvPr id="1716" name="Google Shape;1716;p179"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1717" name="Google Shape;1717;p1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1718" name="Google Shape;1718;p17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Java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Choose between interface inheritance and class inheritance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 Lambda Expression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719" name="Google Shape;1719;p1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80"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26" name="Google Shape;1726;p1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6-1: Implementing an Interface</a:t>
            </a:r>
            <a:endParaRPr/>
          </a:p>
        </p:txBody>
      </p:sp>
      <p:sp>
        <p:nvSpPr>
          <p:cNvPr id="1727" name="Google Shape;1727;p180"/>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references of an interface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Casting to interface types</a:t>
            </a:r>
            <a:endParaRPr/>
          </a:p>
        </p:txBody>
      </p:sp>
      <p:sp>
        <p:nvSpPr>
          <p:cNvPr id="1728" name="Google Shape;1728;p1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6-2: Using Java Interfaces</a:t>
            </a:r>
            <a:endParaRPr/>
          </a:p>
        </p:txBody>
      </p:sp>
      <p:sp>
        <p:nvSpPr>
          <p:cNvPr id="1735" name="Google Shape;1735;p181"/>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Updating the banking application to use an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interfaces to implement accounts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1736" name="Google Shape;1736;p18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37" name="Google Shape;1737;p1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182"/>
          <p:cNvSpPr txBox="1">
            <a:spLocks noGrp="1"/>
          </p:cNvSpPr>
          <p:nvPr>
            <p:ph type="title"/>
          </p:nvPr>
        </p:nvSpPr>
        <p:spPr>
          <a:xfrm>
            <a:off x="615950" y="4191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6-3: Creating Lambda Expression</a:t>
            </a:r>
            <a:endParaRPr/>
          </a:p>
        </p:txBody>
      </p:sp>
      <p:sp>
        <p:nvSpPr>
          <p:cNvPr id="1744" name="Google Shape;1744;p182"/>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Performing string analysis using lambda expressions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Practicing writing lambda expressions for the </a:t>
            </a:r>
            <a:r>
              <a:rPr lang="en-US" sz="2200" b="0" i="0" u="none" strike="noStrike" cap="none">
                <a:solidFill>
                  <a:schemeClr val="dk1"/>
                </a:solidFill>
                <a:latin typeface="Courier New"/>
                <a:ea typeface="Courier New"/>
                <a:cs typeface="Courier New"/>
                <a:sym typeface="Courier New"/>
              </a:rPr>
              <a:t>StringAnalyzer</a:t>
            </a:r>
            <a:r>
              <a:rPr lang="en-US" sz="2200" b="0" i="0" u="none" strike="noStrike" cap="none">
                <a:solidFill>
                  <a:schemeClr val="dk1"/>
                </a:solidFill>
                <a:latin typeface="Arial"/>
                <a:ea typeface="Arial"/>
                <a:cs typeface="Arial"/>
                <a:sym typeface="Arial"/>
              </a:rPr>
              <a:t> interface</a:t>
            </a:r>
            <a:endParaRPr/>
          </a:p>
        </p:txBody>
      </p:sp>
      <p:pic>
        <p:nvPicPr>
          <p:cNvPr id="1745" name="Google Shape;1745;p182"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1746" name="Google Shape;1746;p1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53" name="Google Shape;1753;p18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All methods in an interface are: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abstract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volatile</a:t>
            </a:r>
            <a:endParaRPr/>
          </a:p>
        </p:txBody>
      </p:sp>
      <p:sp>
        <p:nvSpPr>
          <p:cNvPr id="1754" name="Google Shape;1754;p1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61" name="Google Shape;1761;p184"/>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 developer creates an anonymous inner class, the new class is typically based on which one of the following?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enums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Executors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Functional interfaces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Static variables</a:t>
            </a:r>
            <a:endParaRPr/>
          </a:p>
        </p:txBody>
      </p:sp>
      <p:sp>
        <p:nvSpPr>
          <p:cNvPr id="1762" name="Google Shape;1762;p1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1769" name="Google Shape;1769;p185"/>
          <p:cNvSpPr txBox="1">
            <a:spLocks noGrp="1"/>
          </p:cNvSpPr>
          <p:nvPr>
            <p:ph type="body" idx="1"/>
          </p:nvPr>
        </p:nvSpPr>
        <p:spPr>
          <a:xfrm>
            <a:off x="609600" y="1447800"/>
            <a:ext cx="7918500" cy="2733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is true about the parameters passed into the following lambda expression?</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(t,s) -&gt; t.contains(s)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inferred from the context.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executed.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must be explicitly defined.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Their type is undetermined.</a:t>
            </a:r>
            <a:endParaRPr/>
          </a:p>
        </p:txBody>
      </p:sp>
      <p:sp>
        <p:nvSpPr>
          <p:cNvPr id="1770" name="Google Shape;1770;p1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86"/>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and Collections</a:t>
            </a:r>
            <a:endParaRPr/>
          </a:p>
        </p:txBody>
      </p:sp>
      <p:cxnSp>
        <p:nvCxnSpPr>
          <p:cNvPr id="1776" name="Google Shape;1776;p186"/>
          <p:cNvCxnSpPr/>
          <p:nvPr/>
        </p:nvCxnSpPr>
        <p:spPr>
          <a:xfrm>
            <a:off x="1828800" y="4495800"/>
            <a:ext cx="990600" cy="0"/>
          </a:xfrm>
          <a:prstGeom prst="straightConnector1">
            <a:avLst/>
          </a:prstGeom>
          <a:noFill/>
          <a:ln>
            <a:noFill/>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pic>
        <p:nvPicPr>
          <p:cNvPr id="1782" name="Google Shape;1782;p187"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1783" name="Google Shape;1783;p1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1784" name="Google Shape;1784;p187"/>
          <p:cNvSpPr txBox="1">
            <a:spLocks noGrp="1"/>
          </p:cNvSpPr>
          <p:nvPr>
            <p:ph type="body" idx="1"/>
          </p:nvPr>
        </p:nvSpPr>
        <p:spPr>
          <a:xfrm>
            <a:off x="609600" y="1447800"/>
            <a:ext cx="7918500" cy="3959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custom generic class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type inference diamond to create an object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without using generics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by using generics</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an </a:t>
            </a:r>
            <a:r>
              <a:rPr lang="en-US" sz="2200" b="0" i="0" u="none" strike="noStrike" cap="none">
                <a:solidFill>
                  <a:schemeClr val="dk1"/>
                </a:solidFill>
                <a:latin typeface="Courier New"/>
                <a:ea typeface="Courier New"/>
                <a:cs typeface="Courier New"/>
                <a:sym typeface="Courier New"/>
              </a:rPr>
              <a:t>ArrayList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TreeSet</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HashMap</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Deque</a:t>
            </a:r>
            <a:endParaRPr/>
          </a:p>
          <a:p>
            <a:pPr marL="574675" marR="0" lvl="1" indent="-460375" algn="l" rtl="0">
              <a:lnSpc>
                <a:spcPct val="98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Order collections</a:t>
            </a:r>
            <a:endParaRPr/>
          </a:p>
        </p:txBody>
      </p:sp>
      <p:sp>
        <p:nvSpPr>
          <p:cNvPr id="1785" name="Google Shape;1785;p1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76" name="Google Shape;76;p17"/>
          <p:cNvSpPr txBox="1">
            <a:spLocks noGrp="1"/>
          </p:cNvSpPr>
          <p:nvPr>
            <p:ph type="body" idx="1"/>
          </p:nvPr>
        </p:nvSpPr>
        <p:spPr>
          <a:xfrm>
            <a:off x="609600" y="12954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simple Java classes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primitive variables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operators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manipulate strings</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Flow Control:</a:t>
            </a:r>
            <a:endParaRPr/>
          </a:p>
          <a:p>
            <a:pPr marL="1366837" marR="0" lvl="3" indent="-231774" algn="l" rtl="0">
              <a:lnSpc>
                <a:spcPct val="95000"/>
              </a:lnSpc>
              <a:spcBef>
                <a:spcPts val="40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Use </a:t>
            </a:r>
            <a:r>
              <a:rPr lang="en-US" sz="1800" b="0" i="0" u="none" strike="noStrike" cap="none">
                <a:solidFill>
                  <a:schemeClr val="dk1"/>
                </a:solidFill>
                <a:latin typeface="Courier New"/>
                <a:ea typeface="Courier New"/>
                <a:cs typeface="Courier New"/>
                <a:sym typeface="Courier New"/>
              </a:rPr>
              <a:t>if-else</a:t>
            </a:r>
            <a:r>
              <a:rPr lang="en-US" sz="1800" b="0" i="0" u="none" strike="noStrike" cap="none">
                <a:solidFill>
                  <a:schemeClr val="dk1"/>
                </a:solidFill>
                <a:latin typeface="Arial"/>
                <a:ea typeface="Arial"/>
                <a:cs typeface="Arial"/>
                <a:sym typeface="Arial"/>
              </a:rPr>
              <a:t> and </a:t>
            </a:r>
            <a:r>
              <a:rPr lang="en-US" sz="1800" b="0" i="0" u="none" strike="noStrike" cap="none">
                <a:solidFill>
                  <a:schemeClr val="dk1"/>
                </a:solidFill>
                <a:latin typeface="Courier New"/>
                <a:ea typeface="Courier New"/>
                <a:cs typeface="Courier New"/>
                <a:sym typeface="Courier New"/>
              </a:rPr>
              <a:t>switch</a:t>
            </a:r>
            <a:r>
              <a:rPr lang="en-US" sz="1800" b="0" i="0" u="none" strike="noStrike" cap="none">
                <a:solidFill>
                  <a:schemeClr val="dk1"/>
                </a:solidFill>
                <a:latin typeface="Arial"/>
                <a:ea typeface="Arial"/>
                <a:cs typeface="Arial"/>
                <a:sym typeface="Arial"/>
              </a:rPr>
              <a:t> statements</a:t>
            </a:r>
            <a:endParaRPr/>
          </a:p>
          <a:p>
            <a:pPr marL="1366837" marR="0" lvl="3" indent="-231774" algn="l" rtl="0">
              <a:lnSpc>
                <a:spcPct val="95000"/>
              </a:lnSpc>
              <a:spcBef>
                <a:spcPts val="40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Iterate with loops: </a:t>
            </a:r>
            <a:r>
              <a:rPr lang="en-US" sz="1800" b="0" i="0" u="none" strike="noStrike" cap="none">
                <a:solidFill>
                  <a:schemeClr val="dk1"/>
                </a:solidFill>
                <a:latin typeface="Courier New"/>
                <a:ea typeface="Courier New"/>
                <a:cs typeface="Courier New"/>
                <a:sym typeface="Courier New"/>
              </a:rPr>
              <a:t>while,do-while,for,</a:t>
            </a:r>
            <a:r>
              <a:rPr lang="en-US" sz="1800" b="0" i="0" u="none" strike="noStrike" cap="none">
                <a:solidFill>
                  <a:schemeClr val="dk1"/>
                </a:solidFill>
                <a:latin typeface="Arial"/>
                <a:ea typeface="Arial"/>
                <a:cs typeface="Arial"/>
                <a:sym typeface="Arial"/>
              </a:rPr>
              <a:t>enhanced</a:t>
            </a:r>
            <a:r>
              <a:rPr lang="en-US" sz="2200" b="0" i="0" u="none" strike="noStrike" cap="none">
                <a:solidFill>
                  <a:schemeClr val="dk1"/>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Courier New"/>
                <a:ea typeface="Courier New"/>
                <a:cs typeface="Courier New"/>
                <a:sym typeface="Courier New"/>
              </a:rPr>
              <a:t> </a:t>
            </a:r>
            <a:endParaRPr/>
          </a:p>
          <a:p>
            <a:pPr marL="1020762" marR="0" lvl="2" indent="-331787"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arrays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Java fields, constructors,</a:t>
            </a:r>
            <a:endParaRPr/>
          </a:p>
          <a:p>
            <a:pPr marL="574675" marR="0" lvl="1" indent="-460375" algn="l" rtl="0">
              <a:lnSpc>
                <a:spcPct val="95000"/>
              </a:lnSpc>
              <a:spcBef>
                <a:spcPts val="40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and methods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import </a:t>
            </a:r>
            <a:endParaRPr/>
          </a:p>
          <a:p>
            <a:pPr marL="574675" marR="0" lvl="1" indent="-460375" algn="l" rtl="0">
              <a:lnSpc>
                <a:spcPct val="95000"/>
              </a:lnSpc>
              <a:spcBef>
                <a:spcPts val="400"/>
              </a:spcBef>
              <a:spcAft>
                <a:spcPts val="0"/>
              </a:spcAft>
              <a:buClr>
                <a:srgbClr val="FF0000"/>
              </a:buClr>
              <a:buSzPts val="2200"/>
              <a:buFont typeface="Arial"/>
              <a:buNone/>
            </a:pPr>
            <a:r>
              <a:rPr lang="en-US" sz="2200" b="0" i="0" u="none" strike="noStrike" cap="none">
                <a:solidFill>
                  <a:schemeClr val="dk1"/>
                </a:solidFill>
                <a:latin typeface="Courier New"/>
                <a:ea typeface="Courier New"/>
                <a:cs typeface="Courier New"/>
                <a:sym typeface="Courier New"/>
              </a:rPr>
              <a:t>   </a:t>
            </a:r>
            <a:r>
              <a:rPr lang="en-US" sz="2200" b="0" i="0" u="none" strike="noStrike" cap="none">
                <a:solidFill>
                  <a:schemeClr val="dk1"/>
                </a:solidFill>
                <a:latin typeface="Arial"/>
                <a:ea typeface="Arial"/>
                <a:cs typeface="Arial"/>
                <a:sym typeface="Arial"/>
              </a:rPr>
              <a:t>statements</a:t>
            </a:r>
            <a:endParaRPr/>
          </a:p>
        </p:txBody>
      </p:sp>
      <p:pic>
        <p:nvPicPr>
          <p:cNvPr id="77" name="Google Shape;77;p17" descr="Duke-with-Dart.gif"/>
          <p:cNvPicPr preferRelativeResize="0"/>
          <p:nvPr/>
        </p:nvPicPr>
        <p:blipFill rotWithShape="1">
          <a:blip r:embed="rId3">
            <a:alphaModFix/>
          </a:blip>
          <a:srcRect/>
          <a:stretch/>
        </p:blipFill>
        <p:spPr>
          <a:xfrm>
            <a:off x="5181600" y="4800600"/>
            <a:ext cx="3219450" cy="1355725"/>
          </a:xfrm>
          <a:prstGeom prst="rect">
            <a:avLst/>
          </a:prstGeom>
          <a:noFill/>
          <a:ln>
            <a:noFill/>
          </a:ln>
        </p:spPr>
      </p:pic>
      <p:sp>
        <p:nvSpPr>
          <p:cNvPr id="78" name="Google Shape;78;p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Topics</a:t>
            </a:r>
            <a:endParaRPr/>
          </a:p>
        </p:txBody>
      </p:sp>
      <p:sp>
        <p:nvSpPr>
          <p:cNvPr id="1792" name="Google Shape;1792;p18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chemeClr val="accent2"/>
              </a:buClr>
              <a:buSzPts val="2200"/>
              <a:buFont typeface="Arial"/>
              <a:buChar char="•"/>
            </a:pPr>
            <a:r>
              <a:rPr lang="en-US" sz="2200" b="0" i="0" u="none" strike="noStrike" cap="none">
                <a:solidFill>
                  <a:schemeClr val="dk1"/>
                </a:solidFill>
                <a:latin typeface="Arial"/>
                <a:ea typeface="Arial"/>
                <a:cs typeface="Arial"/>
                <a:sym typeface="Arial"/>
              </a:rPr>
              <a:t>Generics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Generics with Type Inference Diamond</a:t>
            </a:r>
            <a:endParaRPr/>
          </a:p>
          <a:p>
            <a:pPr marL="574675" marR="0" lvl="1" indent="-460375" algn="l" rtl="0">
              <a:lnSpc>
                <a:spcPct val="100000"/>
              </a:lnSpc>
              <a:spcBef>
                <a:spcPts val="440"/>
              </a:spcBef>
              <a:spcAft>
                <a:spcPts val="0"/>
              </a:spcAft>
              <a:buClr>
                <a:schemeClr val="accent2"/>
              </a:buClr>
              <a:buSzPts val="2200"/>
              <a:buFont typeface="Arial"/>
              <a:buChar char="•"/>
            </a:pPr>
            <a:r>
              <a:rPr lang="en-US" sz="2200" b="0" i="0" u="none" strike="noStrike" cap="none">
                <a:solidFill>
                  <a:schemeClr val="dk1"/>
                </a:solidFill>
                <a:latin typeface="Arial"/>
                <a:ea typeface="Arial"/>
                <a:cs typeface="Arial"/>
                <a:sym typeface="Arial"/>
              </a:rPr>
              <a:t>Collections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Collection Types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List</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ArrayList</a:t>
            </a:r>
            <a:r>
              <a:rPr lang="en-US" sz="2000" b="0" i="0" u="none" strike="noStrike" cap="none">
                <a:solidFill>
                  <a:schemeClr val="dk1"/>
                </a:solidFill>
                <a:latin typeface="Arial"/>
                <a:ea typeface="Arial"/>
                <a:cs typeface="Arial"/>
                <a:sym typeface="Arial"/>
              </a:rPr>
              <a:t> Implementation</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Autoboxing and Unboxing</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Set</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Map</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Deque</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Arial"/>
                <a:ea typeface="Arial"/>
                <a:cs typeface="Arial"/>
                <a:sym typeface="Arial"/>
              </a:rPr>
              <a:t>Ordering Collections</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Comparable</a:t>
            </a:r>
            <a:r>
              <a:rPr lang="en-US" sz="20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chemeClr val="accent2"/>
              </a:buClr>
              <a:buSzPts val="2000"/>
              <a:buFont typeface="Arial"/>
              <a:buChar char="–"/>
            </a:pPr>
            <a:r>
              <a:rPr lang="en-US" sz="2000" b="0" i="0" u="none" strike="noStrike" cap="none">
                <a:solidFill>
                  <a:schemeClr val="dk1"/>
                </a:solidFill>
                <a:latin typeface="Courier New"/>
                <a:ea typeface="Courier New"/>
                <a:cs typeface="Courier New"/>
                <a:sym typeface="Courier New"/>
              </a:rPr>
              <a:t>Comparator</a:t>
            </a:r>
            <a:r>
              <a:rPr lang="en-US" sz="2000" b="0" i="0" u="none" strike="noStrike" cap="none">
                <a:solidFill>
                  <a:schemeClr val="dk1"/>
                </a:solidFill>
                <a:latin typeface="Arial"/>
                <a:ea typeface="Arial"/>
                <a:cs typeface="Arial"/>
                <a:sym typeface="Arial"/>
              </a:rPr>
              <a:t> Interface</a:t>
            </a:r>
            <a:endParaRPr/>
          </a:p>
          <a:p>
            <a:pPr marL="1020762" marR="0" lvl="2" indent="-204787"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Arial"/>
              <a:ea typeface="Arial"/>
              <a:cs typeface="Arial"/>
              <a:sym typeface="Arial"/>
            </a:endParaRPr>
          </a:p>
          <a:p>
            <a:pPr marL="1020762" marR="0" lvl="2" indent="-204787" algn="l" rtl="0">
              <a:lnSpc>
                <a:spcPct val="100000"/>
              </a:lnSpc>
              <a:spcBef>
                <a:spcPts val="400"/>
              </a:spcBef>
              <a:spcAft>
                <a:spcPts val="0"/>
              </a:spcAft>
              <a:buClr>
                <a:schemeClr val="accent2"/>
              </a:buClr>
              <a:buSzPts val="2000"/>
              <a:buFont typeface="Arial"/>
              <a:buNone/>
            </a:pP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rgbClr val="999999"/>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rgbClr val="999999"/>
              </a:solidFill>
              <a:latin typeface="Arial"/>
              <a:ea typeface="Arial"/>
              <a:cs typeface="Arial"/>
              <a:sym typeface="Arial"/>
            </a:endParaRPr>
          </a:p>
        </p:txBody>
      </p:sp>
      <p:pic>
        <p:nvPicPr>
          <p:cNvPr id="1793" name="Google Shape;1793;p188" descr="D:\Feb 2012\Icon Creation\Duke-on-Topic-Slide.gif"/>
          <p:cNvPicPr preferRelativeResize="0"/>
          <p:nvPr/>
        </p:nvPicPr>
        <p:blipFill rotWithShape="1">
          <a:blip r:embed="rId3">
            <a:alphaModFix/>
          </a:blip>
          <a:srcRect/>
          <a:stretch/>
        </p:blipFill>
        <p:spPr>
          <a:xfrm>
            <a:off x="6096000" y="4267200"/>
            <a:ext cx="2614612" cy="1570037"/>
          </a:xfrm>
          <a:prstGeom prst="rect">
            <a:avLst/>
          </a:prstGeom>
          <a:noFill/>
          <a:ln>
            <a:noFill/>
          </a:ln>
        </p:spPr>
      </p:pic>
      <p:sp>
        <p:nvSpPr>
          <p:cNvPr id="1794" name="Google Shape;1794;p1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a:t>
            </a:r>
            <a:endParaRPr/>
          </a:p>
        </p:txBody>
      </p:sp>
      <p:sp>
        <p:nvSpPr>
          <p:cNvPr id="1801" name="Google Shape;1801;p189"/>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flexible type safety to your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Move many common errors from run time to compile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Provide cleaner, easier-to-write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Reduce the need for casting with collections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used heavily in the Java Collections API</a:t>
            </a:r>
            <a:endParaRPr/>
          </a:p>
        </p:txBody>
      </p:sp>
      <p:pic>
        <p:nvPicPr>
          <p:cNvPr id="1802" name="Google Shape;1802;p189" descr="Duke-New-Series13_1.gif"/>
          <p:cNvPicPr preferRelativeResize="0"/>
          <p:nvPr/>
        </p:nvPicPr>
        <p:blipFill rotWithShape="1">
          <a:blip r:embed="rId3">
            <a:alphaModFix/>
          </a:blip>
          <a:srcRect/>
          <a:stretch/>
        </p:blipFill>
        <p:spPr>
          <a:xfrm>
            <a:off x="4343400" y="3581400"/>
            <a:ext cx="4343399" cy="2654300"/>
          </a:xfrm>
          <a:prstGeom prst="rect">
            <a:avLst/>
          </a:prstGeom>
          <a:noFill/>
          <a:ln>
            <a:noFill/>
          </a:ln>
        </p:spPr>
      </p:pic>
      <p:sp>
        <p:nvSpPr>
          <p:cNvPr id="1803" name="Google Shape;1803;p1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90"/>
          <p:cNvSpPr txBox="1"/>
          <p:nvPr/>
        </p:nvSpPr>
        <p:spPr>
          <a:xfrm>
            <a:off x="4440237" y="3200400"/>
            <a:ext cx="44958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10" name="Google Shape;1810;p190"/>
          <p:cNvSpPr txBox="1"/>
          <p:nvPr/>
        </p:nvSpPr>
        <p:spPr>
          <a:xfrm>
            <a:off x="228600" y="990600"/>
            <a:ext cx="40386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11" name="Google Shape;1811;p19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Simple Cache Class Without Generics</a:t>
            </a:r>
            <a:endParaRPr/>
          </a:p>
        </p:txBody>
      </p:sp>
      <p:sp>
        <p:nvSpPr>
          <p:cNvPr id="1812" name="Google Shape;1812;p190"/>
          <p:cNvSpPr txBox="1">
            <a:spLocks noGrp="1"/>
          </p:cNvSpPr>
          <p:nvPr>
            <p:ph type="body" idx="4294967295"/>
          </p:nvPr>
        </p:nvSpPr>
        <p:spPr>
          <a:xfrm>
            <a:off x="304800" y="1066800"/>
            <a:ext cx="5638800" cy="256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CacheString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private String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void add(String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this.message = 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String get(){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return this.message;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p:txBody>
      </p:sp>
      <p:sp>
        <p:nvSpPr>
          <p:cNvPr id="1813" name="Google Shape;1813;p190"/>
          <p:cNvSpPr txBox="1"/>
          <p:nvPr/>
        </p:nvSpPr>
        <p:spPr>
          <a:xfrm>
            <a:off x="4495800" y="2971800"/>
            <a:ext cx="4648200" cy="30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CacheShirt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private Shirt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void add(Shirt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this.shirt = 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Shirt get(){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return this.shirt;</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p:txBody>
      </p:sp>
      <p:sp>
        <p:nvSpPr>
          <p:cNvPr id="1814" name="Google Shape;1814;p19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91"/>
          <p:cNvSpPr txBox="1"/>
          <p:nvPr/>
        </p:nvSpPr>
        <p:spPr>
          <a:xfrm>
            <a:off x="614362" y="1447800"/>
            <a:ext cx="7920000" cy="411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21" name="Google Shape;1821;p1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Cache Class</a:t>
            </a:r>
            <a:endParaRPr/>
          </a:p>
        </p:txBody>
      </p:sp>
      <p:sp>
        <p:nvSpPr>
          <p:cNvPr id="1822" name="Google Shape;1822;p191"/>
          <p:cNvSpPr txBox="1">
            <a:spLocks noGrp="1"/>
          </p:cNvSpPr>
          <p:nvPr>
            <p:ph type="body" idx="1"/>
          </p:nvPr>
        </p:nvSpPr>
        <p:spPr>
          <a:xfrm>
            <a:off x="609600" y="1447800"/>
            <a:ext cx="7918500" cy="3959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CacheAny &lt;T&gt;{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private T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void add(T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this.t = 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T get(){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return this.t;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1823" name="Google Shape;1823;p1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92"/>
          <p:cNvSpPr txBox="1"/>
          <p:nvPr/>
        </p:nvSpPr>
        <p:spPr>
          <a:xfrm>
            <a:off x="457200" y="2133600"/>
            <a:ext cx="83058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30" name="Google Shape;1830;p1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in Action</a:t>
            </a:r>
            <a:endParaRPr/>
          </a:p>
        </p:txBody>
      </p:sp>
      <p:sp>
        <p:nvSpPr>
          <p:cNvPr id="1831" name="Google Shape;1831;p192"/>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0" marR="0" lvl="1" indent="0"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Compare the type-restricted objects to their generic alternatives.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CacheString myMessage = new CacheString();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CacheShirt myShirt = new CacheShirt();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//Generics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CacheAny&lt;String&gt; myGenericMessage = new CacheAny&lt;String&gt;();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CacheAny&lt;Shirt&gt; myGenericShirt = new CacheAny&lt;Shirt&gt;();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myMessage.add("Save this for me"); // Type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myGenericMessage.add("Save this for me"); // Generic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1832" name="Google Shape;1832;p192"/>
          <p:cNvSpPr txBox="1"/>
          <p:nvPr/>
        </p:nvSpPr>
        <p:spPr>
          <a:xfrm>
            <a:off x="1066800" y="3657600"/>
            <a:ext cx="7391400" cy="609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33" name="Google Shape;1833;p1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93"/>
          <p:cNvSpPr txBox="1"/>
          <p:nvPr/>
        </p:nvSpPr>
        <p:spPr>
          <a:xfrm>
            <a:off x="611187" y="4267200"/>
            <a:ext cx="7923300" cy="1066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40" name="Google Shape;1840;p1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Generics with Type Inference Diamond</a:t>
            </a:r>
            <a:endParaRPr/>
          </a:p>
        </p:txBody>
      </p:sp>
      <p:sp>
        <p:nvSpPr>
          <p:cNvPr id="1841" name="Google Shape;1841;p193"/>
          <p:cNvSpPr txBox="1">
            <a:spLocks noGrp="1"/>
          </p:cNvSpPr>
          <p:nvPr>
            <p:ph type="body" idx="1"/>
          </p:nvPr>
        </p:nvSpPr>
        <p:spPr>
          <a:xfrm>
            <a:off x="609600" y="1447800"/>
            <a:ext cx="7918500" cy="2519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Syntax: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There is no need to repeat types on the right side of the statement.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Angle brackets indicate that type parameters are mirrored.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Simplifies generic declarations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Saves typing</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42" name="Google Shape;1842;p193"/>
          <p:cNvSpPr txBox="1"/>
          <p:nvPr/>
        </p:nvSpPr>
        <p:spPr>
          <a:xfrm>
            <a:off x="4192587" y="4613275"/>
            <a:ext cx="2133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43" name="Google Shape;1843;p193"/>
          <p:cNvSpPr txBox="1"/>
          <p:nvPr/>
        </p:nvSpPr>
        <p:spPr>
          <a:xfrm>
            <a:off x="687387" y="4343400"/>
            <a:ext cx="8001000" cy="861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//Generics</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CacheAny&lt;String&gt; myMessage = new CacheAny&lt;&gt;(); </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1844" name="Google Shape;1844;p1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pic>
        <p:nvPicPr>
          <p:cNvPr id="1850" name="Google Shape;1850;p194" descr="Duke-New-Series13_1.gif"/>
          <p:cNvPicPr preferRelativeResize="0"/>
          <p:nvPr/>
        </p:nvPicPr>
        <p:blipFill rotWithShape="1">
          <a:blip r:embed="rId3">
            <a:alphaModFix/>
          </a:blip>
          <a:srcRect/>
          <a:stretch/>
        </p:blipFill>
        <p:spPr>
          <a:xfrm>
            <a:off x="4718050" y="3810000"/>
            <a:ext cx="3968750" cy="2425700"/>
          </a:xfrm>
          <a:prstGeom prst="rect">
            <a:avLst/>
          </a:prstGeom>
          <a:noFill/>
          <a:ln>
            <a:noFill/>
          </a:ln>
        </p:spPr>
      </p:pic>
      <p:sp>
        <p:nvSpPr>
          <p:cNvPr id="1851" name="Google Shape;1851;p1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a:t>
            </a:r>
            <a:endParaRPr/>
          </a:p>
        </p:txBody>
      </p:sp>
      <p:sp>
        <p:nvSpPr>
          <p:cNvPr id="1852" name="Google Shape;1852;p194"/>
          <p:cNvSpPr txBox="1">
            <a:spLocks noGrp="1"/>
          </p:cNvSpPr>
          <p:nvPr>
            <p:ph type="body" idx="1"/>
          </p:nvPr>
        </p:nvSpPr>
        <p:spPr>
          <a:xfrm>
            <a:off x="609600" y="1447800"/>
            <a:ext cx="7918500" cy="3706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collection is a single object designed to manage a group of objects.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Objects in a collection are called </a:t>
            </a:r>
            <a:r>
              <a:rPr lang="en-US" sz="2000" b="0" i="1" u="none" strike="noStrike" cap="none">
                <a:solidFill>
                  <a:schemeClr val="dk1"/>
                </a:solidFill>
                <a:latin typeface="Arial"/>
                <a:ea typeface="Arial"/>
                <a:cs typeface="Arial"/>
                <a:sym typeface="Arial"/>
              </a:rPr>
              <a:t>elements.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1" u="none" strike="noStrike" cap="none">
                <a:solidFill>
                  <a:schemeClr val="dk1"/>
                </a:solidFill>
                <a:latin typeface="Arial"/>
                <a:ea typeface="Arial"/>
                <a:cs typeface="Arial"/>
                <a:sym typeface="Arial"/>
              </a:rPr>
              <a:t>Primitives are not allowed in a collection.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Various collection types implement many common data structures: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Stack, queue, dynamic array, hash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Collections API relies heavily</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on generics for its implementation.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53" name="Google Shape;1853;p1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95"/>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Types</a:t>
            </a:r>
            <a:endParaRPr/>
          </a:p>
        </p:txBody>
      </p:sp>
      <p:sp>
        <p:nvSpPr>
          <p:cNvPr id="1860" name="Google Shape;1860;p195"/>
          <p:cNvSpPr txBox="1"/>
          <p:nvPr/>
        </p:nvSpPr>
        <p:spPr>
          <a:xfrm>
            <a:off x="3200400" y="16764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Collection</a:t>
            </a:r>
            <a:endParaRPr/>
          </a:p>
        </p:txBody>
      </p:sp>
      <p:sp>
        <p:nvSpPr>
          <p:cNvPr id="1861" name="Google Shape;1861;p195"/>
          <p:cNvSpPr txBox="1"/>
          <p:nvPr/>
        </p:nvSpPr>
        <p:spPr>
          <a:xfrm>
            <a:off x="1371600" y="27432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Set</a:t>
            </a:r>
            <a:endParaRPr/>
          </a:p>
        </p:txBody>
      </p:sp>
      <p:sp>
        <p:nvSpPr>
          <p:cNvPr id="1862" name="Google Shape;1862;p195"/>
          <p:cNvSpPr txBox="1"/>
          <p:nvPr/>
        </p:nvSpPr>
        <p:spPr>
          <a:xfrm>
            <a:off x="4953000" y="27432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List</a:t>
            </a:r>
            <a:endParaRPr/>
          </a:p>
        </p:txBody>
      </p:sp>
      <p:sp>
        <p:nvSpPr>
          <p:cNvPr id="1863" name="Google Shape;1863;p195"/>
          <p:cNvSpPr txBox="1"/>
          <p:nvPr/>
        </p:nvSpPr>
        <p:spPr>
          <a:xfrm>
            <a:off x="45720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Hashset</a:t>
            </a:r>
            <a:endParaRPr/>
          </a:p>
        </p:txBody>
      </p:sp>
      <p:sp>
        <p:nvSpPr>
          <p:cNvPr id="1864" name="Google Shape;1864;p195"/>
          <p:cNvSpPr txBox="1"/>
          <p:nvPr/>
        </p:nvSpPr>
        <p:spPr>
          <a:xfrm>
            <a:off x="2286000" y="4114800"/>
            <a:ext cx="1676400" cy="762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br>
              <a:rPr lang="en-US" sz="1800" b="0" i="0" u="none">
                <a:solidFill>
                  <a:schemeClr val="accent2"/>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SortedSet</a:t>
            </a:r>
            <a:endParaRPr/>
          </a:p>
        </p:txBody>
      </p:sp>
      <p:sp>
        <p:nvSpPr>
          <p:cNvPr id="1865" name="Google Shape;1865;p195"/>
          <p:cNvSpPr txBox="1"/>
          <p:nvPr/>
        </p:nvSpPr>
        <p:spPr>
          <a:xfrm>
            <a:off x="495300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Arraylist</a:t>
            </a:r>
            <a:endParaRPr/>
          </a:p>
        </p:txBody>
      </p:sp>
      <p:sp>
        <p:nvSpPr>
          <p:cNvPr id="1866" name="Google Shape;1866;p195"/>
          <p:cNvSpPr txBox="1"/>
          <p:nvPr/>
        </p:nvSpPr>
        <p:spPr>
          <a:xfrm>
            <a:off x="6750050" y="41148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LinkedList</a:t>
            </a:r>
            <a:endParaRPr/>
          </a:p>
        </p:txBody>
      </p:sp>
      <p:sp>
        <p:nvSpPr>
          <p:cNvPr id="1867" name="Google Shape;1867;p195"/>
          <p:cNvSpPr txBox="1"/>
          <p:nvPr/>
        </p:nvSpPr>
        <p:spPr>
          <a:xfrm>
            <a:off x="2362200" y="5565775"/>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TreeSet</a:t>
            </a:r>
            <a:endParaRPr/>
          </a:p>
        </p:txBody>
      </p:sp>
      <p:sp>
        <p:nvSpPr>
          <p:cNvPr id="1868" name="Google Shape;1868;p195"/>
          <p:cNvSpPr txBox="1"/>
          <p:nvPr/>
        </p:nvSpPr>
        <p:spPr>
          <a:xfrm>
            <a:off x="6781800" y="1676400"/>
            <a:ext cx="1676400" cy="6858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endParaRPr/>
          </a:p>
          <a:p>
            <a:pPr marL="0" marR="0" lvl="0" indent="0" algn="ctr" rtl="0">
              <a:lnSpc>
                <a:spcPct val="100000"/>
              </a:lnSpc>
              <a:spcBef>
                <a:spcPts val="36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Map</a:t>
            </a:r>
            <a:endParaRPr/>
          </a:p>
        </p:txBody>
      </p:sp>
      <p:cxnSp>
        <p:nvCxnSpPr>
          <p:cNvPr id="1869" name="Google Shape;1869;p195"/>
          <p:cNvCxnSpPr/>
          <p:nvPr/>
        </p:nvCxnSpPr>
        <p:spPr>
          <a:xfrm rot="10800000">
            <a:off x="4876800" y="2019300"/>
            <a:ext cx="914400" cy="723900"/>
          </a:xfrm>
          <a:prstGeom prst="bentConnector2">
            <a:avLst/>
          </a:prstGeom>
          <a:noFill/>
          <a:ln w="28575" cap="flat" cmpd="sng">
            <a:solidFill>
              <a:schemeClr val="dk1"/>
            </a:solidFill>
            <a:prstDash val="solid"/>
            <a:round/>
            <a:headEnd type="none" w="med" len="med"/>
            <a:tailEnd type="triangle" w="med" len="med"/>
          </a:ln>
        </p:spPr>
      </p:cxnSp>
      <p:cxnSp>
        <p:nvCxnSpPr>
          <p:cNvPr id="1870" name="Google Shape;1870;p195"/>
          <p:cNvCxnSpPr/>
          <p:nvPr/>
        </p:nvCxnSpPr>
        <p:spPr>
          <a:xfrm rot="10800000" flipH="1">
            <a:off x="2209800" y="2019300"/>
            <a:ext cx="990600" cy="723900"/>
          </a:xfrm>
          <a:prstGeom prst="bentConnector2">
            <a:avLst/>
          </a:prstGeom>
          <a:noFill/>
          <a:ln w="28575" cap="flat" cmpd="sng">
            <a:solidFill>
              <a:schemeClr val="dk1"/>
            </a:solidFill>
            <a:prstDash val="solid"/>
            <a:round/>
            <a:headEnd type="none" w="med" len="med"/>
            <a:tailEnd type="triangle" w="med" len="med"/>
          </a:ln>
        </p:spPr>
      </p:cxnSp>
      <p:cxnSp>
        <p:nvCxnSpPr>
          <p:cNvPr id="1871" name="Google Shape;1871;p195"/>
          <p:cNvCxnSpPr/>
          <p:nvPr/>
        </p:nvCxnSpPr>
        <p:spPr>
          <a:xfrm rot="5400000" flipH="1">
            <a:off x="2876550" y="3346450"/>
            <a:ext cx="952500" cy="609600"/>
          </a:xfrm>
          <a:prstGeom prst="bentConnector2">
            <a:avLst/>
          </a:prstGeom>
          <a:noFill/>
          <a:ln w="28575" cap="flat" cmpd="sng">
            <a:solidFill>
              <a:schemeClr val="dk1"/>
            </a:solidFill>
            <a:prstDash val="solid"/>
            <a:round/>
            <a:headEnd type="none" w="med" len="med"/>
            <a:tailEnd type="triangle" w="med" len="med"/>
          </a:ln>
        </p:spPr>
      </p:cxnSp>
      <p:cxnSp>
        <p:nvCxnSpPr>
          <p:cNvPr id="1872" name="Google Shape;1872;p195"/>
          <p:cNvCxnSpPr/>
          <p:nvPr/>
        </p:nvCxnSpPr>
        <p:spPr>
          <a:xfrm rot="5400000" flipH="1">
            <a:off x="6594500" y="3121050"/>
            <a:ext cx="1028700" cy="958800"/>
          </a:xfrm>
          <a:prstGeom prst="bentConnector2">
            <a:avLst/>
          </a:prstGeom>
          <a:noFill/>
          <a:ln w="28575" cap="flat" cmpd="sng">
            <a:solidFill>
              <a:schemeClr val="dk1"/>
            </a:solidFill>
            <a:prstDash val="solid"/>
            <a:round/>
            <a:headEnd type="none" w="med" len="med"/>
            <a:tailEnd type="triangle" w="med" len="med"/>
          </a:ln>
        </p:spPr>
      </p:cxnSp>
      <p:cxnSp>
        <p:nvCxnSpPr>
          <p:cNvPr id="1873" name="Google Shape;1873;p195"/>
          <p:cNvCxnSpPr/>
          <p:nvPr/>
        </p:nvCxnSpPr>
        <p:spPr>
          <a:xfrm>
            <a:off x="1600200" y="3429000"/>
            <a:ext cx="0" cy="685800"/>
          </a:xfrm>
          <a:prstGeom prst="straightConnector1">
            <a:avLst/>
          </a:prstGeom>
          <a:noFill/>
          <a:ln w="28575" cap="flat" cmpd="sng">
            <a:solidFill>
              <a:schemeClr val="dk1"/>
            </a:solidFill>
            <a:prstDash val="solid"/>
            <a:miter lim="800000"/>
            <a:headEnd type="triangle" w="med" len="med"/>
            <a:tailEnd type="none" w="med" len="med"/>
          </a:ln>
        </p:spPr>
      </p:cxnSp>
      <p:cxnSp>
        <p:nvCxnSpPr>
          <p:cNvPr id="1874" name="Google Shape;1874;p195"/>
          <p:cNvCxnSpPr/>
          <p:nvPr/>
        </p:nvCxnSpPr>
        <p:spPr>
          <a:xfrm>
            <a:off x="5791200" y="3429000"/>
            <a:ext cx="0" cy="685800"/>
          </a:xfrm>
          <a:prstGeom prst="straightConnector1">
            <a:avLst/>
          </a:prstGeom>
          <a:noFill/>
          <a:ln w="28575" cap="flat" cmpd="sng">
            <a:solidFill>
              <a:schemeClr val="dk1"/>
            </a:solidFill>
            <a:prstDash val="solid"/>
            <a:miter lim="800000"/>
            <a:headEnd type="triangle" w="med" len="med"/>
            <a:tailEnd type="none" w="med" len="med"/>
          </a:ln>
        </p:spPr>
      </p:cxnSp>
      <p:cxnSp>
        <p:nvCxnSpPr>
          <p:cNvPr id="1875" name="Google Shape;1875;p195"/>
          <p:cNvCxnSpPr/>
          <p:nvPr/>
        </p:nvCxnSpPr>
        <p:spPr>
          <a:xfrm>
            <a:off x="3124200" y="4876800"/>
            <a:ext cx="0" cy="685800"/>
          </a:xfrm>
          <a:prstGeom prst="straightConnector1">
            <a:avLst/>
          </a:prstGeom>
          <a:noFill/>
          <a:ln w="28575" cap="flat" cmpd="sng">
            <a:solidFill>
              <a:schemeClr val="dk1"/>
            </a:solidFill>
            <a:prstDash val="solid"/>
            <a:miter lim="800000"/>
            <a:headEnd type="triangle" w="med" len="med"/>
            <a:tailEnd type="none" w="med" len="med"/>
          </a:ln>
        </p:spPr>
      </p:cxnSp>
      <p:sp>
        <p:nvSpPr>
          <p:cNvPr id="1876" name="Google Shape;1876;p19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9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Interfaces and Implementation</a:t>
            </a:r>
            <a:endParaRPr/>
          </a:p>
        </p:txBody>
      </p:sp>
      <p:graphicFrame>
        <p:nvGraphicFramePr>
          <p:cNvPr id="1883" name="Google Shape;1883;p196"/>
          <p:cNvGraphicFramePr/>
          <p:nvPr/>
        </p:nvGraphicFramePr>
        <p:xfrm>
          <a:off x="914400" y="1828800"/>
          <a:ext cx="3000000" cy="3000000"/>
        </p:xfrm>
        <a:graphic>
          <a:graphicData uri="http://schemas.openxmlformats.org/drawingml/2006/table">
            <a:tbl>
              <a:tblPr>
                <a:noFill/>
                <a:tableStyleId>{A0095474-483F-4493-A76D-1D2E1571B2CC}</a:tableStyleId>
              </a:tblPr>
              <a:tblGrid>
                <a:gridCol w="1971675"/>
                <a:gridCol w="1970075"/>
                <a:gridCol w="1970075"/>
                <a:gridCol w="1970075"/>
              </a:tblGrid>
              <a:tr h="11668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Interface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gridSpan="3">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Implementation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hMerge="1">
                  <a:txBody>
                    <a:bodyPr/>
                    <a:lstStyle/>
                    <a:p>
                      <a:endParaRPr lang=""/>
                    </a:p>
                  </a:txBody>
                  <a:tcPr/>
                </a:tc>
                <a:tc hMerge="1">
                  <a:txBody>
                    <a:bodyPr/>
                    <a:lstStyle/>
                    <a:p>
                      <a:endParaRPr lang=""/>
                    </a:p>
                  </a:txBody>
                  <a:tcPr/>
                </a:tc>
              </a:tr>
              <a:tr h="627050">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strike="noStrike" cap="none">
                          <a:solidFill>
                            <a:schemeClr val="dk1"/>
                          </a:solidFill>
                          <a:latin typeface="Courier New"/>
                          <a:ea typeface="Courier New"/>
                          <a:cs typeface="Courier New"/>
                          <a:sym typeface="Courier New"/>
                        </a:rPr>
                        <a:t>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ArrayList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LinkedList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628650">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LinkedHashSet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625475">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HashTable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TreeMap</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625475">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Deque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ArrayDeque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1884" name="Google Shape;1884;p19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197" descr="Duke-New-Series13_1.gif"/>
          <p:cNvPicPr preferRelativeResize="0"/>
          <p:nvPr/>
        </p:nvPicPr>
        <p:blipFill rotWithShape="1">
          <a:blip r:embed="rId3">
            <a:alphaModFix/>
          </a:blip>
          <a:srcRect/>
          <a:stretch/>
        </p:blipFill>
        <p:spPr>
          <a:xfrm>
            <a:off x="5783262" y="1752600"/>
            <a:ext cx="3282951" cy="2006600"/>
          </a:xfrm>
          <a:prstGeom prst="rect">
            <a:avLst/>
          </a:prstGeom>
          <a:noFill/>
          <a:ln>
            <a:noFill/>
          </a:ln>
        </p:spPr>
      </p:pic>
      <p:sp>
        <p:nvSpPr>
          <p:cNvPr id="1891" name="Google Shape;1891;p1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List</a:t>
            </a:r>
            <a:r>
              <a:rPr lang="en-US" sz="2600" b="1" i="0" u="none" strike="noStrike" cap="none">
                <a:solidFill>
                  <a:schemeClr val="dk1"/>
                </a:solidFill>
                <a:latin typeface="Arial"/>
                <a:ea typeface="Arial"/>
                <a:cs typeface="Arial"/>
                <a:sym typeface="Arial"/>
              </a:rPr>
              <a:t> Interface</a:t>
            </a:r>
            <a:endParaRPr/>
          </a:p>
        </p:txBody>
      </p:sp>
      <p:sp>
        <p:nvSpPr>
          <p:cNvPr id="1892" name="Google Shape;1892;p197"/>
          <p:cNvSpPr txBox="1">
            <a:spLocks noGrp="1"/>
          </p:cNvSpPr>
          <p:nvPr>
            <p:ph type="body" idx="1"/>
          </p:nvPr>
        </p:nvSpPr>
        <p:spPr>
          <a:xfrm>
            <a:off x="609600" y="1447800"/>
            <a:ext cx="79185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defines generic list behavior.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an ordered collection of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behaviors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Adding elements at a specific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Getting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Removing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Overwriting an element based on an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Getting the size of the list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List</a:t>
            </a:r>
            <a:r>
              <a:rPr lang="en-US" sz="2200" b="0" i="0" u="none" strike="noStrike" cap="none">
                <a:solidFill>
                  <a:schemeClr val="dk1"/>
                </a:solidFill>
                <a:latin typeface="Arial"/>
                <a:ea typeface="Arial"/>
                <a:cs typeface="Arial"/>
                <a:sym typeface="Arial"/>
              </a:rPr>
              <a:t> allows duplicate elements.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893" name="Google Shape;1893;p1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ctrTitle"/>
          </p:nvPr>
        </p:nvSpPr>
        <p:spPr/>
        <p:txBody>
          <a:bodyPr/>
          <a:lstStyle/>
          <a:p>
            <a:r>
              <a:rPr lang="en-US" altLang="" smtClean="0"/>
              <a:t>Introduction</a:t>
            </a:r>
          </a:p>
        </p:txBody>
      </p:sp>
      <p:sp>
        <p:nvSpPr>
          <p:cNvPr id="3075" name="Subtitle 4" hidden="1"/>
          <p:cNvSpPr>
            <a:spLocks noGrp="1"/>
          </p:cNvSpPr>
          <p:nvPr>
            <p:ph type="subTitle" idx="1"/>
          </p:nvPr>
        </p:nvSpPr>
        <p:spPr>
          <a:xfrm>
            <a:off x="927100" y="4419600"/>
            <a:ext cx="7302500" cy="363538"/>
          </a:xfrm>
        </p:spPr>
        <p:txBody>
          <a:bodyPr/>
          <a:lstStyle/>
          <a:p>
            <a:endParaRPr lang="" altLang="" smtClean="0"/>
          </a:p>
        </p:txBody>
      </p:sp>
    </p:spTree>
    <p:custDataLst>
      <p:tags r:id="rId1"/>
    </p:custDataLst>
    <p:extLst>
      <p:ext uri="{BB962C8B-B14F-4D97-AF65-F5344CB8AC3E}">
        <p14:creationId xmlns:p14="http://schemas.microsoft.com/office/powerpoint/2010/main" val="390366102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Language Review</a:t>
            </a:r>
            <a:endParaRPr/>
          </a:p>
        </p:txBody>
      </p:sp>
      <p:sp>
        <p:nvSpPr>
          <p:cNvPr id="86" name="Google Shape;86;p1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This lesson is a review of fundamental Java and programming concepts. It is assumed that students are familiar with the following concepts: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basic structure of a Java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Program block and comments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Basic </a:t>
            </a:r>
            <a:r>
              <a:rPr lang="en-US" sz="2200" b="0" i="0" u="none" strike="noStrike" cap="none">
                <a:solidFill>
                  <a:schemeClr val="dk1"/>
                </a:solidFill>
                <a:latin typeface="Courier New"/>
                <a:ea typeface="Courier New"/>
                <a:cs typeface="Courier New"/>
                <a:sym typeface="Courier New"/>
              </a:rPr>
              <a:t>if-else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switch</a:t>
            </a:r>
            <a:r>
              <a:rPr lang="en-US" sz="2200" b="0" i="0" u="none" strike="noStrike" cap="none">
                <a:solidFill>
                  <a:schemeClr val="dk1"/>
                </a:solidFill>
                <a:latin typeface="Arial"/>
                <a:ea typeface="Arial"/>
                <a:cs typeface="Arial"/>
                <a:sym typeface="Arial"/>
              </a:rPr>
              <a:t> branching constructs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Iteration with </a:t>
            </a:r>
            <a:r>
              <a:rPr lang="en-US" sz="22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while</a:t>
            </a:r>
            <a:r>
              <a:rPr lang="en-US" sz="2200" b="0" i="0" u="none" strike="noStrike" cap="none">
                <a:solidFill>
                  <a:schemeClr val="dk1"/>
                </a:solidFill>
                <a:latin typeface="Arial"/>
                <a:ea typeface="Arial"/>
                <a:cs typeface="Arial"/>
                <a:sym typeface="Arial"/>
              </a:rPr>
              <a:t> loops</a:t>
            </a:r>
            <a:endParaRPr/>
          </a:p>
        </p:txBody>
      </p:sp>
      <p:pic>
        <p:nvPicPr>
          <p:cNvPr id="87" name="Google Shape;87;p18" descr="pointing_Duke.gif"/>
          <p:cNvPicPr preferRelativeResize="0"/>
          <p:nvPr/>
        </p:nvPicPr>
        <p:blipFill rotWithShape="1">
          <a:blip r:embed="rId3">
            <a:alphaModFix/>
          </a:blip>
          <a:srcRect/>
          <a:stretch/>
        </p:blipFill>
        <p:spPr>
          <a:xfrm>
            <a:off x="6248400" y="4572000"/>
            <a:ext cx="1952625" cy="1522412"/>
          </a:xfrm>
          <a:prstGeom prst="rect">
            <a:avLst/>
          </a:prstGeom>
          <a:noFill/>
          <a:ln>
            <a:noFill/>
          </a:ln>
        </p:spPr>
      </p:pic>
      <p:sp>
        <p:nvSpPr>
          <p:cNvPr id="88" name="Google Shape;88;p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98"/>
          <p:cNvSpPr txBox="1"/>
          <p:nvPr/>
        </p:nvSpPr>
        <p:spPr>
          <a:xfrm>
            <a:off x="598487" y="3733800"/>
            <a:ext cx="8012100" cy="2514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List&lt;Integer&gt; partList = new ArrayList&lt;&gt;(3);</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Integer(1111));</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Integer(2222));</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Integer(3333));</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partList.add(new Integer(4444)); // ArrayList auto grows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System.out.println("First Part: " + partList.get(0)); // First item</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partList.add(0, new Integer(5555)); // Insert an item by index</a:t>
            </a:r>
            <a:endParaRPr/>
          </a:p>
        </p:txBody>
      </p:sp>
      <p:sp>
        <p:nvSpPr>
          <p:cNvPr id="1900" name="Google Shape;1900;p198"/>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ArrayList</a:t>
            </a:r>
            <a:endParaRPr/>
          </a:p>
        </p:txBody>
      </p:sp>
      <p:sp>
        <p:nvSpPr>
          <p:cNvPr id="1901" name="Google Shape;1901;p198"/>
          <p:cNvSpPr txBox="1">
            <a:spLocks noGrp="1"/>
          </p:cNvSpPr>
          <p:nvPr>
            <p:ph type="body" idx="1"/>
          </p:nvPr>
        </p:nvSpPr>
        <p:spPr>
          <a:xfrm>
            <a:off x="609600" y="1066800"/>
            <a:ext cx="7918500" cy="3171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an implementation of the </a:t>
            </a:r>
            <a:r>
              <a:rPr lang="en-US" sz="2200" b="0" i="0" u="none" strike="noStrike" cap="none">
                <a:solidFill>
                  <a:schemeClr val="dk1"/>
                </a:solidFill>
                <a:latin typeface="Courier New"/>
                <a:ea typeface="Courier New"/>
                <a:cs typeface="Courier New"/>
                <a:sym typeface="Courier New"/>
              </a:rPr>
              <a:t>List </a:t>
            </a:r>
            <a:r>
              <a:rPr lang="en-US" sz="2200" b="0" i="0" u="none" strike="noStrike" cap="none">
                <a:solidFill>
                  <a:schemeClr val="dk1"/>
                </a:solidFill>
                <a:latin typeface="Arial"/>
                <a:ea typeface="Arial"/>
                <a:cs typeface="Arial"/>
                <a:sym typeface="Arial"/>
              </a:rPr>
              <a:t>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list automatically grows if elements exceed initial size.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Has a numeric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are accessed by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can be inserted based on index.</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Elements can be overwritten.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duplicate items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p:txBody>
      </p:sp>
      <p:sp>
        <p:nvSpPr>
          <p:cNvPr id="1902" name="Google Shape;1902;p1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99"/>
          <p:cNvSpPr txBox="1"/>
          <p:nvPr/>
        </p:nvSpPr>
        <p:spPr>
          <a:xfrm>
            <a:off x="598487" y="2057400"/>
            <a:ext cx="7924800" cy="3962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10" name="Google Shape;1910;p1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Autoboxing and Unboxing</a:t>
            </a:r>
            <a:endParaRPr/>
          </a:p>
        </p:txBody>
      </p:sp>
      <p:sp>
        <p:nvSpPr>
          <p:cNvPr id="1911" name="Google Shape;1911;p199"/>
          <p:cNvSpPr txBox="1">
            <a:spLocks noGrp="1"/>
          </p:cNvSpPr>
          <p:nvPr>
            <p:ph type="body" idx="1"/>
          </p:nvPr>
        </p:nvSpPr>
        <p:spPr>
          <a:xfrm>
            <a:off x="609600" y="1066800"/>
            <a:ext cx="7918500" cy="4907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Simplifies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Produces cleaner, easier-to-read code</a:t>
            </a:r>
            <a:endParaRPr sz="1600" b="0" i="0" u="none" strike="noStrike" cap="none">
              <a:solidFill>
                <a:schemeClr val="dk1"/>
              </a:solidFill>
              <a:latin typeface="Courier New"/>
              <a:ea typeface="Courier New"/>
              <a:cs typeface="Courier New"/>
              <a:sym typeface="Courier New"/>
            </a:endParaRPr>
          </a:p>
          <a:p>
            <a:pPr marL="15875" marR="0" lvl="0" indent="93662" algn="l" rtl="0">
              <a:lnSpc>
                <a:spcPct val="100000"/>
              </a:lnSpc>
              <a:spcBef>
                <a:spcPts val="320"/>
              </a:spcBef>
              <a:spcAft>
                <a:spcPts val="0"/>
              </a:spcAft>
              <a:buClr>
                <a:srgbClr val="000000"/>
              </a:buClr>
              <a:buSzPts val="1600"/>
              <a:buFont typeface="Courier New"/>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public class AutoBox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Integer intObject = new Integer(1);</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 intPrimitive = 2;</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Integer tempInteger;</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int tempPrimitive;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tempInteger = new Integer(intPrimitive);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tempPrimitive = intObject.intValue();</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tempInteger = intPrimitive; // Auto box</a:t>
            </a:r>
            <a:endParaRPr/>
          </a:p>
          <a:p>
            <a:pPr marL="15875" marR="0" lvl="0" indent="-7937" algn="l" rtl="0">
              <a:lnSpc>
                <a:spcPct val="100000"/>
              </a:lnSpc>
              <a:spcBef>
                <a:spcPts val="320"/>
              </a:spcBef>
              <a:spcAft>
                <a:spcPts val="0"/>
              </a:spcAft>
              <a:buClr>
                <a:srgbClr val="000000"/>
              </a:buClr>
              <a:buSzPts val="1600"/>
              <a:buFont typeface="Courier New"/>
              <a:buAutoNum type="arabicPlain"/>
            </a:pPr>
            <a:r>
              <a:rPr lang="en-US" sz="1600" b="0" i="0" u="none">
                <a:solidFill>
                  <a:schemeClr val="dk1"/>
                </a:solidFill>
                <a:latin typeface="Courier New"/>
                <a:ea typeface="Courier New"/>
                <a:cs typeface="Courier New"/>
                <a:sym typeface="Courier New"/>
              </a:rPr>
              <a:t>        tempPrimitive = intObject;  // Auto unbox       </a:t>
            </a:r>
            <a:endParaRPr/>
          </a:p>
        </p:txBody>
      </p:sp>
      <p:sp>
        <p:nvSpPr>
          <p:cNvPr id="1912" name="Google Shape;1912;p1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200"/>
          <p:cNvSpPr txBox="1"/>
          <p:nvPr/>
        </p:nvSpPr>
        <p:spPr>
          <a:xfrm>
            <a:off x="609600" y="1295400"/>
            <a:ext cx="800100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public class OldStyleArrayList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List partList = new ArrayList(3);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Integer(1111));</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Integer(2222));</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Integer(3333));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partList.add("Oops a string!");</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Iterator elements = partList.iterator();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while (elements.hasNext())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Integer partNumberObject = (Integer)(elements.next()); // error?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partNumber = partNumberObject.intValue();</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number: " + partNumber);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a:t>
            </a:r>
            <a:endParaRPr/>
          </a:p>
        </p:txBody>
      </p:sp>
      <p:sp>
        <p:nvSpPr>
          <p:cNvPr id="1919" name="Google Shape;1919;p20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ArrayList</a:t>
            </a:r>
            <a:r>
              <a:rPr lang="en-US" sz="2600" b="1" i="0" u="none" strike="noStrike" cap="none">
                <a:solidFill>
                  <a:schemeClr val="dk1"/>
                </a:solidFill>
                <a:latin typeface="Arial"/>
                <a:ea typeface="Arial"/>
                <a:cs typeface="Arial"/>
                <a:sym typeface="Arial"/>
              </a:rPr>
              <a:t> Without Generics</a:t>
            </a:r>
            <a:endParaRPr/>
          </a:p>
        </p:txBody>
      </p:sp>
      <p:sp>
        <p:nvSpPr>
          <p:cNvPr id="1920" name="Google Shape;1920;p200"/>
          <p:cNvSpPr/>
          <p:nvPr/>
        </p:nvSpPr>
        <p:spPr>
          <a:xfrm>
            <a:off x="6172200" y="1447800"/>
            <a:ext cx="1981200" cy="666600"/>
          </a:xfrm>
          <a:prstGeom prst="wedgeRectCallout">
            <a:avLst>
              <a:gd name="adj1" fmla="val -15059"/>
              <a:gd name="adj2" fmla="val 159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Java example using syntax prior to</a:t>
            </a:r>
            <a:br>
              <a:rPr lang="en-US" sz="1400" b="0" i="0" u="none">
                <a:solidFill>
                  <a:schemeClr val="dk1"/>
                </a:solidFill>
                <a:latin typeface="Arial"/>
                <a:ea typeface="Arial"/>
                <a:cs typeface="Arial"/>
                <a:sym typeface="Arial"/>
              </a:rPr>
            </a:br>
            <a:r>
              <a:rPr lang="en-US" sz="1400" b="0" i="0" u="none">
                <a:solidFill>
                  <a:schemeClr val="dk1"/>
                </a:solidFill>
                <a:latin typeface="Arial"/>
                <a:ea typeface="Arial"/>
                <a:cs typeface="Arial"/>
                <a:sym typeface="Arial"/>
              </a:rPr>
              <a:t>Java 1.5</a:t>
            </a:r>
            <a:endParaRPr/>
          </a:p>
        </p:txBody>
      </p:sp>
      <p:sp>
        <p:nvSpPr>
          <p:cNvPr id="1921" name="Google Shape;1921;p200"/>
          <p:cNvSpPr/>
          <p:nvPr/>
        </p:nvSpPr>
        <p:spPr>
          <a:xfrm>
            <a:off x="6324600" y="3200400"/>
            <a:ext cx="2133600" cy="590700"/>
          </a:xfrm>
          <a:prstGeom prst="wedgeRectCallout">
            <a:avLst>
              <a:gd name="adj1" fmla="val -4070"/>
              <a:gd name="adj2" fmla="val 3155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Runtime error: </a:t>
            </a:r>
            <a:r>
              <a:rPr lang="en-US" sz="1400" b="0" i="0" u="none">
                <a:solidFill>
                  <a:schemeClr val="dk1"/>
                </a:solidFill>
                <a:latin typeface="Courier New"/>
                <a:ea typeface="Courier New"/>
                <a:cs typeface="Courier New"/>
                <a:sym typeface="Courier New"/>
              </a:rPr>
              <a:t>ClassCastException</a:t>
            </a:r>
            <a:endParaRPr/>
          </a:p>
        </p:txBody>
      </p:sp>
      <p:sp>
        <p:nvSpPr>
          <p:cNvPr id="1922" name="Google Shape;1922;p20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01"/>
          <p:cNvSpPr txBox="1"/>
          <p:nvPr/>
        </p:nvSpPr>
        <p:spPr>
          <a:xfrm>
            <a:off x="600075" y="1295400"/>
            <a:ext cx="8010600" cy="411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public class GenericArrayList {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List&lt;Integer&gt; partList = new ArrayList&lt;&gt;(3);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Integer(1111));</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Integer(2222));</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partList.add(new Integer(3333));</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partList.add("Bad Data");  // compiler error now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Iterator&lt;Integer&gt; elements</a:t>
            </a:r>
            <a:r>
              <a:rPr lang="en-US" sz="1400" b="0" i="0" u="none">
                <a:solidFill>
                  <a:schemeClr val="dk1"/>
                </a:solidFill>
                <a:latin typeface="Courier New"/>
                <a:ea typeface="Courier New"/>
                <a:cs typeface="Courier New"/>
                <a:sym typeface="Courier New"/>
              </a:rPr>
              <a:t> = partList.iterator();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while (elements.hasNext())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Integer partNumberObject = elements.next();</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partNumber = partNumberObject.intValue();</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number: " + partNumber);</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1929" name="Google Shape;1929;p20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a:t>
            </a:r>
            <a:r>
              <a:rPr lang="en-US" sz="2600" b="1" i="0" u="none" strike="noStrike" cap="none">
                <a:solidFill>
                  <a:schemeClr val="dk1"/>
                </a:solidFill>
                <a:latin typeface="Courier New"/>
                <a:ea typeface="Courier New"/>
                <a:cs typeface="Courier New"/>
                <a:sym typeface="Courier New"/>
              </a:rPr>
              <a:t>ArrayList</a:t>
            </a:r>
            <a:endParaRPr/>
          </a:p>
        </p:txBody>
      </p:sp>
      <p:sp>
        <p:nvSpPr>
          <p:cNvPr id="1930" name="Google Shape;1930;p201"/>
          <p:cNvSpPr/>
          <p:nvPr/>
        </p:nvSpPr>
        <p:spPr>
          <a:xfrm>
            <a:off x="6705600" y="3352800"/>
            <a:ext cx="1828800" cy="438300"/>
          </a:xfrm>
          <a:prstGeom prst="wedgeRectCallout">
            <a:avLst>
              <a:gd name="adj1" fmla="val -1739"/>
              <a:gd name="adj2" fmla="val 317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 cast required.</a:t>
            </a:r>
            <a:endParaRPr/>
          </a:p>
        </p:txBody>
      </p:sp>
      <p:sp>
        <p:nvSpPr>
          <p:cNvPr id="1931" name="Google Shape;1931;p2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202"/>
          <p:cNvSpPr txBox="1"/>
          <p:nvPr/>
        </p:nvSpPr>
        <p:spPr>
          <a:xfrm>
            <a:off x="598487" y="1524000"/>
            <a:ext cx="7924800" cy="1447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38" name="Google Shape;1938;p2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Generic </a:t>
            </a:r>
            <a:r>
              <a:rPr lang="en-US" sz="2600" b="1" i="0" u="none" strike="noStrike" cap="none">
                <a:solidFill>
                  <a:schemeClr val="dk1"/>
                </a:solidFill>
                <a:latin typeface="Courier New"/>
                <a:ea typeface="Courier New"/>
                <a:cs typeface="Courier New"/>
                <a:sym typeface="Courier New"/>
              </a:rPr>
              <a:t>ArrayList</a:t>
            </a:r>
            <a:r>
              <a:rPr lang="en-US" sz="2600" b="1" i="0" u="none" strike="noStrike" cap="none">
                <a:solidFill>
                  <a:schemeClr val="dk1"/>
                </a:solidFill>
                <a:latin typeface="Arial"/>
                <a:ea typeface="Arial"/>
                <a:cs typeface="Arial"/>
                <a:sym typeface="Arial"/>
              </a:rPr>
              <a:t>: Iteration and Boxing</a:t>
            </a:r>
            <a:endParaRPr/>
          </a:p>
        </p:txBody>
      </p:sp>
      <p:sp>
        <p:nvSpPr>
          <p:cNvPr id="1939" name="Google Shape;1939;p202"/>
          <p:cNvSpPr txBox="1">
            <a:spLocks noGrp="1"/>
          </p:cNvSpPr>
          <p:nvPr>
            <p:ph type="body" idx="1"/>
          </p:nvPr>
        </p:nvSpPr>
        <p:spPr>
          <a:xfrm>
            <a:off x="609600" y="3201987"/>
            <a:ext cx="7918500" cy="1109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enhanced </a:t>
            </a:r>
            <a:r>
              <a:rPr lang="en-US" sz="2200" b="0" i="0" u="none" strike="noStrike" cap="none">
                <a:solidFill>
                  <a:schemeClr val="dk1"/>
                </a:solidFill>
                <a:latin typeface="Courier New"/>
                <a:ea typeface="Courier New"/>
                <a:cs typeface="Courier New"/>
                <a:sym typeface="Courier New"/>
              </a:rPr>
              <a:t>for</a:t>
            </a:r>
            <a:r>
              <a:rPr lang="en-US" sz="2200" b="0" i="0" u="none" strike="noStrike" cap="none">
                <a:solidFill>
                  <a:schemeClr val="dk1"/>
                </a:solidFill>
                <a:latin typeface="Arial"/>
                <a:ea typeface="Arial"/>
                <a:cs typeface="Arial"/>
                <a:sym typeface="Arial"/>
              </a:rPr>
              <a:t> loop, or </a:t>
            </a:r>
            <a:r>
              <a:rPr lang="en-US" sz="2200" b="0" i="0" u="none" strike="noStrike" cap="none">
                <a:solidFill>
                  <a:schemeClr val="dk1"/>
                </a:solidFill>
                <a:latin typeface="Courier New"/>
                <a:ea typeface="Courier New"/>
                <a:cs typeface="Courier New"/>
                <a:sym typeface="Courier New"/>
              </a:rPr>
              <a:t>for-each</a:t>
            </a:r>
            <a:r>
              <a:rPr lang="en-US" sz="2200" b="0" i="0" u="none" strike="noStrike" cap="none">
                <a:solidFill>
                  <a:schemeClr val="dk1"/>
                </a:solidFill>
                <a:latin typeface="Arial"/>
                <a:ea typeface="Arial"/>
                <a:cs typeface="Arial"/>
                <a:sym typeface="Arial"/>
              </a:rPr>
              <a:t> loop, provides cleaner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 casting is done because of autoboxing and unboxing.</a:t>
            </a:r>
            <a:endParaRPr/>
          </a:p>
        </p:txBody>
      </p:sp>
      <p:sp>
        <p:nvSpPr>
          <p:cNvPr id="1940" name="Google Shape;1940;p202"/>
          <p:cNvSpPr txBox="1"/>
          <p:nvPr/>
        </p:nvSpPr>
        <p:spPr>
          <a:xfrm>
            <a:off x="84455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for (Integer partNumberObj:partList){</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int partNumber = partNumberObj; // Demos auto unboxing</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System.out.println("Part number: " + partNumber);  </a:t>
            </a:r>
            <a:endParaRPr/>
          </a:p>
          <a:p>
            <a:pPr marL="7937" marR="0" lvl="0" indent="7937"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1941" name="Google Shape;1941;p2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203" descr="Duke-New-Series13_1.gif"/>
          <p:cNvPicPr preferRelativeResize="0"/>
          <p:nvPr/>
        </p:nvPicPr>
        <p:blipFill rotWithShape="1">
          <a:blip r:embed="rId3">
            <a:alphaModFix/>
          </a:blip>
          <a:srcRect/>
          <a:stretch/>
        </p:blipFill>
        <p:spPr>
          <a:xfrm>
            <a:off x="5410200" y="4203700"/>
            <a:ext cx="3352800" cy="2120900"/>
          </a:xfrm>
          <a:prstGeom prst="rect">
            <a:avLst/>
          </a:prstGeom>
          <a:noFill/>
          <a:ln>
            <a:noFill/>
          </a:ln>
        </p:spPr>
      </p:pic>
      <p:sp>
        <p:nvSpPr>
          <p:cNvPr id="1948" name="Google Shape;1948;p2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Set</a:t>
            </a:r>
            <a:r>
              <a:rPr lang="en-US" sz="2600" b="1" i="0" u="none" strike="noStrike" cap="none">
                <a:solidFill>
                  <a:schemeClr val="dk1"/>
                </a:solidFill>
                <a:latin typeface="Arial"/>
                <a:ea typeface="Arial"/>
                <a:cs typeface="Arial"/>
                <a:sym typeface="Arial"/>
              </a:rPr>
              <a:t> Interface</a:t>
            </a:r>
            <a:endParaRPr/>
          </a:p>
        </p:txBody>
      </p:sp>
      <p:sp>
        <p:nvSpPr>
          <p:cNvPr id="1949" name="Google Shape;1949;p203"/>
          <p:cNvSpPr txBox="1">
            <a:spLocks noGrp="1"/>
          </p:cNvSpPr>
          <p:nvPr>
            <p:ph type="body" idx="1"/>
          </p:nvPr>
        </p:nvSpPr>
        <p:spPr>
          <a:xfrm>
            <a:off x="609600" y="1447800"/>
            <a:ext cx="7918500" cy="2395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Set</a:t>
            </a:r>
            <a:r>
              <a:rPr lang="en-US" sz="2200" b="0" i="0" u="none" strike="noStrike" cap="none">
                <a:solidFill>
                  <a:schemeClr val="dk1"/>
                </a:solidFill>
                <a:latin typeface="Arial"/>
                <a:ea typeface="Arial"/>
                <a:cs typeface="Arial"/>
                <a:sym typeface="Arial"/>
              </a:rPr>
              <a:t> is an interface that contains only unique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Set</a:t>
            </a:r>
            <a:r>
              <a:rPr lang="en-US" sz="2200" b="0" i="0" u="none" strike="noStrike" cap="none">
                <a:solidFill>
                  <a:schemeClr val="dk1"/>
                </a:solidFill>
                <a:latin typeface="Arial"/>
                <a:ea typeface="Arial"/>
                <a:cs typeface="Arial"/>
                <a:sym typeface="Arial"/>
              </a:rPr>
              <a:t> has no index.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Duplicate elements are not allowed.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iterate through elements to access them.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TreeSet</a:t>
            </a:r>
            <a:r>
              <a:rPr lang="en-US" sz="2200" b="0" i="0" u="none" strike="noStrike" cap="none">
                <a:solidFill>
                  <a:schemeClr val="dk1"/>
                </a:solidFill>
                <a:latin typeface="Arial"/>
                <a:ea typeface="Arial"/>
                <a:cs typeface="Arial"/>
                <a:sym typeface="Arial"/>
              </a:rPr>
              <a:t> provides sorted implementation.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1950" name="Google Shape;1950;p2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204"/>
          <p:cNvSpPr txBox="1"/>
          <p:nvPr/>
        </p:nvSpPr>
        <p:spPr>
          <a:xfrm>
            <a:off x="598487" y="1676400"/>
            <a:ext cx="7935900" cy="426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57" name="Google Shape;1957;p2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Courier New"/>
                <a:ea typeface="Courier New"/>
                <a:cs typeface="Courier New"/>
                <a:sym typeface="Courier New"/>
              </a:rPr>
              <a:t>TreeSet</a:t>
            </a:r>
            <a:r>
              <a:rPr lang="en-US" sz="2600" b="1" i="0" u="none" strike="noStrike" cap="none">
                <a:solidFill>
                  <a:schemeClr val="dk1"/>
                </a:solidFill>
                <a:latin typeface="Arial"/>
                <a:ea typeface="Arial"/>
                <a:cs typeface="Arial"/>
                <a:sym typeface="Arial"/>
              </a:rPr>
              <a:t>: Implementation of </a:t>
            </a:r>
            <a:r>
              <a:rPr lang="en-US" sz="2600" b="0" i="0" u="none" strike="noStrike" cap="none">
                <a:solidFill>
                  <a:schemeClr val="dk1"/>
                </a:solidFill>
                <a:latin typeface="Courier New"/>
                <a:ea typeface="Courier New"/>
                <a:cs typeface="Courier New"/>
                <a:sym typeface="Courier New"/>
              </a:rPr>
              <a:t>Set</a:t>
            </a:r>
            <a:endParaRPr/>
          </a:p>
        </p:txBody>
      </p:sp>
      <p:sp>
        <p:nvSpPr>
          <p:cNvPr id="1958" name="Google Shape;1958;p204"/>
          <p:cNvSpPr txBox="1">
            <a:spLocks noGrp="1"/>
          </p:cNvSpPr>
          <p:nvPr>
            <p:ph type="body" idx="1"/>
          </p:nvPr>
        </p:nvSpPr>
        <p:spPr>
          <a:xfrm>
            <a:off x="609600" y="1524000"/>
            <a:ext cx="7918500" cy="441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SetExample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Set&lt;String&gt; set = new </a:t>
            </a:r>
            <a:r>
              <a:rPr lang="en-US" sz="1600" b="1" i="0" u="none">
                <a:solidFill>
                  <a:schemeClr val="dk1"/>
                </a:solidFill>
                <a:latin typeface="Courier New"/>
                <a:ea typeface="Courier New"/>
                <a:cs typeface="Courier New"/>
                <a:sym typeface="Courier New"/>
              </a:rPr>
              <a:t>TreeSet&lt;</a:t>
            </a:r>
            <a:r>
              <a:rPr lang="en-US" sz="1600" b="0" i="0" u="none">
                <a:solidFill>
                  <a:schemeClr val="dk1"/>
                </a:solidFill>
                <a:latin typeface="Courier New"/>
                <a:ea typeface="Courier New"/>
                <a:cs typeface="Courier New"/>
                <a:sym typeface="Courier New"/>
              </a:rPr>
              <a:t>&gt;();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set.add("one");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set.add("two");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set.add("three");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set.add("three"); // not added, only unique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for (String item:set){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System.out.println("Item: " + item);</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1959" name="Google Shape;1959;p2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2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Map</a:t>
            </a:r>
            <a:r>
              <a:rPr lang="en-US" sz="2600" b="1" i="0" u="none" strike="noStrike" cap="none">
                <a:solidFill>
                  <a:schemeClr val="dk1"/>
                </a:solidFill>
                <a:latin typeface="Arial"/>
                <a:ea typeface="Arial"/>
                <a:cs typeface="Arial"/>
                <a:sym typeface="Arial"/>
              </a:rPr>
              <a:t> Interface</a:t>
            </a:r>
            <a:endParaRPr/>
          </a:p>
        </p:txBody>
      </p:sp>
      <p:sp>
        <p:nvSpPr>
          <p:cNvPr id="1966" name="Google Shape;1966;p20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collection that stores multiple key-value pairs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Key: Unique identifier for each element in a collection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Value: A value stored in the element associated with the key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Called “associative arrays” in other languages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1967" name="Google Shape;1967;p205" descr="Duke-Reading-Map.gif"/>
          <p:cNvPicPr preferRelativeResize="0"/>
          <p:nvPr/>
        </p:nvPicPr>
        <p:blipFill rotWithShape="1">
          <a:blip r:embed="rId3">
            <a:alphaModFix/>
          </a:blip>
          <a:srcRect/>
          <a:stretch/>
        </p:blipFill>
        <p:spPr>
          <a:xfrm>
            <a:off x="6248400" y="3733800"/>
            <a:ext cx="2381250" cy="2352675"/>
          </a:xfrm>
          <a:prstGeom prst="rect">
            <a:avLst/>
          </a:prstGeom>
          <a:noFill/>
          <a:ln>
            <a:noFill/>
          </a:ln>
        </p:spPr>
      </p:pic>
      <p:graphicFrame>
        <p:nvGraphicFramePr>
          <p:cNvPr id="1968" name="Google Shape;1968;p205"/>
          <p:cNvGraphicFramePr/>
          <p:nvPr/>
        </p:nvGraphicFramePr>
        <p:xfrm>
          <a:off x="685800" y="4343400"/>
          <a:ext cx="3000000" cy="3000000"/>
        </p:xfrm>
        <a:graphic>
          <a:graphicData uri="http://schemas.openxmlformats.org/drawingml/2006/table">
            <a:tbl>
              <a:tblPr>
                <a:noFill/>
                <a:tableStyleId>{A0095474-483F-4493-A76D-1D2E1571B2CC}</a:tableStyleId>
              </a:tblPr>
              <a:tblGrid>
                <a:gridCol w="1676400"/>
                <a:gridCol w="2971800"/>
              </a:tblGrid>
              <a:tr h="406400">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Key</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Value</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101</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Blue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102</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Black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06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103</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Gray Shirt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1969" name="Google Shape;1969;p2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0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Map</a:t>
            </a:r>
            <a:r>
              <a:rPr lang="en-US" sz="2600" b="1" i="0" u="none" strike="noStrike" cap="none">
                <a:solidFill>
                  <a:schemeClr val="dk1"/>
                </a:solidFill>
                <a:latin typeface="Arial"/>
                <a:ea typeface="Arial"/>
                <a:cs typeface="Arial"/>
                <a:sym typeface="Arial"/>
              </a:rPr>
              <a:t> Types</a:t>
            </a:r>
            <a:endParaRPr/>
          </a:p>
        </p:txBody>
      </p:sp>
      <p:sp>
        <p:nvSpPr>
          <p:cNvPr id="1976" name="Google Shape;1976;p206"/>
          <p:cNvSpPr txBox="1"/>
          <p:nvPr/>
        </p:nvSpPr>
        <p:spPr>
          <a:xfrm>
            <a:off x="838200" y="3124200"/>
            <a:ext cx="2209800" cy="9144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a:solidFill>
                  <a:schemeClr val="accent2"/>
                </a:solidFill>
                <a:latin typeface="Arial"/>
                <a:ea typeface="Arial"/>
                <a:cs typeface="Arial"/>
                <a:sym typeface="Arial"/>
              </a:rPr>
              <a:t>&lt;Interface&gt;</a:t>
            </a:r>
            <a:br>
              <a:rPr lang="en-US" sz="1800" b="0" i="0" u="none">
                <a:solidFill>
                  <a:schemeClr val="accent2"/>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SortedMap</a:t>
            </a:r>
            <a:endParaRPr/>
          </a:p>
        </p:txBody>
      </p:sp>
      <p:sp>
        <p:nvSpPr>
          <p:cNvPr id="1977" name="Google Shape;1977;p206"/>
          <p:cNvSpPr txBox="1"/>
          <p:nvPr/>
        </p:nvSpPr>
        <p:spPr>
          <a:xfrm>
            <a:off x="5867400" y="32004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HashMap</a:t>
            </a:r>
            <a:endParaRPr/>
          </a:p>
        </p:txBody>
      </p:sp>
      <p:sp>
        <p:nvSpPr>
          <p:cNvPr id="1978" name="Google Shape;1978;p206"/>
          <p:cNvSpPr txBox="1"/>
          <p:nvPr/>
        </p:nvSpPr>
        <p:spPr>
          <a:xfrm>
            <a:off x="1143000" y="50292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TreeMap</a:t>
            </a:r>
            <a:endParaRPr/>
          </a:p>
        </p:txBody>
      </p:sp>
      <p:sp>
        <p:nvSpPr>
          <p:cNvPr id="1979" name="Google Shape;1979;p206"/>
          <p:cNvSpPr txBox="1"/>
          <p:nvPr/>
        </p:nvSpPr>
        <p:spPr>
          <a:xfrm>
            <a:off x="2590800" y="1524000"/>
            <a:ext cx="3200400" cy="9906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2400"/>
              <a:buFont typeface="Arial"/>
              <a:buNone/>
            </a:pPr>
            <a:r>
              <a:rPr lang="en-US" sz="2400" b="0" i="0" u="none">
                <a:solidFill>
                  <a:schemeClr val="accent2"/>
                </a:solidFill>
                <a:latin typeface="Arial"/>
                <a:ea typeface="Arial"/>
                <a:cs typeface="Arial"/>
                <a:sym typeface="Arial"/>
              </a:rPr>
              <a:t>&lt;Interface&gt;</a:t>
            </a:r>
            <a:endParaRPr/>
          </a:p>
          <a:p>
            <a:pPr marL="0" marR="0" lvl="0" indent="0" algn="ctr"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Map</a:t>
            </a:r>
            <a:endParaRPr/>
          </a:p>
        </p:txBody>
      </p:sp>
      <p:cxnSp>
        <p:nvCxnSpPr>
          <p:cNvPr id="1980" name="Google Shape;1980;p206"/>
          <p:cNvCxnSpPr/>
          <p:nvPr/>
        </p:nvCxnSpPr>
        <p:spPr>
          <a:xfrm rot="-5400000">
            <a:off x="1714500" y="2247900"/>
            <a:ext cx="1104900" cy="647700"/>
          </a:xfrm>
          <a:prstGeom prst="bentConnector2">
            <a:avLst/>
          </a:prstGeom>
          <a:noFill/>
          <a:ln w="28575" cap="flat" cmpd="sng">
            <a:solidFill>
              <a:schemeClr val="dk1"/>
            </a:solidFill>
            <a:prstDash val="solid"/>
            <a:round/>
            <a:headEnd type="none" w="med" len="med"/>
            <a:tailEnd type="triangle" w="med" len="med"/>
          </a:ln>
        </p:spPr>
      </p:cxnSp>
      <p:cxnSp>
        <p:nvCxnSpPr>
          <p:cNvPr id="1981" name="Google Shape;1981;p206"/>
          <p:cNvCxnSpPr/>
          <p:nvPr/>
        </p:nvCxnSpPr>
        <p:spPr>
          <a:xfrm rot="5400000" flipH="1">
            <a:off x="5832500" y="2168550"/>
            <a:ext cx="1028700" cy="958800"/>
          </a:xfrm>
          <a:prstGeom prst="bentConnector2">
            <a:avLst/>
          </a:prstGeom>
          <a:noFill/>
          <a:ln w="28575" cap="flat" cmpd="sng">
            <a:solidFill>
              <a:schemeClr val="dk1"/>
            </a:solidFill>
            <a:prstDash val="solid"/>
            <a:round/>
            <a:headEnd type="none" w="med" len="med"/>
            <a:tailEnd type="triangle" w="med" len="med"/>
          </a:ln>
        </p:spPr>
      </p:cxnSp>
      <p:cxnSp>
        <p:nvCxnSpPr>
          <p:cNvPr id="1982" name="Google Shape;1982;p206"/>
          <p:cNvCxnSpPr/>
          <p:nvPr/>
        </p:nvCxnSpPr>
        <p:spPr>
          <a:xfrm>
            <a:off x="1981200" y="4038600"/>
            <a:ext cx="0" cy="914400"/>
          </a:xfrm>
          <a:prstGeom prst="straightConnector1">
            <a:avLst/>
          </a:prstGeom>
          <a:noFill/>
          <a:ln w="28575" cap="flat" cmpd="sng">
            <a:solidFill>
              <a:schemeClr val="dk1"/>
            </a:solidFill>
            <a:prstDash val="solid"/>
            <a:miter lim="800000"/>
            <a:headEnd type="triangle" w="med" len="med"/>
            <a:tailEnd type="none" w="med" len="med"/>
          </a:ln>
        </p:spPr>
      </p:cxnSp>
      <p:sp>
        <p:nvSpPr>
          <p:cNvPr id="1983" name="Google Shape;1983;p206"/>
          <p:cNvSpPr txBox="1"/>
          <p:nvPr/>
        </p:nvSpPr>
        <p:spPr>
          <a:xfrm>
            <a:off x="3505200" y="3200400"/>
            <a:ext cx="1676400" cy="4572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Hashtable</a:t>
            </a:r>
            <a:endParaRPr/>
          </a:p>
        </p:txBody>
      </p:sp>
      <p:cxnSp>
        <p:nvCxnSpPr>
          <p:cNvPr id="1984" name="Google Shape;1984;p206"/>
          <p:cNvCxnSpPr/>
          <p:nvPr/>
        </p:nvCxnSpPr>
        <p:spPr>
          <a:xfrm>
            <a:off x="4267200" y="2514600"/>
            <a:ext cx="0" cy="685800"/>
          </a:xfrm>
          <a:prstGeom prst="straightConnector1">
            <a:avLst/>
          </a:prstGeom>
          <a:noFill/>
          <a:ln w="28575" cap="flat" cmpd="sng">
            <a:solidFill>
              <a:schemeClr val="dk1"/>
            </a:solidFill>
            <a:prstDash val="solid"/>
            <a:miter lim="800000"/>
            <a:headEnd type="triangle" w="med" len="med"/>
            <a:tailEnd type="none" w="med" len="med"/>
          </a:ln>
        </p:spPr>
      </p:cxnSp>
      <p:sp>
        <p:nvSpPr>
          <p:cNvPr id="1985" name="Google Shape;1985;p20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07"/>
          <p:cNvSpPr txBox="1"/>
          <p:nvPr/>
        </p:nvSpPr>
        <p:spPr>
          <a:xfrm>
            <a:off x="598487" y="1371600"/>
            <a:ext cx="79359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92" name="Google Shape;1992;p2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TreeMap</a:t>
            </a:r>
            <a:r>
              <a:rPr lang="en-US" sz="2600" b="1" i="0" u="none" strike="noStrike" cap="none">
                <a:solidFill>
                  <a:schemeClr val="dk1"/>
                </a:solidFill>
                <a:latin typeface="Arial"/>
                <a:ea typeface="Arial"/>
                <a:cs typeface="Arial"/>
                <a:sym typeface="Arial"/>
              </a:rPr>
              <a:t>: Implementation of </a:t>
            </a:r>
            <a:r>
              <a:rPr lang="en-US" sz="2600" b="1" i="0" u="none" strike="noStrike" cap="none">
                <a:solidFill>
                  <a:schemeClr val="dk1"/>
                </a:solidFill>
                <a:latin typeface="Courier New"/>
                <a:ea typeface="Courier New"/>
                <a:cs typeface="Courier New"/>
                <a:sym typeface="Courier New"/>
              </a:rPr>
              <a:t>Map</a:t>
            </a:r>
            <a:endParaRPr/>
          </a:p>
        </p:txBody>
      </p:sp>
      <p:sp>
        <p:nvSpPr>
          <p:cNvPr id="1993" name="Google Shape;1993;p207"/>
          <p:cNvSpPr txBox="1">
            <a:spLocks noGrp="1"/>
          </p:cNvSpPr>
          <p:nvPr>
            <p:ph type="body" idx="1"/>
          </p:nvPr>
        </p:nvSpPr>
        <p:spPr>
          <a:xfrm>
            <a:off x="609600" y="1219200"/>
            <a:ext cx="7918500" cy="463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MapExample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Map &lt;String, String&gt; partList = new </a:t>
            </a:r>
            <a:r>
              <a:rPr lang="en-US" sz="1400" b="1" i="0" u="none">
                <a:solidFill>
                  <a:schemeClr val="dk1"/>
                </a:solidFill>
                <a:latin typeface="Courier New"/>
                <a:ea typeface="Courier New"/>
                <a:cs typeface="Courier New"/>
                <a:sym typeface="Courier New"/>
              </a:rPr>
              <a:t>TreeMap&lt;&gt;();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partList.put(“S001", "Blue Polo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partList.put(“S002", "Black Polo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partList.put(“H001", "Duke Hat");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partList.put(“S002", "Black T-Shirt"); // Overwrite value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Set&lt;String&gt; keys = partList.keySet();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 Part List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(String key:keys){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System.out.println("Part#: " + key + " "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partList.get(key));</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1994" name="Google Shape;1994;p2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609600" y="1295400"/>
            <a:ext cx="79248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5" name="Google Shape;95;p1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Class Structure</a:t>
            </a:r>
            <a:endParaRPr/>
          </a:p>
        </p:txBody>
      </p:sp>
      <p:sp>
        <p:nvSpPr>
          <p:cNvPr id="96" name="Google Shape;96;p19"/>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package</a:t>
            </a:r>
            <a:r>
              <a:rPr lang="en-US" sz="1800" b="0" i="0" u="none" strike="noStrike" cap="none">
                <a:solidFill>
                  <a:schemeClr val="dk1"/>
                </a:solidFill>
                <a:latin typeface="Courier New"/>
                <a:ea typeface="Courier New"/>
                <a:cs typeface="Courier New"/>
                <a:sym typeface="Courier New"/>
              </a:rPr>
              <a:t> &lt;package_name&gt;;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import</a:t>
            </a:r>
            <a:r>
              <a:rPr lang="en-US" sz="1800" b="0" i="0" u="none" strike="noStrike" cap="none">
                <a:solidFill>
                  <a:schemeClr val="dk1"/>
                </a:solidFill>
                <a:latin typeface="Courier New"/>
                <a:ea typeface="Courier New"/>
                <a:cs typeface="Courier New"/>
                <a:sym typeface="Courier New"/>
              </a:rPr>
              <a:t> &lt;other_packages&gt;;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public</a:t>
            </a: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class</a:t>
            </a:r>
            <a:r>
              <a:rPr lang="en-US" sz="1800" b="0" i="0" u="none" strike="noStrike" cap="none">
                <a:solidFill>
                  <a:schemeClr val="dk1"/>
                </a:solidFill>
                <a:latin typeface="Courier New"/>
                <a:ea typeface="Courier New"/>
                <a:cs typeface="Courier New"/>
                <a:sym typeface="Courier New"/>
              </a:rPr>
              <a:t> ClassName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&lt;variables(also known as fields)&gt;;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&lt;constructor(s)&gt;;</a:t>
            </a:r>
            <a:endParaRPr/>
          </a:p>
          <a:p>
            <a:pPr marL="7936" marR="0" lvl="0" indent="7938"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&lt;other methods&gt;;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 }</a:t>
            </a:r>
            <a:endParaRPr/>
          </a:p>
        </p:txBody>
      </p:sp>
      <p:sp>
        <p:nvSpPr>
          <p:cNvPr id="97" name="Google Shape;97;p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pic>
        <p:nvPicPr>
          <p:cNvPr id="2000" name="Google Shape;2000;p208" descr="Duke-New-Series13_1.gif"/>
          <p:cNvPicPr preferRelativeResize="0"/>
          <p:nvPr/>
        </p:nvPicPr>
        <p:blipFill rotWithShape="1">
          <a:blip r:embed="rId3">
            <a:alphaModFix/>
          </a:blip>
          <a:srcRect/>
          <a:stretch/>
        </p:blipFill>
        <p:spPr>
          <a:xfrm>
            <a:off x="4343400" y="3670300"/>
            <a:ext cx="4343399" cy="2654300"/>
          </a:xfrm>
          <a:prstGeom prst="rect">
            <a:avLst/>
          </a:prstGeom>
          <a:noFill/>
          <a:ln>
            <a:noFill/>
          </a:ln>
        </p:spPr>
      </p:pic>
      <p:sp>
        <p:nvSpPr>
          <p:cNvPr id="2001" name="Google Shape;2001;p2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Deque</a:t>
            </a:r>
            <a:r>
              <a:rPr lang="en-US" sz="2600" b="1" i="0" u="none" strike="noStrike" cap="none">
                <a:solidFill>
                  <a:schemeClr val="dk1"/>
                </a:solidFill>
                <a:latin typeface="Arial"/>
                <a:ea typeface="Arial"/>
                <a:cs typeface="Arial"/>
                <a:sym typeface="Arial"/>
              </a:rPr>
              <a:t> Interface</a:t>
            </a:r>
            <a:endParaRPr/>
          </a:p>
        </p:txBody>
      </p:sp>
      <p:sp>
        <p:nvSpPr>
          <p:cNvPr id="2002" name="Google Shape;2002;p208"/>
          <p:cNvSpPr txBox="1">
            <a:spLocks noGrp="1"/>
          </p:cNvSpPr>
          <p:nvPr>
            <p:ph type="body" idx="1"/>
          </p:nvPr>
        </p:nvSpPr>
        <p:spPr>
          <a:xfrm>
            <a:off x="609600" y="1447800"/>
            <a:ext cx="7918500" cy="3066900"/>
          </a:xfrm>
          <a:prstGeom prst="rect">
            <a:avLst/>
          </a:prstGeom>
          <a:noFill/>
          <a:ln>
            <a:noFill/>
          </a:ln>
        </p:spPr>
        <p:txBody>
          <a:bodyPr spcFirstLastPara="1" wrap="square" lIns="12700" tIns="12700" rIns="12700" bIns="12700" anchor="t" anchorCtr="0">
            <a:noAutofit/>
          </a:bodyPr>
          <a:lstStyle/>
          <a:p>
            <a:pPr marL="574675" marR="0" lvl="1" indent="-5746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A collection that can be used as a stack or a queue</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means a “double-ended queue” (and is pronounced “deck”).</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queue provides FIFO (first in, first out)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add(e)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remove() </a:t>
            </a:r>
            <a:r>
              <a:rPr lang="en-US" sz="2000" b="0" i="0" u="none" strike="noStrike" cap="none">
                <a:solidFill>
                  <a:schemeClr val="dk1"/>
                </a:solidFill>
                <a:latin typeface="Arial"/>
                <a:ea typeface="Arial"/>
                <a:cs typeface="Arial"/>
                <a:sym typeface="Arial"/>
              </a:rPr>
              <a:t>methods</a:t>
            </a:r>
            <a:endParaRPr/>
          </a:p>
          <a:p>
            <a:pPr marL="574675" marR="0" lvl="1" indent="-5746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stack provides LIFO (last in, first out)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push(e)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pop() </a:t>
            </a:r>
            <a:r>
              <a:rPr lang="en-US" sz="2000" b="0" i="0" u="none" strike="noStrike" cap="none">
                <a:solidFill>
                  <a:schemeClr val="dk1"/>
                </a:solidFill>
                <a:latin typeface="Arial"/>
                <a:ea typeface="Arial"/>
                <a:cs typeface="Arial"/>
                <a:sym typeface="Arial"/>
              </a:rPr>
              <a:t>methods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003" name="Google Shape;2003;p2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09"/>
          <p:cNvSpPr txBox="1"/>
          <p:nvPr/>
        </p:nvSpPr>
        <p:spPr>
          <a:xfrm>
            <a:off x="598487" y="1524000"/>
            <a:ext cx="7931100" cy="441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10" name="Google Shape;2010;p2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Stack with </a:t>
            </a:r>
            <a:r>
              <a:rPr lang="en-US" sz="2600" b="1" i="0" u="none" strike="noStrike" cap="none">
                <a:solidFill>
                  <a:schemeClr val="dk1"/>
                </a:solidFill>
                <a:latin typeface="Courier New"/>
                <a:ea typeface="Courier New"/>
                <a:cs typeface="Courier New"/>
                <a:sym typeface="Courier New"/>
              </a:rPr>
              <a:t>Deque</a:t>
            </a:r>
            <a:r>
              <a:rPr lang="en-US" sz="2600" b="1" i="0" u="none" strike="noStrike" cap="none">
                <a:solidFill>
                  <a:schemeClr val="dk1"/>
                </a:solidFill>
                <a:latin typeface="Arial"/>
                <a:ea typeface="Arial"/>
                <a:cs typeface="Arial"/>
                <a:sym typeface="Arial"/>
              </a:rPr>
              <a:t>: Example</a:t>
            </a:r>
            <a:endParaRPr/>
          </a:p>
        </p:txBody>
      </p:sp>
      <p:sp>
        <p:nvSpPr>
          <p:cNvPr id="2011" name="Google Shape;2011;p209"/>
          <p:cNvSpPr txBox="1">
            <a:spLocks noGrp="1"/>
          </p:cNvSpPr>
          <p:nvPr>
            <p:ph type="body" idx="1"/>
          </p:nvPr>
        </p:nvSpPr>
        <p:spPr>
          <a:xfrm>
            <a:off x="692150" y="1601787"/>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TestStack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Deque&lt;String&gt; stack = new ArrayDeque&lt;&gt;();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stack.push("one");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stack.push("two");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stack.push("three");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int size = stack.size() - 1;</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 (size &gt;= 0 )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System.out.println(stack.pop());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size--;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012" name="Google Shape;2012;p2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2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Ordering Collections</a:t>
            </a:r>
            <a:endParaRPr/>
          </a:p>
        </p:txBody>
      </p:sp>
      <p:sp>
        <p:nvSpPr>
          <p:cNvPr id="2019" name="Google Shape;2019;p210"/>
          <p:cNvSpPr txBox="1">
            <a:spLocks noGrp="1"/>
          </p:cNvSpPr>
          <p:nvPr>
            <p:ph type="body" idx="1"/>
          </p:nvPr>
        </p:nvSpPr>
        <p:spPr>
          <a:xfrm>
            <a:off x="609600" y="1447800"/>
            <a:ext cx="7918500" cy="413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Comparable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interfaces are used to sort collections.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Both are implemented by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Comparable</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Overrides the </a:t>
            </a:r>
            <a:r>
              <a:rPr lang="en-US" sz="2000" b="0" i="0" u="none" strike="noStrike" cap="none">
                <a:solidFill>
                  <a:schemeClr val="dk1"/>
                </a:solidFill>
                <a:latin typeface="Courier New"/>
                <a:ea typeface="Courier New"/>
                <a:cs typeface="Courier New"/>
                <a:sym typeface="Courier New"/>
              </a:rPr>
              <a:t>compareTo</a:t>
            </a:r>
            <a:r>
              <a:rPr lang="en-US" sz="2000" b="0" i="0" u="none" strike="noStrike" cap="none">
                <a:solidFill>
                  <a:schemeClr val="dk1"/>
                </a:solidFill>
                <a:latin typeface="Arial"/>
                <a:ea typeface="Arial"/>
                <a:cs typeface="Arial"/>
                <a:sym typeface="Arial"/>
              </a:rPr>
              <a:t>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Provides only one sort option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implemented by using the </a:t>
            </a:r>
            <a:r>
              <a:rPr lang="en-US" sz="2000" b="0" i="0" u="none" strike="noStrike" cap="none">
                <a:solidFill>
                  <a:schemeClr val="dk1"/>
                </a:solidFill>
                <a:latin typeface="Courier New"/>
                <a:ea typeface="Courier New"/>
                <a:cs typeface="Courier New"/>
                <a:sym typeface="Courier New"/>
              </a:rPr>
              <a:t>compare</a:t>
            </a:r>
            <a:r>
              <a:rPr lang="en-US" sz="2000" b="0" i="0" u="none" strike="noStrike" cap="none">
                <a:solidFill>
                  <a:schemeClr val="dk1"/>
                </a:solidFill>
                <a:latin typeface="Arial"/>
                <a:ea typeface="Arial"/>
                <a:cs typeface="Arial"/>
                <a:sym typeface="Arial"/>
              </a:rPr>
              <a:t>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Enables you to create multiple </a:t>
            </a:r>
            <a:r>
              <a:rPr lang="en-US" sz="2000" b="0" i="0" u="none" strike="noStrike" cap="none">
                <a:solidFill>
                  <a:schemeClr val="dk1"/>
                </a:solidFill>
                <a:latin typeface="Courier New"/>
                <a:ea typeface="Courier New"/>
                <a:cs typeface="Courier New"/>
                <a:sym typeface="Courier New"/>
              </a:rPr>
              <a:t>Comparator</a:t>
            </a:r>
            <a:r>
              <a:rPr lang="en-US" sz="2000" b="0" i="0" u="none" strike="noStrike" cap="none">
                <a:solidFill>
                  <a:schemeClr val="dk1"/>
                </a:solidFill>
                <a:latin typeface="Arial"/>
                <a:ea typeface="Arial"/>
                <a:cs typeface="Arial"/>
                <a:sym typeface="Arial"/>
              </a:rPr>
              <a:t>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Enables you to create and use numerous sorting options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020" name="Google Shape;2020;p2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211"/>
          <p:cNvSpPr txBox="1"/>
          <p:nvPr/>
        </p:nvSpPr>
        <p:spPr>
          <a:xfrm>
            <a:off x="598487" y="1371600"/>
            <a:ext cx="8088300" cy="434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27" name="Google Shape;2027;p2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Comparable</a:t>
            </a:r>
            <a:r>
              <a:rPr lang="en-US" sz="2600" b="1" i="0" u="none" strike="noStrike" cap="none">
                <a:solidFill>
                  <a:schemeClr val="dk1"/>
                </a:solidFill>
                <a:latin typeface="Arial"/>
                <a:ea typeface="Arial"/>
                <a:cs typeface="Arial"/>
                <a:sym typeface="Arial"/>
              </a:rPr>
              <a:t>: Example</a:t>
            </a:r>
            <a:endParaRPr/>
          </a:p>
        </p:txBody>
      </p:sp>
      <p:sp>
        <p:nvSpPr>
          <p:cNvPr id="2028" name="Google Shape;2028;p21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ComparableStudent implements Comparable&lt;ComparableStudent&gt;{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private String name; private long id = 0; private double gpa = 0.0;</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ComparableStudent(String name, long id, double gpa){</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Additional code here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String getName(){ return this.name;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Additional code here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int compareTo(ComparableStudent 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result = this.name.compareTo(s.getName());</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if (result &gt; 0) { return 1;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else if (result &lt; 0){ return -1;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else { return 0;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029" name="Google Shape;2029;p2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212"/>
          <p:cNvSpPr txBox="1"/>
          <p:nvPr/>
        </p:nvSpPr>
        <p:spPr>
          <a:xfrm>
            <a:off x="604837" y="1447800"/>
            <a:ext cx="8310600" cy="3352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TestComparable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static void main(String[] args){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Set&lt;ComparableStudent&gt; studentList = new TreeSet&lt;&gt;();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ComparableStudent("Thomas Jefferson", 1111, 3.8));</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ComparableStudent("John Adams", 2222, 3.9));</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studentList.add(new ComparableStudent("George Washington", 3333, 3.4));</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for(ComparableStudent student:studentList){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System.out.println(student);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2036" name="Google Shape;2036;p2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Comparable</a:t>
            </a:r>
            <a:r>
              <a:rPr lang="en-US" sz="2600" b="1" i="0" u="none" strike="noStrike" cap="none">
                <a:solidFill>
                  <a:schemeClr val="dk1"/>
                </a:solidFill>
                <a:latin typeface="Arial"/>
                <a:ea typeface="Arial"/>
                <a:cs typeface="Arial"/>
                <a:sym typeface="Arial"/>
              </a:rPr>
              <a:t> Test: Example</a:t>
            </a:r>
            <a:endParaRPr/>
          </a:p>
        </p:txBody>
      </p:sp>
      <p:sp>
        <p:nvSpPr>
          <p:cNvPr id="2037" name="Google Shape;2037;p2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2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Interface</a:t>
            </a:r>
            <a:endParaRPr/>
          </a:p>
        </p:txBody>
      </p:sp>
      <p:sp>
        <p:nvSpPr>
          <p:cNvPr id="2044" name="Google Shape;2044;p213"/>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implemented by using the </a:t>
            </a:r>
            <a:r>
              <a:rPr lang="en-US" sz="2200" b="0" i="0" u="none" strike="noStrike" cap="none">
                <a:solidFill>
                  <a:schemeClr val="dk1"/>
                </a:solidFill>
                <a:latin typeface="Courier New"/>
                <a:ea typeface="Courier New"/>
                <a:cs typeface="Courier New"/>
                <a:sym typeface="Courier New"/>
              </a:rPr>
              <a:t>compare</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Enables you to create multiple </a:t>
            </a:r>
            <a:r>
              <a:rPr lang="en-US" sz="2200" b="0" i="0" u="none" strike="noStrike" cap="none">
                <a:solidFill>
                  <a:schemeClr val="dk1"/>
                </a:solidFill>
                <a:latin typeface="Courier New"/>
                <a:ea typeface="Courier New"/>
                <a:cs typeface="Courier New"/>
                <a:sym typeface="Courier New"/>
              </a:rPr>
              <a:t>Comparator</a:t>
            </a:r>
            <a:r>
              <a:rPr lang="en-US" sz="2200" b="0" i="0" u="none" strike="noStrike" cap="none">
                <a:solidFill>
                  <a:schemeClr val="dk1"/>
                </a:solidFill>
                <a:latin typeface="Arial"/>
                <a:ea typeface="Arial"/>
                <a:cs typeface="Arial"/>
                <a:sym typeface="Arial"/>
              </a:rPr>
              <a:t>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Enables you to create and use numerous sorting options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045" name="Google Shape;2045;p2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14"/>
          <p:cNvSpPr txBox="1"/>
          <p:nvPr/>
        </p:nvSpPr>
        <p:spPr>
          <a:xfrm>
            <a:off x="609600" y="1295400"/>
            <a:ext cx="7924800" cy="236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52" name="Google Shape;2052;p214"/>
          <p:cNvSpPr txBox="1"/>
          <p:nvPr/>
        </p:nvSpPr>
        <p:spPr>
          <a:xfrm>
            <a:off x="609600" y="3810000"/>
            <a:ext cx="7924800" cy="2209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53" name="Google Shape;2053;p2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Example</a:t>
            </a:r>
            <a:endParaRPr/>
          </a:p>
        </p:txBody>
      </p:sp>
      <p:sp>
        <p:nvSpPr>
          <p:cNvPr id="2054" name="Google Shape;2054;p214"/>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StudentSortName implements Comparator&lt;Student&gt;{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int compare(Student s1, Student s2){</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int result = s1.getName().compareTo(s2.getName());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(result != 0) { return result;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return 0;  // Or do more comparing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StudentSortGpa implements Comparator&lt;Student&gt;{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public int compare(Student s1, Student s2){</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(s1.getGpa() &lt; s2.getGpa()) { return 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if (s1.getGpa() &gt; s2.getGpa()) { return -1;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else { return 0;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p:txBody>
      </p:sp>
      <p:sp>
        <p:nvSpPr>
          <p:cNvPr id="2055" name="Google Shape;2055;p214"/>
          <p:cNvSpPr/>
          <p:nvPr/>
        </p:nvSpPr>
        <p:spPr>
          <a:xfrm>
            <a:off x="5257800" y="5181600"/>
            <a:ext cx="2379600" cy="762000"/>
          </a:xfrm>
          <a:prstGeom prst="wedgeRectCallout">
            <a:avLst>
              <a:gd name="adj1" fmla="val 5894"/>
              <a:gd name="adj2" fmla="val -512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Here the compare logic is reversed and results in descending order.</a:t>
            </a:r>
            <a:endParaRPr/>
          </a:p>
        </p:txBody>
      </p:sp>
      <p:sp>
        <p:nvSpPr>
          <p:cNvPr id="2056" name="Google Shape;2056;p2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15"/>
          <p:cNvSpPr txBox="1"/>
          <p:nvPr/>
        </p:nvSpPr>
        <p:spPr>
          <a:xfrm>
            <a:off x="609600" y="1143000"/>
            <a:ext cx="79248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63" name="Google Shape;2063;p2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Comparator</a:t>
            </a:r>
            <a:r>
              <a:rPr lang="en-US" sz="2600" b="1" i="0" u="none" strike="noStrike" cap="none">
                <a:solidFill>
                  <a:schemeClr val="dk1"/>
                </a:solidFill>
                <a:latin typeface="Arial"/>
                <a:ea typeface="Arial"/>
                <a:cs typeface="Arial"/>
                <a:sym typeface="Arial"/>
              </a:rPr>
              <a:t> Test: Example</a:t>
            </a:r>
            <a:endParaRPr/>
          </a:p>
        </p:txBody>
      </p:sp>
      <p:sp>
        <p:nvSpPr>
          <p:cNvPr id="2064" name="Google Shape;2064;p215"/>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public class TestComparator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List&lt;Student&gt; studentList = new ArrayList&lt;&gt;(3);</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Comparator&lt;Student&gt; sortName = new StudentSortName();</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Comparator&lt;Student&gt; sortGpa = new StudentSortGpa();</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 Initialize list here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Collections.sort(studentList, sortName);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for(Student student:studentList){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System.out.println(student);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Collections.sort(studentList, sortGpa);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for(Student student:studentList){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System.out.println(student);</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4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065" name="Google Shape;2065;p2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pic>
        <p:nvPicPr>
          <p:cNvPr id="2071" name="Google Shape;2071;p216"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072" name="Google Shape;2072;p2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073" name="Google Shape;2073;p216"/>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custom generic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type inference diamond to create an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without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collection by using generics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an </a:t>
            </a:r>
            <a:r>
              <a:rPr lang="en-US" sz="2200" b="0" i="0" u="none" strike="noStrike" cap="none">
                <a:solidFill>
                  <a:schemeClr val="dk1"/>
                </a:solidFill>
                <a:latin typeface="Courier New"/>
                <a:ea typeface="Courier New"/>
                <a:cs typeface="Courier New"/>
                <a:sym typeface="Courier New"/>
              </a:rPr>
              <a:t>ArrayList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HashMap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a </a:t>
            </a:r>
            <a:r>
              <a:rPr lang="en-US" sz="2200" b="0" i="0" u="none" strike="noStrike" cap="none">
                <a:solidFill>
                  <a:schemeClr val="dk1"/>
                </a:solidFill>
                <a:latin typeface="Courier New"/>
                <a:ea typeface="Courier New"/>
                <a:cs typeface="Courier New"/>
                <a:sym typeface="Courier New"/>
              </a:rPr>
              <a:t>Deque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Order collections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074" name="Google Shape;2074;p2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pic>
        <p:nvPicPr>
          <p:cNvPr id="2080" name="Google Shape;2080;p217"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081" name="Google Shape;2081;p217"/>
          <p:cNvSpPr txBox="1">
            <a:spLocks noGrp="1"/>
          </p:cNvSpPr>
          <p:nvPr>
            <p:ph type="title"/>
          </p:nvPr>
        </p:nvSpPr>
        <p:spPr>
          <a:xfrm>
            <a:off x="609600" y="439737"/>
            <a:ext cx="7918500" cy="7032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7-1 Overview: Counting Part Numbers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by Using a </a:t>
            </a:r>
            <a:r>
              <a:rPr lang="en-US" sz="2600" b="1" i="0" u="none" strike="noStrike" cap="none">
                <a:solidFill>
                  <a:schemeClr val="dk1"/>
                </a:solidFill>
                <a:latin typeface="Courier New"/>
                <a:ea typeface="Courier New"/>
                <a:cs typeface="Courier New"/>
                <a:sym typeface="Courier New"/>
              </a:rPr>
              <a:t>HashMap</a:t>
            </a:r>
            <a:endParaRPr/>
          </a:p>
        </p:txBody>
      </p:sp>
      <p:sp>
        <p:nvSpPr>
          <p:cNvPr id="2082" name="Google Shape;2082;p217"/>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map to store a part number and 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map to store a part number and description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Processing the list of parts and producing a report</a:t>
            </a:r>
            <a:endParaRPr/>
          </a:p>
        </p:txBody>
      </p:sp>
      <p:sp>
        <p:nvSpPr>
          <p:cNvPr id="2083" name="Google Shape;2083;p2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p:nvPr/>
        </p:nvSpPr>
        <p:spPr>
          <a:xfrm>
            <a:off x="609600" y="2057400"/>
            <a:ext cx="7924800" cy="2590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 name="Google Shape;104;p2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Class</a:t>
            </a:r>
            <a:endParaRPr/>
          </a:p>
        </p:txBody>
      </p:sp>
      <p:sp>
        <p:nvSpPr>
          <p:cNvPr id="105" name="Google Shape;105;p20"/>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simple Java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a:t>
            </a:r>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public class Simple {</a:t>
            </a:r>
            <a:endParaRPr/>
          </a:p>
          <a:p>
            <a:pPr marL="7936" marR="0" lvl="0" indent="7938"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public static void main(String args[]){</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a:p>
            <a:pPr marL="7938"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106" name="Google Shape;106;p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2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7-2 Overview: Implementing Stack by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Using a Deque Object</a:t>
            </a:r>
            <a:endParaRPr/>
          </a:p>
        </p:txBody>
      </p:sp>
      <p:sp>
        <p:nvSpPr>
          <p:cNvPr id="2090" name="Google Shape;2090;p218"/>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using the </a:t>
            </a:r>
            <a:r>
              <a:rPr lang="en-US" sz="2200" b="0" i="0" u="none">
                <a:solidFill>
                  <a:schemeClr val="dk1"/>
                </a:solidFill>
                <a:latin typeface="Courier New"/>
                <a:ea typeface="Courier New"/>
                <a:cs typeface="Courier New"/>
                <a:sym typeface="Courier New"/>
              </a:rPr>
              <a:t>Deque</a:t>
            </a:r>
            <a:r>
              <a:rPr lang="en-US" sz="2200" b="0" i="0" u="none">
                <a:solidFill>
                  <a:schemeClr val="dk1"/>
                </a:solidFill>
                <a:latin typeface="Arial"/>
                <a:ea typeface="Arial"/>
                <a:cs typeface="Arial"/>
                <a:sym typeface="Arial"/>
              </a:rPr>
              <a:t> object to implement a stack.</a:t>
            </a:r>
            <a:endParaRPr/>
          </a:p>
        </p:txBody>
      </p:sp>
      <p:pic>
        <p:nvPicPr>
          <p:cNvPr id="2091" name="Google Shape;2091;p218"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092" name="Google Shape;2092;p2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2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099" name="Google Shape;2099;p21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is </a:t>
            </a:r>
            <a:r>
              <a:rPr lang="en-US" sz="2200" b="0" i="1" u="none">
                <a:solidFill>
                  <a:schemeClr val="dk1"/>
                </a:solidFill>
                <a:latin typeface="Arial"/>
                <a:ea typeface="Arial"/>
                <a:cs typeface="Arial"/>
                <a:sym typeface="Arial"/>
              </a:rPr>
              <a:t>not</a:t>
            </a:r>
            <a:r>
              <a:rPr lang="en-US" sz="2200" b="0" i="0" u="none">
                <a:solidFill>
                  <a:schemeClr val="dk1"/>
                </a:solidFill>
                <a:latin typeface="Arial"/>
                <a:ea typeface="Arial"/>
                <a:cs typeface="Arial"/>
                <a:sym typeface="Arial"/>
              </a:rPr>
              <a:t> a conventional abbreviation for use with generics?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a:t>
            </a:r>
            <a:r>
              <a:rPr lang="en-US" sz="2200" b="0" i="0" u="none" strike="noStrike" cap="none">
                <a:solidFill>
                  <a:schemeClr val="dk1"/>
                </a:solidFill>
                <a:latin typeface="Arial"/>
                <a:ea typeface="Arial"/>
                <a:cs typeface="Arial"/>
                <a:sym typeface="Arial"/>
              </a:rPr>
              <a:t>: Table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a:t>
            </a:r>
            <a:r>
              <a:rPr lang="en-US" sz="2200" b="0" i="0" u="none" strike="noStrike" cap="none">
                <a:solidFill>
                  <a:schemeClr val="dk1"/>
                </a:solidFill>
                <a:latin typeface="Arial"/>
                <a:ea typeface="Arial"/>
                <a:cs typeface="Arial"/>
                <a:sym typeface="Arial"/>
              </a:rPr>
              <a:t>: Element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K</a:t>
            </a:r>
            <a:r>
              <a:rPr lang="en-US" sz="2200" b="0" i="0" u="none" strike="noStrike" cap="none">
                <a:solidFill>
                  <a:schemeClr val="dk1"/>
                </a:solidFill>
                <a:latin typeface="Arial"/>
                <a:ea typeface="Arial"/>
                <a:cs typeface="Arial"/>
                <a:sym typeface="Arial"/>
              </a:rPr>
              <a:t>: Key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a:t>
            </a:r>
            <a:r>
              <a:rPr lang="en-US" sz="2200" b="0" i="0" u="none" strike="noStrike" cap="none">
                <a:solidFill>
                  <a:schemeClr val="dk1"/>
                </a:solidFill>
                <a:latin typeface="Arial"/>
                <a:ea typeface="Arial"/>
                <a:cs typeface="Arial"/>
                <a:sym typeface="Arial"/>
              </a:rPr>
              <a:t>: Value</a:t>
            </a:r>
            <a:endParaRPr/>
          </a:p>
        </p:txBody>
      </p:sp>
      <p:sp>
        <p:nvSpPr>
          <p:cNvPr id="2100" name="Google Shape;2100;p2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2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107" name="Google Shape;2107;p22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interface would you use to create multiple sort options for a collection?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Comparison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Comparator</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Comparinator</a:t>
            </a:r>
            <a:endParaRPr/>
          </a:p>
        </p:txBody>
      </p:sp>
      <p:sp>
        <p:nvSpPr>
          <p:cNvPr id="2108" name="Google Shape;2108;p2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221"/>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 Streams, and Filters</a:t>
            </a:r>
            <a:endParaRPr/>
          </a:p>
        </p:txBody>
      </p:sp>
      <p:sp>
        <p:nvSpPr>
          <p:cNvPr id="2114" name="Google Shape;2114;p221"/>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2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121" name="Google Shape;2121;p222"/>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Builder pattern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a collection by using lambda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Stream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a collection by using lambda expressions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an existing method by using a method reference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Chain multiple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pipelines in terms of lambdas and collections</a:t>
            </a:r>
            <a:endParaRPr/>
          </a:p>
        </p:txBody>
      </p:sp>
      <p:pic>
        <p:nvPicPr>
          <p:cNvPr id="2122" name="Google Shape;2122;p222"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2123" name="Google Shape;2123;p2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2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Collections, Streams, and Filters</a:t>
            </a:r>
            <a:endParaRPr/>
          </a:p>
        </p:txBody>
      </p:sp>
      <p:sp>
        <p:nvSpPr>
          <p:cNvPr id="2130" name="Google Shape;2130;p22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collections using forEach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 and Filters</a:t>
            </a:r>
            <a:endParaRPr/>
          </a:p>
        </p:txBody>
      </p:sp>
      <p:pic>
        <p:nvPicPr>
          <p:cNvPr id="2131" name="Google Shape;2131;p223" descr="Duke - rafting.png"/>
          <p:cNvPicPr preferRelativeResize="0"/>
          <p:nvPr/>
        </p:nvPicPr>
        <p:blipFill rotWithShape="1">
          <a:blip r:embed="rId3">
            <a:alphaModFix/>
          </a:blip>
          <a:srcRect/>
          <a:stretch/>
        </p:blipFill>
        <p:spPr>
          <a:xfrm>
            <a:off x="5105400" y="3657600"/>
            <a:ext cx="3267076" cy="1904999"/>
          </a:xfrm>
          <a:prstGeom prst="rect">
            <a:avLst/>
          </a:prstGeom>
          <a:noFill/>
          <a:ln>
            <a:noFill/>
          </a:ln>
        </p:spPr>
      </p:pic>
      <p:pic>
        <p:nvPicPr>
          <p:cNvPr id="2132" name="Google Shape;2132;p223" descr="Duke -Lambda.png"/>
          <p:cNvPicPr preferRelativeResize="0"/>
          <p:nvPr/>
        </p:nvPicPr>
        <p:blipFill rotWithShape="1">
          <a:blip r:embed="rId4">
            <a:alphaModFix/>
          </a:blip>
          <a:srcRect/>
          <a:stretch/>
        </p:blipFill>
        <p:spPr>
          <a:xfrm>
            <a:off x="838200" y="3810000"/>
            <a:ext cx="2873375" cy="2179637"/>
          </a:xfrm>
          <a:prstGeom prst="rect">
            <a:avLst/>
          </a:prstGeom>
          <a:noFill/>
          <a:ln>
            <a:noFill/>
          </a:ln>
        </p:spPr>
      </p:pic>
      <p:sp>
        <p:nvSpPr>
          <p:cNvPr id="2133" name="Google Shape;2133;p2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2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Person Class</a:t>
            </a:r>
            <a:endParaRPr/>
          </a:p>
        </p:txBody>
      </p:sp>
      <p:sp>
        <p:nvSpPr>
          <p:cNvPr id="2140" name="Google Shape;2140;p224"/>
          <p:cNvSpPr txBox="1">
            <a:spLocks noGrp="1"/>
          </p:cNvSpPr>
          <p:nvPr>
            <p:ph type="body" idx="1"/>
          </p:nvPr>
        </p:nvSpPr>
        <p:spPr>
          <a:xfrm>
            <a:off x="609600" y="1447800"/>
            <a:ext cx="7918500" cy="453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Person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Attributes like name, age, address, etc.</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created by using the Builder pattern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Generates a collection persons for examples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RoboCall Example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 app for contacting people via mail, phone, email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Given a list of people query for certain groups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Used for test and demo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Groups queried for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Drivers: Persons over the age of 16</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Draftees: Male persons between 18 and 25 years old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Pilots: Persons between 23 and 65 years old</a:t>
            </a:r>
            <a:endParaRPr/>
          </a:p>
        </p:txBody>
      </p:sp>
      <p:sp>
        <p:nvSpPr>
          <p:cNvPr id="2141" name="Google Shape;2141;p2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225"/>
          <p:cNvSpPr txBox="1"/>
          <p:nvPr/>
        </p:nvSpPr>
        <p:spPr>
          <a:xfrm>
            <a:off x="614362" y="1828800"/>
            <a:ext cx="79200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48" name="Google Shape;2148;p2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Person Properties</a:t>
            </a:r>
            <a:endParaRPr/>
          </a:p>
        </p:txBody>
      </p:sp>
      <p:sp>
        <p:nvSpPr>
          <p:cNvPr id="2149" name="Google Shape;2149;p225"/>
          <p:cNvSpPr txBox="1">
            <a:spLocks noGrp="1"/>
          </p:cNvSpPr>
          <p:nvPr>
            <p:ph type="body" idx="1"/>
          </p:nvPr>
        </p:nvSpPr>
        <p:spPr>
          <a:xfrm>
            <a:off x="609600" y="1447800"/>
            <a:ext cx="7918500" cy="405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Person has the following properties:</a:t>
            </a:r>
            <a:endParaRPr sz="22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Courier New"/>
                <a:ea typeface="Courier New"/>
                <a:cs typeface="Courier New"/>
                <a:sym typeface="Courier New"/>
              </a:rPr>
              <a:t>9 public class Person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10   private String givenName;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11   private String surName;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12   private int 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13   private Gender gender;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14   private String eMail;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15   private String phone;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16   private String address;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17   private String city;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18   private String state;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19   private String code;</a:t>
            </a:r>
            <a:endParaRPr/>
          </a:p>
        </p:txBody>
      </p:sp>
      <p:sp>
        <p:nvSpPr>
          <p:cNvPr id="2150" name="Google Shape;2150;p2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226"/>
          <p:cNvSpPr txBox="1"/>
          <p:nvPr/>
        </p:nvSpPr>
        <p:spPr>
          <a:xfrm>
            <a:off x="614362" y="3405187"/>
            <a:ext cx="79200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57" name="Google Shape;2157;p2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Builder Pattern</a:t>
            </a:r>
            <a:endParaRPr/>
          </a:p>
        </p:txBody>
      </p:sp>
      <p:sp>
        <p:nvSpPr>
          <p:cNvPr id="2158" name="Google Shape;2158;p226"/>
          <p:cNvSpPr txBox="1">
            <a:spLocks noGrp="1"/>
          </p:cNvSpPr>
          <p:nvPr>
            <p:ph type="body" idx="1"/>
          </p:nvPr>
        </p:nvSpPr>
        <p:spPr>
          <a:xfrm>
            <a:off x="609600" y="1143000"/>
            <a:ext cx="7918500" cy="5202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object creation by using method chaining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Easier-to-read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More flexible object creation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Object returns itself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fluent approach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260     people.add(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261       new Person.Builder()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262             .givenName("Betty")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263             .surName("Jones")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264             .age(85)</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265             .gender(Gender.FEMALE)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266             .email("betty.jones@example.com")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267             .phoneNumber("211-33-1234")</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272             .build()</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273     );</a:t>
            </a:r>
            <a:endParaRPr/>
          </a:p>
        </p:txBody>
      </p:sp>
      <p:sp>
        <p:nvSpPr>
          <p:cNvPr id="2159" name="Google Shape;2159;p2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227"/>
          <p:cNvSpPr txBox="1"/>
          <p:nvPr/>
        </p:nvSpPr>
        <p:spPr>
          <a:xfrm>
            <a:off x="614362" y="1876425"/>
            <a:ext cx="7920000" cy="39909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66" name="Google Shape;2166;p2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Collection Iteration and Lambdas</a:t>
            </a:r>
            <a:endParaRPr/>
          </a:p>
        </p:txBody>
      </p:sp>
      <p:sp>
        <p:nvSpPr>
          <p:cNvPr id="2167" name="Google Shape;2167;p227"/>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RoboCall06</a:t>
            </a:r>
            <a:r>
              <a:rPr lang="en-US" sz="2200" b="0" i="0" u="none" strike="noStrike" cap="none">
                <a:solidFill>
                  <a:schemeClr val="dk1"/>
                </a:solidFill>
                <a:latin typeface="Arial"/>
                <a:ea typeface="Arial"/>
                <a:cs typeface="Arial"/>
                <a:sym typeface="Arial"/>
              </a:rPr>
              <a:t> Iterating with </a:t>
            </a:r>
            <a:r>
              <a:rPr lang="en-US" sz="2200" b="0" i="0" u="none" strike="noStrike" cap="none">
                <a:solidFill>
                  <a:schemeClr val="dk1"/>
                </a:solidFill>
                <a:latin typeface="Courier New"/>
                <a:ea typeface="Courier New"/>
                <a:cs typeface="Courier New"/>
                <a:sym typeface="Courier New"/>
              </a:rPr>
              <a:t>forEach</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 9 public class RoboCallTest06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10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11   public static void main(String[] args){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12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13     List&lt;Person&gt; pl = Person.createShortList();</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14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15     System.out.println("\n=== Print List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16     pl.</a:t>
            </a:r>
            <a:r>
              <a:rPr lang="en-US" sz="2000" b="1"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Courier New"/>
                <a:ea typeface="Courier New"/>
                <a:cs typeface="Courier New"/>
                <a:sym typeface="Courier New"/>
              </a:rPr>
              <a:t>(p -&gt; System.out.println(p));</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17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18   }</a:t>
            </a:r>
            <a:endParaRPr/>
          </a:p>
          <a:p>
            <a:pPr marL="7937" marR="0" lvl="0" indent="7937" algn="l"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19 }</a:t>
            </a:r>
            <a:endParaRPr/>
          </a:p>
        </p:txBody>
      </p:sp>
      <p:sp>
        <p:nvSpPr>
          <p:cNvPr id="2168" name="Google Shape;2168;p2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533400" y="1371600"/>
            <a:ext cx="8077200" cy="419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3" name="Google Shape;113;p2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Naming Conventions</a:t>
            </a:r>
            <a:endParaRPr/>
          </a:p>
        </p:txBody>
      </p:sp>
      <p:sp>
        <p:nvSpPr>
          <p:cNvPr id="114" name="Google Shape;114;p21"/>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a:t>
            </a:r>
            <a:r>
              <a:rPr lang="en-US" sz="1600" b="1" i="0" u="none">
                <a:solidFill>
                  <a:schemeClr val="dk1"/>
                </a:solidFill>
                <a:latin typeface="Courier New"/>
                <a:ea typeface="Courier New"/>
                <a:cs typeface="Courier New"/>
                <a:sym typeface="Courier New"/>
              </a:rPr>
              <a:t>CreditCard</a:t>
            </a: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final int </a:t>
            </a:r>
            <a:r>
              <a:rPr lang="en-US" sz="1600" b="1" i="0" u="none">
                <a:solidFill>
                  <a:schemeClr val="dk1"/>
                </a:solidFill>
                <a:latin typeface="Courier New"/>
                <a:ea typeface="Courier New"/>
                <a:cs typeface="Courier New"/>
                <a:sym typeface="Courier New"/>
              </a:rPr>
              <a:t>VISA</a:t>
            </a:r>
            <a:r>
              <a:rPr lang="en-US" sz="1600" b="0" i="0" u="none">
                <a:solidFill>
                  <a:schemeClr val="dk1"/>
                </a:solidFill>
                <a:latin typeface="Courier New"/>
                <a:ea typeface="Courier New"/>
                <a:cs typeface="Courier New"/>
                <a:sym typeface="Courier New"/>
              </a:rPr>
              <a:t> = 5001;</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String accountName;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String cardNumber;</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Date </a:t>
            </a:r>
            <a:r>
              <a:rPr lang="en-US" sz="1600" b="1" i="0" u="none">
                <a:solidFill>
                  <a:schemeClr val="dk1"/>
                </a:solidFill>
                <a:latin typeface="Courier New"/>
                <a:ea typeface="Courier New"/>
                <a:cs typeface="Courier New"/>
                <a:sym typeface="Courier New"/>
              </a:rPr>
              <a:t>expDate</a:t>
            </a:r>
            <a:r>
              <a:rPr lang="en-US" sz="1600" b="0" i="0" u="none">
                <a:solidFill>
                  <a:schemeClr val="dk1"/>
                </a:solidFill>
                <a:latin typeface="Courier New"/>
                <a:ea typeface="Courier New"/>
                <a:cs typeface="Courier New"/>
                <a:sym typeface="Courier New"/>
              </a:rPr>
              <a: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double getCharges(){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a:t>
            </a:r>
            <a:r>
              <a:rPr lang="en-US" sz="1600" b="1" i="0" u="none">
                <a:solidFill>
                  <a:schemeClr val="dk1"/>
                </a:solidFill>
                <a:latin typeface="Courier New"/>
                <a:ea typeface="Courier New"/>
                <a:cs typeface="Courier New"/>
                <a:sym typeface="Courier New"/>
              </a:rPr>
              <a:t>disputeCharge</a:t>
            </a:r>
            <a:r>
              <a:rPr lang="en-US" sz="1600" b="0" i="0" u="none">
                <a:solidFill>
                  <a:schemeClr val="dk1"/>
                </a:solidFill>
                <a:latin typeface="Courier New"/>
                <a:ea typeface="Courier New"/>
                <a:cs typeface="Courier New"/>
                <a:sym typeface="Courier New"/>
              </a:rPr>
              <a:t>(String chargeId, float amount){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a:t>
            </a:r>
            <a:endParaRPr/>
          </a:p>
        </p:txBody>
      </p:sp>
      <p:sp>
        <p:nvSpPr>
          <p:cNvPr id="115" name="Google Shape;115;p21"/>
          <p:cNvSpPr/>
          <p:nvPr/>
        </p:nvSpPr>
        <p:spPr>
          <a:xfrm>
            <a:off x="4800600" y="1219200"/>
            <a:ext cx="2362200" cy="533400"/>
          </a:xfrm>
          <a:prstGeom prst="wedgeRectCallout">
            <a:avLst>
              <a:gd name="adj1" fmla="val -11526"/>
              <a:gd name="adj2" fmla="val 972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Class names are nouns in upper camel case.</a:t>
            </a:r>
            <a:endParaRPr/>
          </a:p>
        </p:txBody>
      </p:sp>
      <p:sp>
        <p:nvSpPr>
          <p:cNvPr id="116" name="Google Shape;116;p21"/>
          <p:cNvSpPr/>
          <p:nvPr/>
        </p:nvSpPr>
        <p:spPr>
          <a:xfrm>
            <a:off x="4800600" y="1909762"/>
            <a:ext cx="2895600" cy="523875"/>
          </a:xfrm>
          <a:prstGeom prst="wedgeRectCallout">
            <a:avLst>
              <a:gd name="adj1" fmla="val -7271"/>
              <a:gd name="adj2" fmla="val 16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Constants should be declared in all uppercase. letters</a:t>
            </a:r>
            <a:endParaRPr/>
          </a:p>
        </p:txBody>
      </p:sp>
      <p:sp>
        <p:nvSpPr>
          <p:cNvPr id="117" name="Google Shape;117;p21"/>
          <p:cNvSpPr/>
          <p:nvPr/>
        </p:nvSpPr>
        <p:spPr>
          <a:xfrm>
            <a:off x="4800600" y="2563812"/>
            <a:ext cx="2362200" cy="739775"/>
          </a:xfrm>
          <a:prstGeom prst="wedgeRectCallout">
            <a:avLst>
              <a:gd name="adj1" fmla="val -8949"/>
              <a:gd name="adj2" fmla="val 530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Variable names are short but meaningful in lower camel case.</a:t>
            </a:r>
            <a:endParaRPr/>
          </a:p>
        </p:txBody>
      </p:sp>
      <p:sp>
        <p:nvSpPr>
          <p:cNvPr id="118" name="Google Shape;118;p21"/>
          <p:cNvSpPr/>
          <p:nvPr/>
        </p:nvSpPr>
        <p:spPr>
          <a:xfrm>
            <a:off x="2057400" y="5105400"/>
            <a:ext cx="2362200" cy="533400"/>
          </a:xfrm>
          <a:prstGeom prst="wedgeRectCallout">
            <a:avLst>
              <a:gd name="adj1" fmla="val 15474"/>
              <a:gd name="adj2" fmla="val -1886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Methods should be verbs, in lower camel case.</a:t>
            </a:r>
            <a:endParaRPr/>
          </a:p>
        </p:txBody>
      </p:sp>
      <p:sp>
        <p:nvSpPr>
          <p:cNvPr id="119" name="Google Shape;119;p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28"/>
          <p:cNvSpPr txBox="1"/>
          <p:nvPr/>
        </p:nvSpPr>
        <p:spPr>
          <a:xfrm>
            <a:off x="614362" y="1524000"/>
            <a:ext cx="7920000" cy="441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75" name="Google Shape;2175;p2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RoboCallTest07: Stream and Filter</a:t>
            </a:r>
            <a:endParaRPr/>
          </a:p>
        </p:txBody>
      </p:sp>
      <p:sp>
        <p:nvSpPr>
          <p:cNvPr id="2176" name="Google Shape;2176;p228"/>
          <p:cNvSpPr txBox="1">
            <a:spLocks noGrp="1"/>
          </p:cNvSpPr>
          <p:nvPr>
            <p:ph type="body" idx="1"/>
          </p:nvPr>
        </p:nvSpPr>
        <p:spPr>
          <a:xfrm>
            <a:off x="609600" y="16002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10 public class RoboCallTest07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12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14     List&lt;Person&gt; pl = Person.createShortList();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15     RoboCall05 robo = new RoboCall05();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System.out.println("\n=== Calling all Drivers Lambda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pl.</a:t>
            </a:r>
            <a:r>
              <a:rPr lang="en-US" sz="1600" b="1" i="0" u="none" strike="noStrike" cap="none">
                <a:solidFill>
                  <a:schemeClr val="dk1"/>
                </a:solidFill>
                <a:latin typeface="Courier New"/>
                <a:ea typeface="Courier New"/>
                <a:cs typeface="Courier New"/>
                <a:sym typeface="Courier New"/>
              </a:rPr>
              <a: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19         </a:t>
            </a:r>
            <a:r>
              <a:rPr lang="en-US" sz="1600" b="1" i="0" u="none" strike="noStrike" cap="none">
                <a:solidFill>
                  <a:schemeClr val="dk1"/>
                </a:solidFill>
                <a:latin typeface="Courier New"/>
                <a:ea typeface="Courier New"/>
                <a:cs typeface="Courier New"/>
                <a:sym typeface="Courier New"/>
              </a:rPr>
              <a:t>.filter(p -&gt; p.getAge() &gt;= 23 &amp;&amp; p.getAge() &lt;= 65)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r>
              <a:rPr lang="en-US" sz="1600" b="1" i="0" u="none" strike="noStrike" cap="none">
                <a:solidFill>
                  <a:schemeClr val="dk1"/>
                </a:solidFill>
                <a:latin typeface="Courier New"/>
                <a:ea typeface="Courier New"/>
                <a:cs typeface="Courier New"/>
                <a:sym typeface="Courier New"/>
              </a:rPr>
              <a:t>        .forEach(p -&gt; robo.roboCall(p));</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a:t>
            </a:r>
            <a:endParaRPr/>
          </a:p>
        </p:txBody>
      </p:sp>
      <p:sp>
        <p:nvSpPr>
          <p:cNvPr id="2177" name="Google Shape;2177;p2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229"/>
          <p:cNvSpPr txBox="1"/>
          <p:nvPr/>
        </p:nvSpPr>
        <p:spPr>
          <a:xfrm>
            <a:off x="614362" y="1447800"/>
            <a:ext cx="79200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84" name="Google Shape;2184;p2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RobocallTest08:  Stream and Filter Again</a:t>
            </a:r>
            <a:endParaRPr/>
          </a:p>
        </p:txBody>
      </p:sp>
      <p:sp>
        <p:nvSpPr>
          <p:cNvPr id="2185" name="Google Shape;2185;p22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10 public class RoboCallTest08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12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14     List&lt;Person&gt; pl = Person.createShortList();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15     RoboCall05 robo = new RoboCall05();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 Predicates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r>
              <a:rPr lang="en-US" sz="1600" b="1" i="0" u="none" strike="noStrike" cap="none">
                <a:solidFill>
                  <a:schemeClr val="dk1"/>
                </a:solidFill>
                <a:latin typeface="Courier New"/>
                <a:ea typeface="Courier New"/>
                <a:cs typeface="Courier New"/>
                <a:sym typeface="Courier New"/>
              </a:rPr>
              <a:t>Predicate&lt;Person&gt; allPilots =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19         p -&gt; p.getAge() &gt;= 23 &amp;&amp; p.getAge() &lt;= 65;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System.out.println("\n=== Calling all Drivers Variable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pl.stream().</a:t>
            </a:r>
            <a:r>
              <a:rPr lang="en-US" sz="1600" b="1" i="0" u="none" strike="noStrike" cap="none">
                <a:solidFill>
                  <a:schemeClr val="dk1"/>
                </a:solidFill>
                <a:latin typeface="Courier New"/>
                <a:ea typeface="Courier New"/>
                <a:cs typeface="Courier New"/>
                <a:sym typeface="Courier New"/>
              </a:rPr>
              <a:t>filter(allPilots)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.forEach(p -&gt; robo.roboCall(p));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24   }</a:t>
            </a:r>
            <a:endParaRPr/>
          </a:p>
        </p:txBody>
      </p:sp>
      <p:sp>
        <p:nvSpPr>
          <p:cNvPr id="2186" name="Google Shape;2186;p2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SalesTxn</a:t>
            </a:r>
            <a:r>
              <a:rPr lang="en-US" sz="2600" b="1" i="0" u="none" strike="noStrike" cap="none">
                <a:solidFill>
                  <a:schemeClr val="dk1"/>
                </a:solidFill>
                <a:latin typeface="Arial"/>
                <a:ea typeface="Arial"/>
                <a:cs typeface="Arial"/>
                <a:sym typeface="Arial"/>
              </a:rPr>
              <a:t> Class</a:t>
            </a:r>
            <a:endParaRPr/>
          </a:p>
        </p:txBody>
      </p:sp>
      <p:sp>
        <p:nvSpPr>
          <p:cNvPr id="2193" name="Google Shape;2193;p23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 used in examples and practices to follow</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Stores information about sales transactions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Seller and buyer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Product quantity and price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Implemented with a Builder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Buyer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 class to represent buyers and their volume discount level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Helper enums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BuyerClass: Defines volume discount levels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State: Lists the states where transactions take place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TaxRate: Lists the sales tax rates for different states</a:t>
            </a:r>
            <a:endParaRPr/>
          </a:p>
        </p:txBody>
      </p:sp>
      <p:sp>
        <p:nvSpPr>
          <p:cNvPr id="2194" name="Google Shape;2194;p2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2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Streams</a:t>
            </a:r>
            <a:endParaRPr/>
          </a:p>
        </p:txBody>
      </p:sp>
      <p:sp>
        <p:nvSpPr>
          <p:cNvPr id="2201" name="Google Shape;2201;p231"/>
          <p:cNvSpPr txBox="1">
            <a:spLocks noGrp="1"/>
          </p:cNvSpPr>
          <p:nvPr>
            <p:ph type="body" idx="1"/>
          </p:nvPr>
        </p:nvSpPr>
        <p:spPr>
          <a:xfrm>
            <a:off x="609600" y="1447800"/>
            <a:ext cx="7918500" cy="4684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sequence of elements on which various methods can be chained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chaining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Multiple methods can be called in one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characteristics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They are immutable.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After the elements are consumed, they are no longer available from the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chain of operations can occur only once on a particular stream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They can be serial (default) or parallel.</a:t>
            </a:r>
            <a:endParaRPr/>
          </a:p>
        </p:txBody>
      </p:sp>
      <p:sp>
        <p:nvSpPr>
          <p:cNvPr id="2202" name="Google Shape;2202;p2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232"/>
          <p:cNvSpPr txBox="1"/>
          <p:nvPr/>
        </p:nvSpPr>
        <p:spPr>
          <a:xfrm>
            <a:off x="614362" y="3581400"/>
            <a:ext cx="79200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09" name="Google Shape;2209;p2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Filter Method</a:t>
            </a:r>
            <a:endParaRPr/>
          </a:p>
        </p:txBody>
      </p:sp>
      <p:sp>
        <p:nvSpPr>
          <p:cNvPr id="2210" name="Google Shape;2210;p232"/>
          <p:cNvSpPr txBox="1">
            <a:spLocks noGrp="1"/>
          </p:cNvSpPr>
          <p:nvPr>
            <p:ph type="body" idx="1"/>
          </p:nvPr>
        </p:nvSpPr>
        <p:spPr>
          <a:xfrm>
            <a:off x="609600" y="1447800"/>
            <a:ext cx="7918500" cy="420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Stream class converts collection to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only be used once and then tossed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method uses Predicate lambdas to select items.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Syntax:</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System.out.println("\n== CA Transations Lambda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tList.stream()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a:t>
            </a:r>
            <a:r>
              <a:rPr lang="en-US" sz="16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.forEach(SalesTxn::printSummary);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211" name="Google Shape;2211;p2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2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References</a:t>
            </a:r>
            <a:endParaRPr/>
          </a:p>
        </p:txBody>
      </p:sp>
      <p:sp>
        <p:nvSpPr>
          <p:cNvPr id="2218" name="Google Shape;2218;p233"/>
          <p:cNvSpPr txBox="1">
            <a:spLocks noGrp="1"/>
          </p:cNvSpPr>
          <p:nvPr>
            <p:ph type="body" idx="1"/>
          </p:nvPr>
        </p:nvSpPr>
        <p:spPr>
          <a:xfrm>
            <a:off x="685800" y="1295400"/>
            <a:ext cx="7918500" cy="5202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some cases, the lambda expression merely calls a class method.</a:t>
            </a:r>
            <a:endParaRPr/>
          </a:p>
          <a:p>
            <a:pPr marL="1020762" marR="0" lvl="2" indent="-331787" algn="l" rtl="0">
              <a:lnSpc>
                <a:spcPct val="100000"/>
              </a:lnSpc>
              <a:spcBef>
                <a:spcPts val="320"/>
              </a:spcBef>
              <a:spcAft>
                <a:spcPts val="0"/>
              </a:spcAft>
              <a:buClr>
                <a:srgbClr val="FF0000"/>
              </a:buClr>
              <a:buSzPts val="1600"/>
              <a:buFont typeface="Arial"/>
              <a:buChar char="–"/>
            </a:pPr>
            <a:r>
              <a:rPr lang="en-US" sz="1600" b="0" i="0" u="none" strike="noStrike" cap="none">
                <a:solidFill>
                  <a:schemeClr val="dk1"/>
                </a:solidFill>
                <a:latin typeface="Courier New"/>
                <a:ea typeface="Courier New"/>
                <a:cs typeface="Courier New"/>
                <a:sym typeface="Courier New"/>
              </a:rPr>
              <a:t>.forEach(t -&gt; t.printSummary())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Alternatively, you can use a method reference</a:t>
            </a:r>
            <a:endParaRPr/>
          </a:p>
          <a:p>
            <a:pPr marL="1020762" marR="0" lvl="2" indent="-331787" algn="l" rtl="0">
              <a:lnSpc>
                <a:spcPct val="100000"/>
              </a:lnSpc>
              <a:spcBef>
                <a:spcPts val="320"/>
              </a:spcBef>
              <a:spcAft>
                <a:spcPts val="0"/>
              </a:spcAft>
              <a:buClr>
                <a:srgbClr val="FF0000"/>
              </a:buClr>
              <a:buSzPts val="1600"/>
              <a:buFont typeface="Arial"/>
              <a:buChar char="–"/>
            </a:pPr>
            <a:r>
              <a:rPr lang="en-US" sz="1600" b="0" i="0" u="none" strike="noStrike" cap="none">
                <a:solidFill>
                  <a:schemeClr val="dk1"/>
                </a:solidFill>
                <a:latin typeface="Courier New"/>
                <a:ea typeface="Courier New"/>
                <a:cs typeface="Courier New"/>
                <a:sym typeface="Courier New"/>
              </a:rPr>
              <a:t>.forEach(SalesTxn::printSummary));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a method reference in the following situations: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 static method</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Courier New"/>
                <a:ea typeface="Courier New"/>
                <a:cs typeface="Courier New"/>
                <a:sym typeface="Courier New"/>
              </a:rPr>
              <a:t>ContainingClass::staticMethodName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an instance method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an instance method of an arbitrary object of a particular type (for example, </a:t>
            </a:r>
            <a:r>
              <a:rPr lang="en-US" sz="2000" b="0" i="0" u="none" strike="noStrike" cap="none">
                <a:solidFill>
                  <a:schemeClr val="dk1"/>
                </a:solidFill>
                <a:latin typeface="Courier New"/>
                <a:ea typeface="Courier New"/>
                <a:cs typeface="Courier New"/>
                <a:sym typeface="Courier New"/>
              </a:rPr>
              <a:t>String::compareToIgnoreCase</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Reference to a constructor </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Courier New"/>
                <a:ea typeface="Courier New"/>
                <a:cs typeface="Courier New"/>
                <a:sym typeface="Courier New"/>
              </a:rPr>
              <a:t>ClassName::new</a:t>
            </a:r>
            <a:endParaRPr/>
          </a:p>
        </p:txBody>
      </p:sp>
      <p:sp>
        <p:nvSpPr>
          <p:cNvPr id="2219" name="Google Shape;2219;p2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234"/>
          <p:cNvSpPr txBox="1"/>
          <p:nvPr/>
        </p:nvSpPr>
        <p:spPr>
          <a:xfrm>
            <a:off x="614362" y="2971800"/>
            <a:ext cx="79200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26" name="Google Shape;2226;p2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Chaining</a:t>
            </a:r>
            <a:endParaRPr/>
          </a:p>
        </p:txBody>
      </p:sp>
      <p:sp>
        <p:nvSpPr>
          <p:cNvPr id="2227" name="Google Shape;2227;p234"/>
          <p:cNvSpPr txBox="1">
            <a:spLocks noGrp="1"/>
          </p:cNvSpPr>
          <p:nvPr>
            <p:ph type="body" idx="1"/>
          </p:nvPr>
        </p:nvSpPr>
        <p:spPr>
          <a:xfrm>
            <a:off x="609600" y="1447800"/>
            <a:ext cx="7918500" cy="3244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Pipelines allow method chaining (like a builder).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Methods include filter and many others.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tList.stream()</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r>
              <a:rPr lang="en-US" sz="18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23             </a:t>
            </a:r>
            <a:r>
              <a:rPr lang="en-US" sz="1800" b="1" i="0" u="none" strike="noStrike" cap="none">
                <a:solidFill>
                  <a:schemeClr val="dk1"/>
                </a:solidFill>
                <a:latin typeface="Courier New"/>
                <a:ea typeface="Courier New"/>
                <a:cs typeface="Courier New"/>
                <a:sym typeface="Courier New"/>
              </a:rPr>
              <a:t>.filter(t -&gt; t.getBuyer().getName()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r>
              <a:rPr lang="en-US" sz="1800" b="1" i="0" u="none" strike="noStrike" cap="none">
                <a:solidFill>
                  <a:schemeClr val="dk1"/>
                </a:solidFill>
                <a:latin typeface="Courier New"/>
                <a:ea typeface="Courier New"/>
                <a:cs typeface="Courier New"/>
                <a:sym typeface="Courier New"/>
              </a:rPr>
              <a:t>.equals("Acme Electronics"))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.forEach(SalesTxn::printSummary);         </a:t>
            </a:r>
            <a:endParaRPr/>
          </a:p>
        </p:txBody>
      </p:sp>
      <p:sp>
        <p:nvSpPr>
          <p:cNvPr id="2228" name="Google Shape;2228;p2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235"/>
          <p:cNvSpPr txBox="1"/>
          <p:nvPr/>
        </p:nvSpPr>
        <p:spPr>
          <a:xfrm>
            <a:off x="614362" y="2514600"/>
            <a:ext cx="79200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35" name="Google Shape;2235;p2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Chaining</a:t>
            </a:r>
            <a:endParaRPr/>
          </a:p>
        </p:txBody>
      </p:sp>
      <p:sp>
        <p:nvSpPr>
          <p:cNvPr id="2236" name="Google Shape;2236;p235"/>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compound logical statements.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select what is best for the situation.</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15         System.out.println("\n== CA Transations for ACME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16         tList.stream()</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17             </a:t>
            </a:r>
            <a:r>
              <a:rPr lang="en-US" sz="1400" b="1" i="0" u="none" strike="noStrike" cap="none">
                <a:solidFill>
                  <a:schemeClr val="dk1"/>
                </a:solidFill>
                <a:latin typeface="Courier New"/>
                <a:ea typeface="Courier New"/>
                <a:cs typeface="Courier New"/>
                <a:sym typeface="Courier New"/>
              </a:rPr>
              <a:t>.filter(t -&gt; t.getState().equals("CA") &amp;&amp;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18                 </a:t>
            </a:r>
            <a:r>
              <a:rPr lang="en-US" sz="1400" b="1" i="0" u="none" strike="noStrike" cap="none">
                <a:solidFill>
                  <a:schemeClr val="dk1"/>
                </a:solidFill>
                <a:latin typeface="Courier New"/>
                <a:ea typeface="Courier New"/>
                <a:cs typeface="Courier New"/>
                <a:sym typeface="Courier New"/>
              </a:rPr>
              <a:t>t.getBuyer().getName().equals("Acme Electronics"))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19             </a:t>
            </a:r>
            <a:r>
              <a:rPr lang="en-US" sz="1400" b="1" i="0" u="none" strike="noStrike" cap="none">
                <a:solidFill>
                  <a:schemeClr val="dk1"/>
                </a:solidFill>
                <a:latin typeface="Courier New"/>
                <a:ea typeface="Courier New"/>
                <a:cs typeface="Courier New"/>
                <a:sym typeface="Courier New"/>
              </a:rPr>
              <a:t>.forEach(SalesTxn::printSummary);</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21         tList.stream()</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22             </a:t>
            </a:r>
            <a:r>
              <a:rPr lang="en-US" sz="1400" b="1" i="0" u="none" strike="noStrike" cap="none">
                <a:solidFill>
                  <a:schemeClr val="dk1"/>
                </a:solidFill>
                <a:latin typeface="Courier New"/>
                <a:ea typeface="Courier New"/>
                <a:cs typeface="Courier New"/>
                <a:sym typeface="Courier New"/>
              </a:rPr>
              <a:t>.filter(t -&gt; t.getState().equals("CA"))</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23             </a:t>
            </a:r>
            <a:r>
              <a:rPr lang="en-US" sz="1400" b="1" i="0" u="none" strike="noStrike" cap="none">
                <a:solidFill>
                  <a:schemeClr val="dk1"/>
                </a:solidFill>
                <a:latin typeface="Courier New"/>
                <a:ea typeface="Courier New"/>
                <a:cs typeface="Courier New"/>
                <a:sym typeface="Courier New"/>
              </a:rPr>
              <a:t>.filter(t -&gt; t.getBuyer().getName()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24                 </a:t>
            </a:r>
            <a:r>
              <a:rPr lang="en-US" sz="1400" b="1" i="0" u="none" strike="noStrike" cap="none">
                <a:solidFill>
                  <a:schemeClr val="dk1"/>
                </a:solidFill>
                <a:latin typeface="Courier New"/>
                <a:ea typeface="Courier New"/>
                <a:cs typeface="Courier New"/>
                <a:sym typeface="Courier New"/>
              </a:rPr>
              <a:t>.equals("Acme Electronics"))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25             .forEach(SalesTxn::printSummary); </a:t>
            </a:r>
            <a:endParaRPr/>
          </a:p>
        </p:txBody>
      </p:sp>
      <p:sp>
        <p:nvSpPr>
          <p:cNvPr id="2237" name="Google Shape;2237;p2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2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Pipeline Defined</a:t>
            </a:r>
            <a:endParaRPr/>
          </a:p>
        </p:txBody>
      </p:sp>
      <p:sp>
        <p:nvSpPr>
          <p:cNvPr id="2244" name="Google Shape;2244;p236"/>
          <p:cNvSpPr txBox="1">
            <a:spLocks noGrp="1"/>
          </p:cNvSpPr>
          <p:nvPr>
            <p:ph type="body" idx="1"/>
          </p:nvPr>
        </p:nvSpPr>
        <p:spPr>
          <a:xfrm>
            <a:off x="609600" y="1447800"/>
            <a:ext cx="7918500" cy="298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stream pipeline consists of: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source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Zero or more intermediate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One terminal operation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Source: A Collection (could be a file, a stream, and so 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Intermediate: Filter, Map</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Terminal: </a:t>
            </a:r>
            <a:r>
              <a:rPr lang="en-US" sz="2000" b="0"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Arial"/>
                <a:ea typeface="Arial"/>
                <a:cs typeface="Arial"/>
                <a:sym typeface="Arial"/>
              </a:rPr>
              <a:t> </a:t>
            </a:r>
            <a:endParaRPr/>
          </a:p>
        </p:txBody>
      </p:sp>
      <p:sp>
        <p:nvSpPr>
          <p:cNvPr id="2245" name="Google Shape;2245;p2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2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252" name="Google Shape;2252;p237"/>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Builder pattern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Iterate through a collection by using lambda syntax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Stream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Filter a collection by using lambda expressions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an existing method by using a method reference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Chain multiple methods together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pipelines in terms of lambdas and collections</a:t>
            </a:r>
            <a:endParaRPr/>
          </a:p>
        </p:txBody>
      </p:sp>
      <p:sp>
        <p:nvSpPr>
          <p:cNvPr id="2253" name="Google Shape;2253;p2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p:nvPr/>
        </p:nvSpPr>
        <p:spPr>
          <a:xfrm>
            <a:off x="609600" y="51054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6" name="Google Shape;126;p22"/>
          <p:cNvSpPr txBox="1"/>
          <p:nvPr/>
        </p:nvSpPr>
        <p:spPr>
          <a:xfrm>
            <a:off x="609600" y="19812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 name="Google Shape;127;p2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How to Compile and Run</a:t>
            </a:r>
            <a:endParaRPr/>
          </a:p>
        </p:txBody>
      </p:sp>
      <p:sp>
        <p:nvSpPr>
          <p:cNvPr id="128" name="Google Shape;128;p22"/>
          <p:cNvSpPr txBox="1">
            <a:spLocks noGrp="1"/>
          </p:cNvSpPr>
          <p:nvPr>
            <p:ph type="body" idx="1"/>
          </p:nvPr>
        </p:nvSpPr>
        <p:spPr>
          <a:xfrm>
            <a:off x="609600" y="1209675"/>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class files must be compiled before running them. </a:t>
            </a:r>
            <a:br>
              <a:rPr lang="en-US" sz="2200" b="0" i="0" u="none">
                <a:solidFill>
                  <a:schemeClr val="dk1"/>
                </a:solidFill>
                <a:latin typeface="Arial"/>
                <a:ea typeface="Arial"/>
                <a:cs typeface="Arial"/>
                <a:sym typeface="Arial"/>
              </a:rPr>
            </a:br>
            <a:r>
              <a:rPr lang="en-US" sz="2200" b="0" i="0" u="none">
                <a:solidFill>
                  <a:schemeClr val="dk1"/>
                </a:solidFill>
                <a:latin typeface="Arial"/>
                <a:ea typeface="Arial"/>
                <a:cs typeface="Arial"/>
                <a:sym typeface="Arial"/>
              </a:rPr>
              <a:t>To compile a Java source file, use the Java compiler (</a:t>
            </a:r>
            <a:r>
              <a:rPr lang="en-US" sz="2200" b="0" i="0" u="none">
                <a:solidFill>
                  <a:schemeClr val="dk1"/>
                </a:solidFill>
                <a:latin typeface="Courier New"/>
                <a:ea typeface="Courier New"/>
                <a:cs typeface="Courier New"/>
                <a:sym typeface="Courier New"/>
              </a:rPr>
              <a:t>javac</a:t>
            </a:r>
            <a:r>
              <a:rPr lang="en-US" sz="2200" b="0" i="0" u="none">
                <a:solidFill>
                  <a:schemeClr val="dk1"/>
                </a:solidFill>
                <a:latin typeface="Arial"/>
                <a:ea typeface="Arial"/>
                <a:cs typeface="Arial"/>
                <a:sym typeface="Arial"/>
              </a:rPr>
              <a:t>).</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javac –cp &lt;path to other classes&gt; -d &lt;compiler output path&gt; &lt;path to source&gt;.java</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the </a:t>
            </a:r>
            <a:r>
              <a:rPr lang="en-US" sz="2200" b="0" i="0" u="none" strike="noStrike" cap="none">
                <a:solidFill>
                  <a:schemeClr val="dk1"/>
                </a:solidFill>
                <a:latin typeface="Courier New"/>
                <a:ea typeface="Courier New"/>
                <a:cs typeface="Courier New"/>
                <a:sym typeface="Courier New"/>
              </a:rPr>
              <a:t>CLASSPATH</a:t>
            </a:r>
            <a:r>
              <a:rPr lang="en-US" sz="2200" b="0" i="0" u="none" strike="noStrike" cap="none">
                <a:solidFill>
                  <a:schemeClr val="dk1"/>
                </a:solidFill>
                <a:latin typeface="Arial"/>
                <a:ea typeface="Arial"/>
                <a:cs typeface="Arial"/>
                <a:sym typeface="Arial"/>
              </a:rPr>
              <a:t> environment variable to the directory above the location of the package hierarchy.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compiling the source .</a:t>
            </a:r>
            <a:r>
              <a:rPr lang="en-US" sz="2200" b="0" i="0" u="none" strike="noStrike" cap="none">
                <a:solidFill>
                  <a:schemeClr val="dk1"/>
                </a:solidFill>
                <a:latin typeface="Courier New"/>
                <a:ea typeface="Courier New"/>
                <a:cs typeface="Courier New"/>
                <a:sym typeface="Courier New"/>
              </a:rPr>
              <a:t>java</a:t>
            </a:r>
            <a:r>
              <a:rPr lang="en-US" sz="2200" b="0" i="0" u="none" strike="noStrike" cap="none">
                <a:solidFill>
                  <a:schemeClr val="dk1"/>
                </a:solidFill>
                <a:latin typeface="Arial"/>
                <a:ea typeface="Arial"/>
                <a:cs typeface="Arial"/>
                <a:sym typeface="Arial"/>
              </a:rPr>
              <a:t> file, a </a:t>
            </a:r>
            <a:r>
              <a:rPr lang="en-US" sz="2200" b="0" i="0" u="none" strike="noStrike" cap="none">
                <a:solidFill>
                  <a:schemeClr val="dk1"/>
                </a:solidFill>
                <a:latin typeface="Courier New"/>
                <a:ea typeface="Courier New"/>
                <a:cs typeface="Courier New"/>
                <a:sym typeface="Courier New"/>
              </a:rPr>
              <a:t>.class</a:t>
            </a:r>
            <a:r>
              <a:rPr lang="en-US" sz="2200" b="0" i="0" u="none" strike="noStrike" cap="none">
                <a:solidFill>
                  <a:schemeClr val="dk1"/>
                </a:solidFill>
                <a:latin typeface="Arial"/>
                <a:ea typeface="Arial"/>
                <a:cs typeface="Arial"/>
                <a:sym typeface="Arial"/>
              </a:rPr>
              <a:t> file is generated.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run the Java application, run it using the Java interpreter (</a:t>
            </a:r>
            <a:r>
              <a:rPr lang="en-US" sz="2200" b="0" i="0" u="none" strike="noStrike" cap="none">
                <a:solidFill>
                  <a:schemeClr val="dk1"/>
                </a:solidFill>
                <a:latin typeface="Courier New"/>
                <a:ea typeface="Courier New"/>
                <a:cs typeface="Courier New"/>
                <a:sym typeface="Courier New"/>
              </a:rPr>
              <a:t>java</a:t>
            </a:r>
            <a:r>
              <a:rPr lang="en-US" sz="2200" b="0" i="0" u="none" strike="noStrike" cap="none">
                <a:solidFill>
                  <a:schemeClr val="dk1"/>
                </a:solidFill>
                <a:latin typeface="Arial"/>
                <a:ea typeface="Arial"/>
                <a:cs typeface="Arial"/>
                <a:sym typeface="Arial"/>
              </a:rPr>
              <a:t>):</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java –cp &lt;path to other classes&gt; &lt;package name&gt;.&lt;classname&gt;</a:t>
            </a:r>
            <a:endParaRPr/>
          </a:p>
          <a:p>
            <a:pPr marL="7938"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129" name="Google Shape;129;p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2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260" name="Google Shape;2260;p238"/>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8-1: Update RoboCall to use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8-2: Mail Sales Executives using 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8-3: Mail Sales Employees over 50 using 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8-4: Mail Male Engineering Employees Under 65 Using Method Chaining</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261" name="Google Shape;2261;p2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239"/>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Built-in Functional Interfaces</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2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273" name="Google Shape;2273;p240"/>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built-in interfaces included in </a:t>
            </a:r>
            <a:r>
              <a:rPr lang="en-US" sz="2200" b="0" i="0" u="none" strike="noStrike" cap="none">
                <a:solidFill>
                  <a:schemeClr val="dk1"/>
                </a:solidFill>
                <a:latin typeface="Courier New"/>
                <a:ea typeface="Courier New"/>
                <a:cs typeface="Courier New"/>
                <a:sym typeface="Courier New"/>
              </a:rPr>
              <a:t>java.util.function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primitive versions of base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binary versions of base interfaces</a:t>
            </a:r>
            <a:endParaRPr/>
          </a:p>
        </p:txBody>
      </p:sp>
      <p:pic>
        <p:nvPicPr>
          <p:cNvPr id="2274" name="Google Shape;2274;p240"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2275" name="Google Shape;2275;p2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2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Built-in Functional Interfaces</a:t>
            </a:r>
            <a:endParaRPr/>
          </a:p>
        </p:txBody>
      </p:sp>
      <p:sp>
        <p:nvSpPr>
          <p:cNvPr id="2282" name="Google Shape;2282;p241"/>
          <p:cNvSpPr txBox="1">
            <a:spLocks noGrp="1"/>
          </p:cNvSpPr>
          <p:nvPr>
            <p:ph type="body" idx="1"/>
          </p:nvPr>
        </p:nvSpPr>
        <p:spPr>
          <a:xfrm>
            <a:off x="609600" y="1447800"/>
            <a:ext cx="7918500" cy="339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rely on functional interfaces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Important to understand what an interface does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Concepts make using lambdas easier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 on the purpose of main functional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Become aware of many primitive variations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Lambda expressions have properties like those of a variable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when needed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stored and reused</a:t>
            </a:r>
            <a:endParaRPr/>
          </a:p>
        </p:txBody>
      </p:sp>
      <p:pic>
        <p:nvPicPr>
          <p:cNvPr id="2283" name="Google Shape;2283;p241" descr="Duke -Lambda.png"/>
          <p:cNvPicPr preferRelativeResize="0"/>
          <p:nvPr/>
        </p:nvPicPr>
        <p:blipFill rotWithShape="1">
          <a:blip r:embed="rId3">
            <a:alphaModFix/>
          </a:blip>
          <a:srcRect/>
          <a:stretch/>
        </p:blipFill>
        <p:spPr>
          <a:xfrm>
            <a:off x="6270625" y="4343400"/>
            <a:ext cx="2873375" cy="2179637"/>
          </a:xfrm>
          <a:prstGeom prst="rect">
            <a:avLst/>
          </a:prstGeom>
          <a:noFill/>
          <a:ln>
            <a:noFill/>
          </a:ln>
        </p:spPr>
      </p:pic>
      <p:sp>
        <p:nvSpPr>
          <p:cNvPr id="2284" name="Google Shape;2284;p2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2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java.util.function</a:t>
            </a:r>
            <a:r>
              <a:rPr lang="en-US" sz="2600" b="1" i="0" u="none" strike="noStrike" cap="none">
                <a:solidFill>
                  <a:schemeClr val="dk1"/>
                </a:solidFill>
                <a:latin typeface="Arial"/>
                <a:ea typeface="Arial"/>
                <a:cs typeface="Arial"/>
                <a:sym typeface="Arial"/>
              </a:rPr>
              <a:t> Package</a:t>
            </a:r>
            <a:endParaRPr/>
          </a:p>
        </p:txBody>
      </p:sp>
      <p:sp>
        <p:nvSpPr>
          <p:cNvPr id="2291" name="Google Shape;2291;p242"/>
          <p:cNvSpPr txBox="1">
            <a:spLocks noGrp="1"/>
          </p:cNvSpPr>
          <p:nvPr>
            <p:ph type="body" idx="1"/>
          </p:nvPr>
        </p:nvSpPr>
        <p:spPr>
          <a:xfrm>
            <a:off x="609600" y="1447800"/>
            <a:ext cx="7918500" cy="2733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Predicate</a:t>
            </a:r>
            <a:r>
              <a:rPr lang="en-US" sz="2200" b="0" i="0" u="none" strike="noStrike" cap="none">
                <a:solidFill>
                  <a:schemeClr val="dk1"/>
                </a:solidFill>
                <a:latin typeface="Arial"/>
                <a:ea typeface="Arial"/>
                <a:cs typeface="Arial"/>
                <a:sym typeface="Arial"/>
              </a:rPr>
              <a:t>: An expression that returns a </a:t>
            </a:r>
            <a:r>
              <a:rPr lang="en-US" sz="2200" b="0" i="0" u="none" strike="noStrike" cap="none">
                <a:solidFill>
                  <a:schemeClr val="dk1"/>
                </a:solidFill>
                <a:latin typeface="Courier New"/>
                <a:ea typeface="Courier New"/>
                <a:cs typeface="Courier New"/>
                <a:sym typeface="Courier New"/>
              </a:rPr>
              <a:t>boolean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Consumer</a:t>
            </a:r>
            <a:r>
              <a:rPr lang="en-US" sz="2200" b="0" i="0" u="none" strike="noStrike" cap="none">
                <a:solidFill>
                  <a:schemeClr val="dk1"/>
                </a:solidFill>
                <a:latin typeface="Arial"/>
                <a:ea typeface="Arial"/>
                <a:cs typeface="Arial"/>
                <a:sym typeface="Arial"/>
              </a:rPr>
              <a:t>: An expression that performs operations on an object passed as argument and has a void return type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Function</a:t>
            </a:r>
            <a:r>
              <a:rPr lang="en-US" sz="2200" b="0" i="0" u="none" strike="noStrike" cap="none">
                <a:solidFill>
                  <a:schemeClr val="dk1"/>
                </a:solidFill>
                <a:latin typeface="Arial"/>
                <a:ea typeface="Arial"/>
                <a:cs typeface="Arial"/>
                <a:sym typeface="Arial"/>
              </a:rPr>
              <a:t>: Transforms a T to a U</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Supplier</a:t>
            </a:r>
            <a:r>
              <a:rPr lang="en-US" sz="2200" b="0" i="0" u="none" strike="noStrike" cap="none">
                <a:solidFill>
                  <a:schemeClr val="dk1"/>
                </a:solidFill>
                <a:latin typeface="Arial"/>
                <a:ea typeface="Arial"/>
                <a:cs typeface="Arial"/>
                <a:sym typeface="Arial"/>
              </a:rPr>
              <a:t>: Provides an instance of a T (such as a factory)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variations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Binary variations</a:t>
            </a:r>
            <a:endParaRPr/>
          </a:p>
        </p:txBody>
      </p:sp>
      <p:sp>
        <p:nvSpPr>
          <p:cNvPr id="2292" name="Google Shape;2292;p2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243"/>
          <p:cNvSpPr txBox="1"/>
          <p:nvPr/>
        </p:nvSpPr>
        <p:spPr>
          <a:xfrm>
            <a:off x="611187" y="2286000"/>
            <a:ext cx="7923300" cy="1066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99" name="Google Shape;2299;p2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Assumptions</a:t>
            </a:r>
            <a:endParaRPr/>
          </a:p>
        </p:txBody>
      </p:sp>
      <p:sp>
        <p:nvSpPr>
          <p:cNvPr id="2300" name="Google Shape;2300;p243"/>
          <p:cNvSpPr txBox="1">
            <a:spLocks noGrp="1"/>
          </p:cNvSpPr>
          <p:nvPr>
            <p:ph type="body" idx="1"/>
          </p:nvPr>
        </p:nvSpPr>
        <p:spPr>
          <a:xfrm>
            <a:off x="609600" y="1447800"/>
            <a:ext cx="7918500" cy="2106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following two declarations are assumed for the examples that follow:</a:t>
            </a:r>
            <a:endParaRPr/>
          </a:p>
          <a:p>
            <a:pPr marL="7937" marR="0" lvl="0" indent="7937"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14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ourier New"/>
                <a:ea typeface="Courier New"/>
                <a:cs typeface="Courier New"/>
                <a:sym typeface="Courier New"/>
              </a:rPr>
              <a:t>15     SalesTxn first = tList.get(0);</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301" name="Google Shape;2301;p2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244"/>
          <p:cNvSpPr txBox="1"/>
          <p:nvPr/>
        </p:nvSpPr>
        <p:spPr>
          <a:xfrm>
            <a:off x="611187" y="1447800"/>
            <a:ext cx="7923300" cy="2590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08" name="Google Shape;2308;p2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Predicate</a:t>
            </a:r>
            <a:endParaRPr/>
          </a:p>
        </p:txBody>
      </p:sp>
      <p:sp>
        <p:nvSpPr>
          <p:cNvPr id="2309" name="Google Shape;2309;p244"/>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Predicate&lt;T&gt;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public boolean test(T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8" algn="l" rtl="0">
              <a:spcBef>
                <a:spcPts val="480"/>
              </a:spcBef>
              <a:spcAft>
                <a:spcPts val="0"/>
              </a:spcAft>
              <a:buNone/>
            </a:pPr>
            <a:endParaRPr sz="2400" b="0" i="0" u="none">
              <a:solidFill>
                <a:schemeClr val="dk1"/>
              </a:solidFill>
              <a:latin typeface="Courier New"/>
              <a:ea typeface="Courier New"/>
              <a:cs typeface="Courier New"/>
              <a:sym typeface="Courier New"/>
            </a:endParaRPr>
          </a:p>
        </p:txBody>
      </p:sp>
      <p:sp>
        <p:nvSpPr>
          <p:cNvPr id="2310" name="Google Shape;2310;p244"/>
          <p:cNvSpPr txBox="1"/>
          <p:nvPr/>
        </p:nvSpPr>
        <p:spPr>
          <a:xfrm>
            <a:off x="5715000" y="2362200"/>
            <a:ext cx="6096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1" name="Google Shape;2311;p244"/>
          <p:cNvSpPr txBox="1"/>
          <p:nvPr/>
        </p:nvSpPr>
        <p:spPr>
          <a:xfrm flipH="1">
            <a:off x="4876800" y="27432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2" name="Google Shape;2312;p244"/>
          <p:cNvSpPr txBox="1"/>
          <p:nvPr/>
        </p:nvSpPr>
        <p:spPr>
          <a:xfrm>
            <a:off x="2590800" y="2743200"/>
            <a:ext cx="13716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3" name="Google Shape;2313;p2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45"/>
          <p:cNvSpPr txBox="1"/>
          <p:nvPr/>
        </p:nvSpPr>
        <p:spPr>
          <a:xfrm>
            <a:off x="611187" y="1371600"/>
            <a:ext cx="792330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20" name="Google Shape;2320;p2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Predicate: Example</a:t>
            </a:r>
            <a:endParaRPr/>
          </a:p>
        </p:txBody>
      </p:sp>
      <p:sp>
        <p:nvSpPr>
          <p:cNvPr id="2321" name="Google Shape;2321;p245"/>
          <p:cNvSpPr txBox="1">
            <a:spLocks noGrp="1"/>
          </p:cNvSpPr>
          <p:nvPr>
            <p:ph type="body" idx="1"/>
          </p:nvPr>
        </p:nvSpPr>
        <p:spPr>
          <a:xfrm>
            <a:off x="609600" y="1447800"/>
            <a:ext cx="7918500" cy="4624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a:t>
            </a:r>
            <a:r>
              <a:rPr lang="en-US" sz="1800" b="1" i="0" u="none">
                <a:solidFill>
                  <a:schemeClr val="dk1"/>
                </a:solidFill>
                <a:latin typeface="Courier New"/>
                <a:ea typeface="Courier New"/>
                <a:cs typeface="Courier New"/>
                <a:sym typeface="Courier New"/>
              </a:rPr>
              <a:t>Predicate&lt;SalesTxn&gt; massSales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t -&gt; t.getState().equals(State.MA);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System.out.println("\n== Sales - 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tList.stream()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r>
              <a:rPr lang="en-US" sz="1800" b="1" i="0" u="none">
                <a:solidFill>
                  <a:schemeClr val="dk1"/>
                </a:solidFill>
                <a:latin typeface="Courier New"/>
                <a:ea typeface="Courier New"/>
                <a:cs typeface="Courier New"/>
                <a:sym typeface="Courier New"/>
              </a:rPr>
              <a:t>.filter(massSales)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.forEach(t -&gt; t.printSummary());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System.out.println("\n== Sales - Method Call");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for(SalesTxn t:tList){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26         if (</a:t>
            </a:r>
            <a:r>
              <a:rPr lang="en-US" sz="1800" b="1" i="0" u="none">
                <a:solidFill>
                  <a:schemeClr val="dk1"/>
                </a:solidFill>
                <a:latin typeface="Courier New"/>
                <a:ea typeface="Courier New"/>
                <a:cs typeface="Courier New"/>
                <a:sym typeface="Courier New"/>
              </a:rPr>
              <a:t>massSales.test(t)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27             t.printSummary();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29     }</a:t>
            </a:r>
            <a:endParaRPr/>
          </a:p>
        </p:txBody>
      </p:sp>
      <p:sp>
        <p:nvSpPr>
          <p:cNvPr id="2322" name="Google Shape;2322;p2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246"/>
          <p:cNvSpPr txBox="1"/>
          <p:nvPr/>
        </p:nvSpPr>
        <p:spPr>
          <a:xfrm>
            <a:off x="611187" y="1489075"/>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29" name="Google Shape;2329;p2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Consumer</a:t>
            </a:r>
            <a:endParaRPr/>
          </a:p>
        </p:txBody>
      </p:sp>
      <p:sp>
        <p:nvSpPr>
          <p:cNvPr id="2330" name="Google Shape;2330;p246"/>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Consumer&lt;T&gt;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void accept(T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31" name="Google Shape;2331;p246"/>
          <p:cNvSpPr txBox="1"/>
          <p:nvPr/>
        </p:nvSpPr>
        <p:spPr>
          <a:xfrm>
            <a:off x="29718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2" name="Google Shape;2332;p246"/>
          <p:cNvSpPr txBox="1"/>
          <p:nvPr/>
        </p:nvSpPr>
        <p:spPr>
          <a:xfrm>
            <a:off x="50292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3" name="Google Shape;2333;p246"/>
          <p:cNvSpPr txBox="1"/>
          <p:nvPr/>
        </p:nvSpPr>
        <p:spPr>
          <a:xfrm>
            <a:off x="5562600" y="2362200"/>
            <a:ext cx="5334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4" name="Google Shape;2334;p2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247"/>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41" name="Google Shape;2341;p2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Consumer: Example</a:t>
            </a:r>
            <a:endParaRPr/>
          </a:p>
        </p:txBody>
      </p:sp>
      <p:sp>
        <p:nvSpPr>
          <p:cNvPr id="2342" name="Google Shape;2342;p247"/>
          <p:cNvSpPr txBox="1">
            <a:spLocks noGrp="1"/>
          </p:cNvSpPr>
          <p:nvPr>
            <p:ph type="body" idx="1"/>
          </p:nvPr>
        </p:nvSpPr>
        <p:spPr>
          <a:xfrm>
            <a:off x="609600" y="1447800"/>
            <a:ext cx="7918500" cy="362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Consumer&lt;SalesTxn&gt; buyerConsumer = t -&gt;</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r>
              <a:rPr lang="en-US" sz="1800" b="1" i="0" u="none">
                <a:solidFill>
                  <a:schemeClr val="dk1"/>
                </a:solidFill>
                <a:latin typeface="Courier New"/>
                <a:ea typeface="Courier New"/>
                <a:cs typeface="Courier New"/>
                <a:sym typeface="Courier New"/>
              </a:rPr>
              <a:t>System.out.println("Id: " + t.getTxnId()</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r>
              <a:rPr lang="en-US" sz="1800" b="1" i="0" u="none">
                <a:solidFill>
                  <a:schemeClr val="dk1"/>
                </a:solidFill>
                <a:latin typeface="Courier New"/>
                <a:ea typeface="Courier New"/>
                <a:cs typeface="Courier New"/>
                <a:sym typeface="Courier New"/>
              </a:rPr>
              <a:t>+ " Buyer: " + t.getBuyer().getName());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 Buyers - Lambda");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a:t>
            </a:r>
            <a:r>
              <a:rPr lang="en-US" sz="1800" b="1" i="0" u="none">
                <a:solidFill>
                  <a:schemeClr val="dk1"/>
                </a:solidFill>
                <a:latin typeface="Courier New"/>
                <a:ea typeface="Courier New"/>
                <a:cs typeface="Courier New"/>
                <a:sym typeface="Courier New"/>
              </a:rPr>
              <a:t>tList.stream().forEach(buyerConsumer);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System.out.println("== First Buyer -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a:t>
            </a:r>
            <a:r>
              <a:rPr lang="en-US" sz="1800" b="1" i="0" u="none">
                <a:solidFill>
                  <a:schemeClr val="dk1"/>
                </a:solidFill>
                <a:latin typeface="Courier New"/>
                <a:ea typeface="Courier New"/>
                <a:cs typeface="Courier New"/>
                <a:sym typeface="Courier New"/>
              </a:rPr>
              <a:t>buyerConsumer.accept(first);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343" name="Google Shape;2343;p2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609600" y="3548062"/>
            <a:ext cx="7924800" cy="1100137"/>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6" name="Google Shape;136;p23"/>
          <p:cNvSpPr txBox="1"/>
          <p:nvPr/>
        </p:nvSpPr>
        <p:spPr>
          <a:xfrm>
            <a:off x="609600" y="2185987"/>
            <a:ext cx="7924800" cy="557212"/>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7" name="Google Shape;137;p2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How to Compile and Run: Example</a:t>
            </a:r>
            <a:endParaRPr/>
          </a:p>
        </p:txBody>
      </p:sp>
      <p:sp>
        <p:nvSpPr>
          <p:cNvPr id="138" name="Google Shape;138;p23"/>
          <p:cNvSpPr txBox="1">
            <a:spLocks noGrp="1"/>
          </p:cNvSpPr>
          <p:nvPr>
            <p:ph type="body" idx="1"/>
          </p:nvPr>
        </p:nvSpPr>
        <p:spPr>
          <a:xfrm>
            <a:off x="609600" y="1447800"/>
            <a:ext cx="7918450" cy="4395787"/>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Assume that the class shown in the notes is in the directory </a:t>
            </a:r>
            <a:r>
              <a:rPr lang="en-US" sz="2200" b="0" i="0" u="none" strike="noStrike" cap="none">
                <a:solidFill>
                  <a:schemeClr val="dk1"/>
                </a:solidFill>
                <a:latin typeface="Courier New"/>
                <a:ea typeface="Courier New"/>
                <a:cs typeface="Courier New"/>
                <a:sym typeface="Courier New"/>
              </a:rPr>
              <a:t>test</a:t>
            </a:r>
            <a:r>
              <a:rPr lang="en-US" sz="2200" b="0" i="0" u="none" strike="noStrike" cap="none">
                <a:solidFill>
                  <a:schemeClr val="dk1"/>
                </a:solidFill>
                <a:latin typeface="Arial"/>
                <a:ea typeface="Arial"/>
                <a:cs typeface="Arial"/>
                <a:sym typeface="Arial"/>
              </a:rPr>
              <a:t> in the path </a:t>
            </a:r>
            <a:r>
              <a:rPr lang="en-US" sz="2200" b="0" i="0" u="none" strike="noStrike" cap="none">
                <a:solidFill>
                  <a:schemeClr val="dk1"/>
                </a:solidFill>
                <a:latin typeface="Courier New"/>
                <a:ea typeface="Courier New"/>
                <a:cs typeface="Courier New"/>
                <a:sym typeface="Courier New"/>
              </a:rPr>
              <a:t>/home/oracle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javac HelloWorld.java</a:t>
            </a:r>
            <a:endParaRPr/>
          </a:p>
          <a:p>
            <a:pPr marL="574675" marR="0" lvl="1" indent="-4603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run the application, you use the interpreter and the class name:</a:t>
            </a:r>
            <a:endParaRPr/>
          </a:p>
          <a:p>
            <a:pPr marL="574675" marR="0" lvl="1" indent="-447675" algn="l" rtl="0">
              <a:lnSpc>
                <a:spcPct val="100000"/>
              </a:lnSpc>
              <a:spcBef>
                <a:spcPts val="40"/>
              </a:spcBef>
              <a:spcAft>
                <a:spcPts val="0"/>
              </a:spcAft>
              <a:buClr>
                <a:srgbClr val="FF0000"/>
              </a:buClr>
              <a:buSzPts val="200"/>
              <a:buFont typeface="Arial"/>
              <a:buNone/>
            </a:pPr>
            <a:endParaRPr sz="200" b="0" i="0" u="none" strike="noStrike" cap="none">
              <a:solidFill>
                <a:schemeClr val="dk1"/>
              </a:solidFill>
              <a:latin typeface="Arial"/>
              <a:ea typeface="Arial"/>
              <a:cs typeface="Arial"/>
              <a:sym typeface="Arial"/>
            </a:endParaRPr>
          </a:p>
          <a:p>
            <a:pPr marL="7936" marR="0" lvl="0" indent="7938" algn="l" rtl="0">
              <a:lnSpc>
                <a:spcPct val="100000"/>
              </a:lnSpc>
              <a:spcBef>
                <a:spcPts val="220"/>
              </a:spcBef>
              <a:spcAft>
                <a:spcPts val="0"/>
              </a:spcAft>
              <a:buClr>
                <a:srgbClr val="000000"/>
              </a:buClr>
              <a:buSzPts val="1100"/>
              <a:buFont typeface="Arial"/>
              <a:buNone/>
            </a:pPr>
            <a:endParaRPr sz="11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java HelloWorld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Hello World</a:t>
            </a:r>
            <a:endParaRPr/>
          </a:p>
          <a:p>
            <a:pPr marL="7936" marR="0" lvl="0" indent="7938"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advantage of an IDE like NetBeans is that management of the class path, compilation, and running the Java application are handled through the tool.</a:t>
            </a:r>
            <a:endParaRPr/>
          </a:p>
        </p:txBody>
      </p:sp>
      <p:sp>
        <p:nvSpPr>
          <p:cNvPr id="139" name="Google Shape;139;p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248"/>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0" name="Google Shape;2350;p2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Function</a:t>
            </a:r>
            <a:endParaRPr/>
          </a:p>
        </p:txBody>
      </p:sp>
      <p:sp>
        <p:nvSpPr>
          <p:cNvPr id="2351" name="Google Shape;2351;p248"/>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Function&lt;T,R&gt;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R apply(T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52" name="Google Shape;2352;p248"/>
          <p:cNvSpPr txBox="1"/>
          <p:nvPr/>
        </p:nvSpPr>
        <p:spPr>
          <a:xfrm>
            <a:off x="2895600" y="3200400"/>
            <a:ext cx="3810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3" name="Google Shape;2353;p248"/>
          <p:cNvSpPr txBox="1"/>
          <p:nvPr/>
        </p:nvSpPr>
        <p:spPr>
          <a:xfrm>
            <a:off x="4343400" y="32004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4" name="Google Shape;2354;p248"/>
          <p:cNvSpPr txBox="1"/>
          <p:nvPr/>
        </p:nvSpPr>
        <p:spPr>
          <a:xfrm>
            <a:off x="5562600" y="2362200"/>
            <a:ext cx="9144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5" name="Google Shape;2355;p2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249"/>
          <p:cNvSpPr txBox="1"/>
          <p:nvPr/>
        </p:nvSpPr>
        <p:spPr>
          <a:xfrm>
            <a:off x="611187" y="1412875"/>
            <a:ext cx="79233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62" name="Google Shape;2362;p2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Function: Example</a:t>
            </a:r>
            <a:endParaRPr/>
          </a:p>
        </p:txBody>
      </p:sp>
      <p:sp>
        <p:nvSpPr>
          <p:cNvPr id="2363" name="Google Shape;2363;p249"/>
          <p:cNvSpPr txBox="1">
            <a:spLocks noGrp="1"/>
          </p:cNvSpPr>
          <p:nvPr>
            <p:ph type="body" idx="1"/>
          </p:nvPr>
        </p:nvSpPr>
        <p:spPr>
          <a:xfrm>
            <a:off x="609600" y="1447800"/>
            <a:ext cx="7918500" cy="1965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Function&lt;SalesTxn, String&gt; buyerFunction </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r>
              <a:rPr lang="en-US" sz="1800" b="1" i="0" u="none">
                <a:solidFill>
                  <a:schemeClr val="dk1"/>
                </a:solidFill>
                <a:latin typeface="Courier New"/>
                <a:ea typeface="Courier New"/>
                <a:cs typeface="Courier New"/>
                <a:sym typeface="Courier New"/>
              </a:rPr>
              <a:t>t -&gt; t.getBuyer().getName()</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System.out.println("\n== First Buyer");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a:t>
            </a:r>
            <a:r>
              <a:rPr lang="en-US" sz="1800" b="1" i="0" u="none">
                <a:solidFill>
                  <a:schemeClr val="dk1"/>
                </a:solidFill>
                <a:latin typeface="Courier New"/>
                <a:ea typeface="Courier New"/>
                <a:cs typeface="Courier New"/>
                <a:sym typeface="Courier New"/>
              </a:rPr>
              <a:t>buyerFunction.apply(first)</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a:t>
            </a:r>
            <a:endParaRPr/>
          </a:p>
        </p:txBody>
      </p:sp>
      <p:sp>
        <p:nvSpPr>
          <p:cNvPr id="2364" name="Google Shape;2364;p2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250"/>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1" name="Google Shape;2371;p2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Supplier</a:t>
            </a:r>
            <a:endParaRPr/>
          </a:p>
        </p:txBody>
      </p:sp>
      <p:sp>
        <p:nvSpPr>
          <p:cNvPr id="2372" name="Google Shape;2372;p250"/>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Supplier&lt;T&gt;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T get();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373" name="Google Shape;2373;p250"/>
          <p:cNvSpPr txBox="1"/>
          <p:nvPr/>
        </p:nvSpPr>
        <p:spPr>
          <a:xfrm>
            <a:off x="3352800" y="3200400"/>
            <a:ext cx="914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4" name="Google Shape;2374;p250"/>
          <p:cNvSpPr txBox="1"/>
          <p:nvPr/>
        </p:nvSpPr>
        <p:spPr>
          <a:xfrm>
            <a:off x="2895600" y="3200400"/>
            <a:ext cx="304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5" name="Google Shape;2375;p250"/>
          <p:cNvSpPr txBox="1"/>
          <p:nvPr/>
        </p:nvSpPr>
        <p:spPr>
          <a:xfrm>
            <a:off x="5562600" y="22860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6" name="Google Shape;2376;p2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251"/>
          <p:cNvSpPr txBox="1"/>
          <p:nvPr/>
        </p:nvSpPr>
        <p:spPr>
          <a:xfrm>
            <a:off x="611187" y="1371600"/>
            <a:ext cx="79233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83" name="Google Shape;2383;p2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Supplier: Example</a:t>
            </a:r>
            <a:endParaRPr/>
          </a:p>
        </p:txBody>
      </p:sp>
      <p:sp>
        <p:nvSpPr>
          <p:cNvPr id="2384" name="Google Shape;2384;p251"/>
          <p:cNvSpPr txBox="1">
            <a:spLocks noGrp="1"/>
          </p:cNvSpPr>
          <p:nvPr>
            <p:ph type="body" idx="1"/>
          </p:nvPr>
        </p:nvSpPr>
        <p:spPr>
          <a:xfrm>
            <a:off x="609600" y="1423987"/>
            <a:ext cx="7918500" cy="495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Supplier&lt;SalesTxn&gt; txnSupplier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r>
              <a:rPr lang="en-US" sz="1800" b="1" i="0" u="none">
                <a:solidFill>
                  <a:schemeClr val="dk1"/>
                </a:solidFill>
                <a:latin typeface="Courier New"/>
                <a:ea typeface="Courier New"/>
                <a:cs typeface="Courier New"/>
                <a:sym typeface="Courier New"/>
              </a:rPr>
              <a:t>() -&gt; new SalesTxn.Builder()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.txnId(101)</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.salesPerson("John Adams")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.buyer(Buyer.getBuyerMap().get("PriceCo"))</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.product("Widget")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.paymentType("Cash")</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.unitPrice(20)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Lines ommited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29             .build();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31     </a:t>
            </a:r>
            <a:r>
              <a:rPr lang="en-US" sz="1800" b="1" i="0" u="none">
                <a:solidFill>
                  <a:schemeClr val="dk1"/>
                </a:solidFill>
                <a:latin typeface="Courier New"/>
                <a:ea typeface="Courier New"/>
                <a:cs typeface="Courier New"/>
                <a:sym typeface="Courier New"/>
              </a:rPr>
              <a:t>tList.add(txnSupplier.get())</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32     System.out.println("\n== 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33     tList.stream().forEach(SalesTxn::printSummary);</a:t>
            </a:r>
            <a:endParaRPr/>
          </a:p>
        </p:txBody>
      </p:sp>
      <p:sp>
        <p:nvSpPr>
          <p:cNvPr id="2385" name="Google Shape;2385;p2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2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Primitive Interface</a:t>
            </a:r>
            <a:endParaRPr/>
          </a:p>
        </p:txBody>
      </p:sp>
      <p:sp>
        <p:nvSpPr>
          <p:cNvPr id="2392" name="Google Shape;2392;p252"/>
          <p:cNvSpPr txBox="1">
            <a:spLocks noGrp="1"/>
          </p:cNvSpPr>
          <p:nvPr>
            <p:ph type="body" idx="1"/>
          </p:nvPr>
        </p:nvSpPr>
        <p:spPr>
          <a:xfrm>
            <a:off x="609600" y="1447800"/>
            <a:ext cx="7918500" cy="309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all main interfaces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Will see these a lot in method calls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 a primitive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Example: </a:t>
            </a:r>
            <a:r>
              <a:rPr lang="en-US" sz="2000" b="0" i="0" u="none" strike="noStrike" cap="none">
                <a:solidFill>
                  <a:schemeClr val="dk1"/>
                </a:solidFill>
                <a:latin typeface="Courier New"/>
                <a:ea typeface="Courier New"/>
                <a:cs typeface="Courier New"/>
                <a:sym typeface="Courier New"/>
              </a:rPr>
              <a:t>ToDoubleFunction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Consume a primitive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Example: </a:t>
            </a:r>
            <a:r>
              <a:rPr lang="en-US" sz="2000" b="0" i="0" u="none" strike="noStrike" cap="none">
                <a:solidFill>
                  <a:schemeClr val="dk1"/>
                </a:solidFill>
                <a:latin typeface="Courier New"/>
                <a:ea typeface="Courier New"/>
                <a:cs typeface="Courier New"/>
                <a:sym typeface="Courier New"/>
              </a:rPr>
              <a:t>DoubleFunction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Why have these?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Avoids auto-boxing and unboxing</a:t>
            </a:r>
            <a:endParaRPr/>
          </a:p>
        </p:txBody>
      </p:sp>
      <p:sp>
        <p:nvSpPr>
          <p:cNvPr id="2393" name="Google Shape;2393;p2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53"/>
          <p:cNvSpPr txBox="1"/>
          <p:nvPr/>
        </p:nvSpPr>
        <p:spPr>
          <a:xfrm>
            <a:off x="611187" y="1447800"/>
            <a:ext cx="79233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0" name="Google Shape;2400;p2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Return a Primitive Type</a:t>
            </a:r>
            <a:endParaRPr/>
          </a:p>
        </p:txBody>
      </p:sp>
      <p:sp>
        <p:nvSpPr>
          <p:cNvPr id="2401" name="Google Shape;2401;p253"/>
          <p:cNvSpPr txBox="1">
            <a:spLocks noGrp="1"/>
          </p:cNvSpPr>
          <p:nvPr>
            <p:ph type="body" idx="1"/>
          </p:nvPr>
        </p:nvSpPr>
        <p:spPr>
          <a:xfrm>
            <a:off x="609600" y="1447800"/>
            <a:ext cx="7918500" cy="2802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3 public interface ToDoubleFunction&lt;T&gt;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5     public double applyAsDouble(T 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7 </a:t>
            </a:r>
            <a:endParaRPr/>
          </a:p>
        </p:txBody>
      </p:sp>
      <p:sp>
        <p:nvSpPr>
          <p:cNvPr id="2402" name="Google Shape;2402;p253"/>
          <p:cNvSpPr txBox="1"/>
          <p:nvPr/>
        </p:nvSpPr>
        <p:spPr>
          <a:xfrm>
            <a:off x="2819400" y="3048000"/>
            <a:ext cx="1066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3" name="Google Shape;2403;p253"/>
          <p:cNvSpPr txBox="1"/>
          <p:nvPr/>
        </p:nvSpPr>
        <p:spPr>
          <a:xfrm>
            <a:off x="6553200" y="22098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4" name="Google Shape;2404;p253"/>
          <p:cNvSpPr txBox="1"/>
          <p:nvPr/>
        </p:nvSpPr>
        <p:spPr>
          <a:xfrm>
            <a:off x="3962400" y="3048000"/>
            <a:ext cx="30480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5" name="Google Shape;2405;p2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254"/>
          <p:cNvSpPr txBox="1"/>
          <p:nvPr/>
        </p:nvSpPr>
        <p:spPr>
          <a:xfrm>
            <a:off x="611187" y="1447800"/>
            <a:ext cx="7923300" cy="2286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12" name="Google Shape;2412;p2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Return a Primitive Type: Example</a:t>
            </a:r>
            <a:endParaRPr/>
          </a:p>
        </p:txBody>
      </p:sp>
      <p:sp>
        <p:nvSpPr>
          <p:cNvPr id="2413" name="Google Shape;2413;p254"/>
          <p:cNvSpPr txBox="1">
            <a:spLocks noGrp="1"/>
          </p:cNvSpPr>
          <p:nvPr>
            <p:ph type="body" idx="1"/>
          </p:nvPr>
        </p:nvSpPr>
        <p:spPr>
          <a:xfrm>
            <a:off x="609600" y="1447800"/>
            <a:ext cx="7918500" cy="262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ToDoubleFunction&lt;SalesTxn&gt; discountFunction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a:t>
            </a:r>
            <a:r>
              <a:rPr lang="en-US" sz="1800" b="1" i="0" u="none">
                <a:solidFill>
                  <a:schemeClr val="dk1"/>
                </a:solidFill>
                <a:latin typeface="Courier New"/>
                <a:ea typeface="Courier New"/>
                <a:cs typeface="Courier New"/>
                <a:sym typeface="Courier New"/>
              </a:rPr>
              <a:t>t -&gt; t.getTransactionTotal()</a:t>
            </a: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r>
              <a:rPr lang="en-US" sz="1800" b="1" i="0" u="none">
                <a:solidFill>
                  <a:schemeClr val="dk1"/>
                </a:solidFill>
                <a:latin typeface="Courier New"/>
                <a:ea typeface="Courier New"/>
                <a:cs typeface="Courier New"/>
                <a:sym typeface="Courier New"/>
              </a:rPr>
              <a:t>* t.getDiscountRate();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System.out.println("\n== Discount");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System.out.println(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a:t>
            </a:r>
            <a:r>
              <a:rPr lang="en-US" sz="1800" b="1" i="0" u="none">
                <a:solidFill>
                  <a:schemeClr val="dk1"/>
                </a:solidFill>
                <a:latin typeface="Courier New"/>
                <a:ea typeface="Courier New"/>
                <a:cs typeface="Courier New"/>
                <a:sym typeface="Courier New"/>
              </a:rPr>
              <a:t>discountFunction.applyAsDouble(first)</a:t>
            </a:r>
            <a:r>
              <a:rPr lang="en-US" sz="1800" b="0" i="0" u="none">
                <a:solidFill>
                  <a:schemeClr val="dk1"/>
                </a:solidFill>
                <a:latin typeface="Courier New"/>
                <a:ea typeface="Courier New"/>
                <a:cs typeface="Courier New"/>
                <a:sym typeface="Courier New"/>
              </a:rPr>
              <a:t>);</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2414" name="Google Shape;2414;p2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255"/>
          <p:cNvSpPr txBox="1"/>
          <p:nvPr/>
        </p:nvSpPr>
        <p:spPr>
          <a:xfrm>
            <a:off x="611187" y="14478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1" name="Google Shape;2421;p2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Process a Primitive Type</a:t>
            </a:r>
            <a:endParaRPr/>
          </a:p>
        </p:txBody>
      </p:sp>
      <p:sp>
        <p:nvSpPr>
          <p:cNvPr id="2422" name="Google Shape;2422;p255"/>
          <p:cNvSpPr txBox="1">
            <a:spLocks noGrp="1"/>
          </p:cNvSpPr>
          <p:nvPr>
            <p:ph type="body" idx="1"/>
          </p:nvPr>
        </p:nvSpPr>
        <p:spPr>
          <a:xfrm>
            <a:off x="609600" y="144780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DoubleFunction&lt;R&gt;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R apply(double value);</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423" name="Google Shape;2423;p255"/>
          <p:cNvSpPr txBox="1"/>
          <p:nvPr/>
        </p:nvSpPr>
        <p:spPr>
          <a:xfrm>
            <a:off x="2895600" y="3200400"/>
            <a:ext cx="304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4" name="Google Shape;2424;p255"/>
          <p:cNvSpPr txBox="1"/>
          <p:nvPr/>
        </p:nvSpPr>
        <p:spPr>
          <a:xfrm>
            <a:off x="6629400" y="22860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5" name="Google Shape;2425;p255"/>
          <p:cNvSpPr txBox="1"/>
          <p:nvPr/>
        </p:nvSpPr>
        <p:spPr>
          <a:xfrm>
            <a:off x="4343400" y="3200400"/>
            <a:ext cx="2438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6" name="Google Shape;2426;p2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256"/>
          <p:cNvSpPr txBox="1"/>
          <p:nvPr/>
        </p:nvSpPr>
        <p:spPr>
          <a:xfrm>
            <a:off x="611187" y="1371600"/>
            <a:ext cx="7923300" cy="2438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33" name="Google Shape;2433;p2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Process Primitive Type: Example</a:t>
            </a:r>
            <a:endParaRPr/>
          </a:p>
        </p:txBody>
      </p:sp>
      <p:sp>
        <p:nvSpPr>
          <p:cNvPr id="2434" name="Google Shape;2434;p256"/>
          <p:cNvSpPr txBox="1">
            <a:spLocks noGrp="1"/>
          </p:cNvSpPr>
          <p:nvPr>
            <p:ph type="body" idx="1"/>
          </p:nvPr>
        </p:nvSpPr>
        <p:spPr>
          <a:xfrm>
            <a:off x="609600" y="1447800"/>
            <a:ext cx="7918500" cy="229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9     A06DoubleFunction test = new A06DoubleFunction();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11     DoubleFunction&lt;String&gt; calc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12           </a:t>
            </a:r>
            <a:r>
              <a:rPr lang="en-US" sz="1800" b="1" i="0" u="none">
                <a:solidFill>
                  <a:schemeClr val="dk1"/>
                </a:solidFill>
                <a:latin typeface="Courier New"/>
                <a:ea typeface="Courier New"/>
                <a:cs typeface="Courier New"/>
                <a:sym typeface="Courier New"/>
              </a:rPr>
              <a:t>t -&gt; String.valueOf(t * 3)</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String result = </a:t>
            </a:r>
            <a:r>
              <a:rPr lang="en-US" sz="1800" b="1" i="0" u="none">
                <a:solidFill>
                  <a:schemeClr val="dk1"/>
                </a:solidFill>
                <a:latin typeface="Courier New"/>
                <a:ea typeface="Courier New"/>
                <a:cs typeface="Courier New"/>
                <a:sym typeface="Courier New"/>
              </a:rPr>
              <a:t>calc.apply(20)</a:t>
            </a: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System.out.println("New value is: " + result); </a:t>
            </a:r>
            <a:endParaRPr/>
          </a:p>
        </p:txBody>
      </p:sp>
      <p:sp>
        <p:nvSpPr>
          <p:cNvPr id="2435" name="Google Shape;2435;p2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257"/>
          <p:cNvSpPr txBox="1"/>
          <p:nvPr/>
        </p:nvSpPr>
        <p:spPr>
          <a:xfrm>
            <a:off x="611187" y="1524000"/>
            <a:ext cx="79233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2" name="Google Shape;2442;p2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Binary Types</a:t>
            </a:r>
            <a:endParaRPr/>
          </a:p>
        </p:txBody>
      </p:sp>
      <p:sp>
        <p:nvSpPr>
          <p:cNvPr id="2443" name="Google Shape;2443;p257"/>
          <p:cNvSpPr txBox="1">
            <a:spLocks noGrp="1"/>
          </p:cNvSpPr>
          <p:nvPr>
            <p:ph type="body" idx="1"/>
          </p:nvPr>
        </p:nvSpPr>
        <p:spPr>
          <a:xfrm>
            <a:off x="609600" y="1517650"/>
            <a:ext cx="7918500" cy="30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BiPredicate&lt;T, U&gt;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boolean test(T t, U u);</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7 </a:t>
            </a:r>
            <a:endParaRPr/>
          </a:p>
        </p:txBody>
      </p:sp>
      <p:sp>
        <p:nvSpPr>
          <p:cNvPr id="2444" name="Google Shape;2444;p257"/>
          <p:cNvSpPr txBox="1"/>
          <p:nvPr/>
        </p:nvSpPr>
        <p:spPr>
          <a:xfrm>
            <a:off x="5257800" y="3276600"/>
            <a:ext cx="17526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5" name="Google Shape;2445;p257"/>
          <p:cNvSpPr txBox="1"/>
          <p:nvPr/>
        </p:nvSpPr>
        <p:spPr>
          <a:xfrm>
            <a:off x="2971800" y="3276600"/>
            <a:ext cx="1447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6" name="Google Shape;2446;p257"/>
          <p:cNvSpPr txBox="1"/>
          <p:nvPr/>
        </p:nvSpPr>
        <p:spPr>
          <a:xfrm>
            <a:off x="6172200" y="2362200"/>
            <a:ext cx="10668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7" name="Google Shape;2447;p2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609600" y="2819400"/>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 name="Google Shape;146;p2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Code Blocks</a:t>
            </a:r>
            <a:endParaRPr/>
          </a:p>
        </p:txBody>
      </p:sp>
      <p:sp>
        <p:nvSpPr>
          <p:cNvPr id="147" name="Google Shape;147;p24"/>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Every class declaration is enclosed in a code block.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declarations are enclosed in code blocks.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fields and methods have block (or class) scope.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blocks are defined in braces:</a:t>
            </a:r>
            <a:endParaRPr/>
          </a:p>
          <a:p>
            <a:pPr marL="7936" marR="0" lvl="0" indent="7938"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120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Example:</a:t>
            </a:r>
            <a:endParaRPr/>
          </a:p>
        </p:txBody>
      </p:sp>
      <p:sp>
        <p:nvSpPr>
          <p:cNvPr id="148" name="Google Shape;148;p24"/>
          <p:cNvSpPr txBox="1"/>
          <p:nvPr/>
        </p:nvSpPr>
        <p:spPr>
          <a:xfrm>
            <a:off x="990600" y="3927475"/>
            <a:ext cx="7191375" cy="1939925"/>
          </a:xfrm>
          <a:prstGeom prst="rect">
            <a:avLst/>
          </a:prstGeom>
          <a:solidFill>
            <a:srgbClr val="DDDDDD"/>
          </a:solidFill>
          <a:ln w="28575" cap="flat" cmpd="sng">
            <a:solidFill>
              <a:schemeClr val="lt2"/>
            </a:solidFill>
            <a:prstDash val="solid"/>
            <a:miter lim="800000"/>
            <a:headEnd type="none" w="sm" len="sm"/>
            <a:tailEnd type="none" w="sm" len="sm"/>
          </a:ln>
        </p:spPr>
        <p:txBody>
          <a:bodyPr spcFirstLastPara="1" wrap="square" lIns="90475" tIns="44450" rIns="90475" bIns="44450" anchor="t" anchorCtr="0">
            <a:noAutofit/>
          </a:bodyPr>
          <a:lstStyle/>
          <a:p>
            <a:pPr marL="0" marR="0" lvl="0" indent="0" algn="l" rtl="0">
              <a:lnSpc>
                <a:spcPct val="125000"/>
              </a:lnSpc>
              <a:spcBef>
                <a:spcPts val="0"/>
              </a:spcBef>
              <a:spcAft>
                <a:spcPts val="0"/>
              </a:spcAft>
              <a:buClr>
                <a:schemeClr val="lt2"/>
              </a:buClr>
              <a:buSzPts val="1800"/>
              <a:buFont typeface="Courier New"/>
              <a:buNone/>
            </a:pPr>
            <a:r>
              <a:rPr lang="en-US" sz="1800" b="0" i="0" u="none">
                <a:solidFill>
                  <a:schemeClr val="lt2"/>
                </a:solidFill>
                <a:latin typeface="Courier New"/>
                <a:ea typeface="Courier New"/>
                <a:cs typeface="Courier New"/>
                <a:sym typeface="Courier New"/>
              </a:rPr>
              <a:t>public class SayHello </a:t>
            </a:r>
            <a:r>
              <a:rPr lang="en-US" sz="1800" b="0" i="0" u="sng">
                <a:solidFill>
                  <a:schemeClr val="dk1"/>
                </a:solidFill>
                <a:latin typeface="Courier New"/>
                <a:ea typeface="Courier New"/>
                <a:cs typeface="Courier New"/>
                <a:sym typeface="Courier New"/>
              </a:rPr>
              <a:t>{</a:t>
            </a:r>
            <a:endParaRPr/>
          </a:p>
          <a:p>
            <a:pPr marL="0" marR="0" lvl="0" indent="0" algn="l" rtl="0">
              <a:lnSpc>
                <a:spcPct val="125000"/>
              </a:lnSpc>
              <a:spcBef>
                <a:spcPts val="18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r>
              <a:rPr lang="en-US" sz="1800" b="0" i="0" u="sng">
                <a:solidFill>
                  <a:schemeClr val="dk1"/>
                </a:solidFill>
                <a:latin typeface="Courier New"/>
                <a:ea typeface="Courier New"/>
                <a:cs typeface="Courier New"/>
                <a:sym typeface="Courier New"/>
              </a:rPr>
              <a:t>{</a:t>
            </a:r>
            <a:endParaRPr/>
          </a:p>
          <a:p>
            <a:pPr marL="0" marR="0" lvl="0" indent="0" algn="l" rtl="0">
              <a:lnSpc>
                <a:spcPct val="125000"/>
              </a:lnSpc>
              <a:spcBef>
                <a:spcPts val="18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System.out.println("Hello world")</a:t>
            </a:r>
            <a:r>
              <a:rPr lang="en-US" sz="1800" b="0" i="0" u="sng">
                <a:solidFill>
                  <a:schemeClr val="dk1"/>
                </a:solidFill>
                <a:latin typeface="Courier New"/>
                <a:ea typeface="Courier New"/>
                <a:cs typeface="Courier New"/>
                <a:sym typeface="Courier New"/>
              </a:rPr>
              <a:t>;</a:t>
            </a:r>
            <a:endParaRPr sz="1800" b="0" i="0" u="none">
              <a:solidFill>
                <a:schemeClr val="dk1"/>
              </a:solidFill>
              <a:latin typeface="Courier New"/>
              <a:ea typeface="Courier New"/>
              <a:cs typeface="Courier New"/>
              <a:sym typeface="Courier New"/>
            </a:endParaRPr>
          </a:p>
          <a:p>
            <a:pPr marL="0" marR="0" lvl="0" indent="0" algn="l" rtl="0">
              <a:lnSpc>
                <a:spcPct val="125000"/>
              </a:lnSpc>
              <a:spcBef>
                <a:spcPts val="180"/>
              </a:spcBef>
              <a:spcAft>
                <a:spcPts val="0"/>
              </a:spcAft>
              <a:buClr>
                <a:schemeClr val="dk1"/>
              </a:buClr>
              <a:buSzPts val="1800"/>
              <a:buFont typeface="Courier New"/>
              <a:buNone/>
            </a:pPr>
            <a:r>
              <a:rPr lang="en-US" sz="1800" b="0" i="1" u="none">
                <a:solidFill>
                  <a:schemeClr val="dk1"/>
                </a:solidFill>
                <a:latin typeface="Courier New"/>
                <a:ea typeface="Courier New"/>
                <a:cs typeface="Courier New"/>
                <a:sym typeface="Courier New"/>
              </a:rPr>
              <a:t>    </a:t>
            </a:r>
            <a:r>
              <a:rPr lang="en-US" sz="1800" b="0" i="0" u="sng">
                <a:solidFill>
                  <a:schemeClr val="dk1"/>
                </a:solidFill>
                <a:latin typeface="Courier New"/>
                <a:ea typeface="Courier New"/>
                <a:cs typeface="Courier New"/>
                <a:sym typeface="Courier New"/>
              </a:rPr>
              <a:t>}</a:t>
            </a:r>
            <a:endParaRPr sz="1800" b="0" i="0" u="none">
              <a:solidFill>
                <a:schemeClr val="dk1"/>
              </a:solidFill>
              <a:latin typeface="Courier New"/>
              <a:ea typeface="Courier New"/>
              <a:cs typeface="Courier New"/>
              <a:sym typeface="Courier New"/>
            </a:endParaRPr>
          </a:p>
          <a:p>
            <a:pPr marL="0" marR="0" lvl="0" indent="0" algn="l" rtl="0">
              <a:lnSpc>
                <a:spcPct val="125000"/>
              </a:lnSpc>
              <a:spcBef>
                <a:spcPts val="180"/>
              </a:spcBef>
              <a:spcAft>
                <a:spcPts val="0"/>
              </a:spcAft>
              <a:buClr>
                <a:schemeClr val="dk1"/>
              </a:buClr>
              <a:buSzPts val="1800"/>
              <a:buFont typeface="Courier New"/>
              <a:buNone/>
            </a:pPr>
            <a:r>
              <a:rPr lang="en-US" sz="1800" b="0" i="0" u="sng">
                <a:solidFill>
                  <a:schemeClr val="dk1"/>
                </a:solidFill>
                <a:latin typeface="Courier New"/>
                <a:ea typeface="Courier New"/>
                <a:cs typeface="Courier New"/>
                <a:sym typeface="Courier New"/>
              </a:rPr>
              <a:t>}</a:t>
            </a:r>
            <a:endParaRPr/>
          </a:p>
        </p:txBody>
      </p:sp>
      <p:sp>
        <p:nvSpPr>
          <p:cNvPr id="149" name="Google Shape;149;p24"/>
          <p:cNvSpPr/>
          <p:nvPr/>
        </p:nvSpPr>
        <p:spPr>
          <a:xfrm>
            <a:off x="1409700" y="4175125"/>
            <a:ext cx="6453187" cy="1462087"/>
          </a:xfrm>
          <a:custGeom>
            <a:avLst/>
            <a:gdLst/>
            <a:ahLst/>
            <a:cxnLst/>
            <a:rect l="l" t="t" r="r" b="b"/>
            <a:pathLst>
              <a:path w="4065" h="921" extrusionOk="0">
                <a:moveTo>
                  <a:pt x="2008" y="0"/>
                </a:moveTo>
                <a:lnTo>
                  <a:pt x="4064" y="0"/>
                </a:lnTo>
                <a:lnTo>
                  <a:pt x="4064" y="920"/>
                </a:lnTo>
                <a:lnTo>
                  <a:pt x="0" y="920"/>
                </a:lnTo>
              </a:path>
            </a:pathLst>
          </a:custGeom>
          <a:noFill/>
          <a:ln w="28575" cap="rnd" cmpd="sng">
            <a:solidFill>
              <a:srgbClr val="00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0" name="Google Shape;150;p24"/>
          <p:cNvSpPr/>
          <p:nvPr/>
        </p:nvSpPr>
        <p:spPr>
          <a:xfrm>
            <a:off x="1790700" y="4543425"/>
            <a:ext cx="5780087" cy="763587"/>
          </a:xfrm>
          <a:custGeom>
            <a:avLst/>
            <a:gdLst/>
            <a:ahLst/>
            <a:cxnLst/>
            <a:rect l="l" t="t" r="r" b="b"/>
            <a:pathLst>
              <a:path w="3641" h="481" extrusionOk="0">
                <a:moveTo>
                  <a:pt x="3336" y="0"/>
                </a:moveTo>
                <a:lnTo>
                  <a:pt x="3640" y="0"/>
                </a:lnTo>
                <a:lnTo>
                  <a:pt x="3640" y="480"/>
                </a:lnTo>
                <a:lnTo>
                  <a:pt x="0" y="480"/>
                </a:lnTo>
              </a:path>
            </a:pathLst>
          </a:custGeom>
          <a:noFill/>
          <a:ln w="28575" cap="rnd" cmpd="sng">
            <a:solidFill>
              <a:schemeClr val="dk2"/>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1" name="Google Shape;151;p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258"/>
          <p:cNvSpPr txBox="1"/>
          <p:nvPr/>
        </p:nvSpPr>
        <p:spPr>
          <a:xfrm>
            <a:off x="611187" y="1371600"/>
            <a:ext cx="7923300" cy="3352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54" name="Google Shape;2454;p2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Binary Type: Example</a:t>
            </a:r>
            <a:endParaRPr/>
          </a:p>
        </p:txBody>
      </p:sp>
      <p:sp>
        <p:nvSpPr>
          <p:cNvPr id="2455" name="Google Shape;2455;p258"/>
          <p:cNvSpPr txBox="1">
            <a:spLocks noGrp="1"/>
          </p:cNvSpPr>
          <p:nvPr>
            <p:ph type="body" idx="1"/>
          </p:nvPr>
        </p:nvSpPr>
        <p:spPr>
          <a:xfrm>
            <a:off x="609600" y="1447800"/>
            <a:ext cx="7918500" cy="3294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List&lt;SalesTxn&gt; tList = SalesTxn.createTxnList();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SalesTxn first = tList.get(0);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String testState = "CA";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BiPredicate&lt;SalesTxn,String&gt; stateBiPred =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19       (t, s) -&gt; t.getState().getStr().equals(s);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System.out.println("\n== First is CA?");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23       stateBiPred.test(first, testState));</a:t>
            </a:r>
            <a:endParaRPr/>
          </a:p>
        </p:txBody>
      </p:sp>
      <p:sp>
        <p:nvSpPr>
          <p:cNvPr id="2456" name="Google Shape;2456;p2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259"/>
          <p:cNvSpPr txBox="1"/>
          <p:nvPr/>
        </p:nvSpPr>
        <p:spPr>
          <a:xfrm>
            <a:off x="611187" y="1417637"/>
            <a:ext cx="79233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3" name="Google Shape;2463;p2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Unary Operator</a:t>
            </a:r>
            <a:endParaRPr/>
          </a:p>
        </p:txBody>
      </p:sp>
      <p:sp>
        <p:nvSpPr>
          <p:cNvPr id="2464" name="Google Shape;2464;p259"/>
          <p:cNvSpPr txBox="1">
            <a:spLocks noGrp="1"/>
          </p:cNvSpPr>
          <p:nvPr>
            <p:ph type="body" idx="1"/>
          </p:nvPr>
        </p:nvSpPr>
        <p:spPr>
          <a:xfrm>
            <a:off x="609600" y="1517650"/>
            <a:ext cx="7918500" cy="297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1 package java.util.function;</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2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3 public interface UnaryOperator&lt;T&gt; extends Function&lt;T,T&gt; {</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4     @Override</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5     public T apply(T t);</a:t>
            </a:r>
            <a:endParaRPr/>
          </a:p>
          <a:p>
            <a:pPr marL="7937" marR="0" lvl="0" indent="7937" algn="l" rtl="0">
              <a:lnSpc>
                <a:spcPct val="100000"/>
              </a:lnSpc>
              <a:spcBef>
                <a:spcPts val="480"/>
              </a:spcBef>
              <a:spcAft>
                <a:spcPts val="0"/>
              </a:spcAft>
              <a:buClr>
                <a:srgbClr val="000000"/>
              </a:buClr>
              <a:buSzPts val="2400"/>
              <a:buFont typeface="Arial"/>
              <a:buNone/>
            </a:pPr>
            <a:r>
              <a:rPr lang="en-US" sz="2400" b="0" i="0" u="none">
                <a:solidFill>
                  <a:schemeClr val="dk1"/>
                </a:solidFill>
                <a:latin typeface="Courier New"/>
                <a:ea typeface="Courier New"/>
                <a:cs typeface="Courier New"/>
                <a:sym typeface="Courier New"/>
              </a:rPr>
              <a:t>6 }</a:t>
            </a:r>
            <a:endParaRPr/>
          </a:p>
        </p:txBody>
      </p:sp>
      <p:sp>
        <p:nvSpPr>
          <p:cNvPr id="2465" name="Google Shape;2465;p259"/>
          <p:cNvSpPr txBox="1"/>
          <p:nvPr/>
        </p:nvSpPr>
        <p:spPr>
          <a:xfrm>
            <a:off x="4343400" y="3657600"/>
            <a:ext cx="8382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6" name="Google Shape;2466;p259"/>
          <p:cNvSpPr txBox="1"/>
          <p:nvPr/>
        </p:nvSpPr>
        <p:spPr>
          <a:xfrm>
            <a:off x="2971800" y="3657600"/>
            <a:ext cx="304800" cy="3048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7" name="Google Shape;2467;p259"/>
          <p:cNvSpPr txBox="1"/>
          <p:nvPr/>
        </p:nvSpPr>
        <p:spPr>
          <a:xfrm>
            <a:off x="6477000" y="2362200"/>
            <a:ext cx="533400" cy="381000"/>
          </a:xfrm>
          <a:prstGeom prst="rect">
            <a:avLst/>
          </a:prstGeom>
          <a:noFill/>
          <a:ln w="3175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8" name="Google Shape;2468;p2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260"/>
          <p:cNvSpPr txBox="1"/>
          <p:nvPr/>
        </p:nvSpPr>
        <p:spPr>
          <a:xfrm>
            <a:off x="611187" y="2514600"/>
            <a:ext cx="7923300" cy="2133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75" name="Google Shape;2475;p2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UnaryOperator: Example</a:t>
            </a:r>
            <a:endParaRPr/>
          </a:p>
        </p:txBody>
      </p:sp>
      <p:sp>
        <p:nvSpPr>
          <p:cNvPr id="2476" name="Google Shape;2476;p260"/>
          <p:cNvSpPr txBox="1">
            <a:spLocks noGrp="1"/>
          </p:cNvSpPr>
          <p:nvPr>
            <p:ph type="body" idx="1"/>
          </p:nvPr>
        </p:nvSpPr>
        <p:spPr>
          <a:xfrm>
            <a:off x="609600" y="1447800"/>
            <a:ext cx="7918500" cy="310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you need to pass in something and return the same type, use the UnaryOperator interface.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17     UnaryOperator&lt;String&gt; unaryStr =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18         </a:t>
            </a:r>
            <a:r>
              <a:rPr lang="en-US" sz="1800" b="1" i="0" u="none" strike="noStrike" cap="none">
                <a:solidFill>
                  <a:schemeClr val="dk1"/>
                </a:solidFill>
                <a:latin typeface="Courier New"/>
                <a:ea typeface="Courier New"/>
                <a:cs typeface="Courier New"/>
                <a:sym typeface="Courier New"/>
              </a:rPr>
              <a:t>s -&gt; s.toUpperCase()</a:t>
            </a:r>
            <a:r>
              <a:rPr lang="en-US" sz="18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19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System.out.println("== Upper Buyer");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System.out.println(</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r>
              <a:rPr lang="en-US" sz="1800" b="1" i="0" u="none" strike="noStrike" cap="none">
                <a:solidFill>
                  <a:schemeClr val="dk1"/>
                </a:solidFill>
                <a:latin typeface="Courier New"/>
                <a:ea typeface="Courier New"/>
                <a:cs typeface="Courier New"/>
                <a:sym typeface="Courier New"/>
              </a:rPr>
              <a:t>unaryStr.apply(first.getBuyer().getName())</a:t>
            </a:r>
            <a:r>
              <a:rPr lang="en-US" sz="1800" b="0" i="0" u="none" strike="noStrike" cap="none">
                <a:solidFill>
                  <a:schemeClr val="dk1"/>
                </a:solidFill>
                <a:latin typeface="Courier New"/>
                <a:ea typeface="Courier New"/>
                <a:cs typeface="Courier New"/>
                <a:sym typeface="Courier New"/>
              </a:rPr>
              <a:t>);</a:t>
            </a:r>
            <a:endParaRPr/>
          </a:p>
        </p:txBody>
      </p:sp>
      <p:sp>
        <p:nvSpPr>
          <p:cNvPr id="2477" name="Google Shape;2477;p2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Wildcard Generics Review</a:t>
            </a:r>
            <a:endParaRPr/>
          </a:p>
        </p:txBody>
      </p:sp>
      <p:sp>
        <p:nvSpPr>
          <p:cNvPr id="2484" name="Google Shape;2484;p261"/>
          <p:cNvSpPr txBox="1">
            <a:spLocks noGrp="1"/>
          </p:cNvSpPr>
          <p:nvPr>
            <p:ph type="body" idx="1"/>
          </p:nvPr>
        </p:nvSpPr>
        <p:spPr>
          <a:xfrm>
            <a:off x="609600" y="1447800"/>
            <a:ext cx="7918500" cy="1916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Wildcards for generics are used extensively.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 super 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class and any of its super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 extends 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class and any of its subtypes</a:t>
            </a:r>
            <a:endParaRPr/>
          </a:p>
        </p:txBody>
      </p:sp>
      <p:sp>
        <p:nvSpPr>
          <p:cNvPr id="2485" name="Google Shape;2485;p2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492" name="Google Shape;2492;p262"/>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built-in interfaces included in </a:t>
            </a:r>
            <a:r>
              <a:rPr lang="en-US" sz="2200" b="0" i="0" u="none" strike="noStrike" cap="none">
                <a:solidFill>
                  <a:schemeClr val="dk1"/>
                </a:solidFill>
                <a:latin typeface="Courier New"/>
                <a:ea typeface="Courier New"/>
                <a:cs typeface="Courier New"/>
                <a:sym typeface="Courier New"/>
              </a:rPr>
              <a:t>java.util.function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primitive versions of base interfaces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binary versions of base interfaces</a:t>
            </a:r>
            <a:endParaRPr/>
          </a:p>
        </p:txBody>
      </p:sp>
      <p:pic>
        <p:nvPicPr>
          <p:cNvPr id="2493" name="Google Shape;2493;p26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494" name="Google Shape;2494;p2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2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501" name="Google Shape;2501;p263"/>
          <p:cNvSpPr txBox="1">
            <a:spLocks noGrp="1"/>
          </p:cNvSpPr>
          <p:nvPr>
            <p:ph type="body" idx="1"/>
          </p:nvPr>
        </p:nvSpPr>
        <p:spPr>
          <a:xfrm>
            <a:off x="609600" y="1447800"/>
            <a:ext cx="7918500" cy="1582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9-1: Create Consumer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9-2: Create a Function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9-3: Create a Supplier Lambda Expression</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9-4: Create a BiPredicate Lambda Expression</a:t>
            </a:r>
            <a:endParaRPr/>
          </a:p>
        </p:txBody>
      </p:sp>
      <p:sp>
        <p:nvSpPr>
          <p:cNvPr id="2502" name="Google Shape;2502;p2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26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Lambda Operations</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2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514" name="Google Shape;2514;p265"/>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Extract data from an object by using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types of stream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Optional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lazy processing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Sort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 results to a collection by using the </a:t>
            </a:r>
            <a:r>
              <a:rPr lang="en-US" sz="2200" b="0" i="0" u="none" strike="noStrike" cap="none">
                <a:solidFill>
                  <a:schemeClr val="dk1"/>
                </a:solidFill>
                <a:latin typeface="Courier New"/>
                <a:ea typeface="Courier New"/>
                <a:cs typeface="Courier New"/>
                <a:sym typeface="Courier New"/>
              </a:rPr>
              <a:t>collect</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Group and partition data by using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p:txBody>
      </p:sp>
      <p:sp>
        <p:nvSpPr>
          <p:cNvPr id="2515" name="Google Shape;2515;p2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2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API</a:t>
            </a:r>
            <a:endParaRPr/>
          </a:p>
        </p:txBody>
      </p:sp>
      <p:sp>
        <p:nvSpPr>
          <p:cNvPr id="2522" name="Google Shape;2522;p266"/>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sequence of elements on which various methods can be chained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Stream class converts collection to a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only be used once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 chaining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API doc </a:t>
            </a:r>
            <a:r>
              <a:rPr lang="en-US" sz="2200" b="0" i="1" u="none" strike="noStrike" cap="none">
                <a:solidFill>
                  <a:schemeClr val="dk1"/>
                </a:solidFill>
                <a:latin typeface="Arial"/>
                <a:ea typeface="Arial"/>
                <a:cs typeface="Arial"/>
                <a:sym typeface="Arial"/>
              </a:rPr>
              <a:t>is your friend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DoubleStream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IntStream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LongStream</a:t>
            </a:r>
            <a:endParaRPr/>
          </a:p>
        </p:txBody>
      </p:sp>
      <p:pic>
        <p:nvPicPr>
          <p:cNvPr id="2523" name="Google Shape;2523;p266" descr="Duke - rafting.png"/>
          <p:cNvPicPr preferRelativeResize="0"/>
          <p:nvPr/>
        </p:nvPicPr>
        <p:blipFill rotWithShape="1">
          <a:blip r:embed="rId3">
            <a:alphaModFix/>
          </a:blip>
          <a:srcRect/>
          <a:stretch/>
        </p:blipFill>
        <p:spPr>
          <a:xfrm>
            <a:off x="5334000" y="3276600"/>
            <a:ext cx="3267076" cy="1904999"/>
          </a:xfrm>
          <a:prstGeom prst="rect">
            <a:avLst/>
          </a:prstGeom>
          <a:noFill/>
          <a:ln>
            <a:noFill/>
          </a:ln>
        </p:spPr>
      </p:pic>
      <p:sp>
        <p:nvSpPr>
          <p:cNvPr id="2524" name="Google Shape;2524;p2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2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Types of Operations</a:t>
            </a:r>
            <a:endParaRPr/>
          </a:p>
        </p:txBody>
      </p:sp>
      <p:sp>
        <p:nvSpPr>
          <p:cNvPr id="2531" name="Google Shape;2531;p267"/>
          <p:cNvSpPr txBox="1">
            <a:spLocks noGrp="1"/>
          </p:cNvSpPr>
          <p:nvPr>
            <p:ph type="body" idx="1"/>
          </p:nvPr>
        </p:nvSpPr>
        <p:spPr>
          <a:xfrm>
            <a:off x="609600" y="1447800"/>
            <a:ext cx="7918500" cy="2968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Intermediate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filter()</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map()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peek()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Terminal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forEach()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count()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sum() average()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min()  </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max()</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collect()</a:t>
            </a: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Terminal short-circuit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findFirst()  findAny()  anyMatch()  allMatch()  noneMatch()</a:t>
            </a:r>
            <a:endParaRPr/>
          </a:p>
        </p:txBody>
      </p:sp>
      <p:sp>
        <p:nvSpPr>
          <p:cNvPr id="2532" name="Google Shape;2532;p2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Primitive Data Types</a:t>
            </a:r>
            <a:endParaRPr/>
          </a:p>
        </p:txBody>
      </p:sp>
      <p:sp>
        <p:nvSpPr>
          <p:cNvPr id="158" name="Google Shape;158;p25"/>
          <p:cNvSpPr txBox="1">
            <a:spLocks noGrp="1"/>
          </p:cNvSpPr>
          <p:nvPr>
            <p:ph type="body" idx="1"/>
          </p:nvPr>
        </p:nvSpPr>
        <p:spPr>
          <a:xfrm>
            <a:off x="609600" y="4649787"/>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Append uppercase or lowercase "</a:t>
            </a:r>
            <a:r>
              <a:rPr lang="en-US" sz="2000" b="0" i="0" u="none">
                <a:solidFill>
                  <a:schemeClr val="dk1"/>
                </a:solidFill>
                <a:latin typeface="Courier New"/>
                <a:ea typeface="Courier New"/>
                <a:cs typeface="Courier New"/>
                <a:sym typeface="Courier New"/>
              </a:rPr>
              <a:t>L</a:t>
            </a:r>
            <a:r>
              <a:rPr lang="en-US" sz="2000" b="0" i="0" u="none">
                <a:solidFill>
                  <a:schemeClr val="dk1"/>
                </a:solidFill>
                <a:latin typeface="Arial"/>
                <a:ea typeface="Arial"/>
                <a:cs typeface="Arial"/>
                <a:sym typeface="Arial"/>
              </a:rPr>
              <a:t>" or "</a:t>
            </a:r>
            <a:r>
              <a:rPr lang="en-US" sz="2000" b="0" i="0" u="none">
                <a:solidFill>
                  <a:schemeClr val="dk1"/>
                </a:solidFill>
                <a:latin typeface="Courier New"/>
                <a:ea typeface="Courier New"/>
                <a:cs typeface="Courier New"/>
                <a:sym typeface="Courier New"/>
              </a:rPr>
              <a:t>F</a:t>
            </a:r>
            <a:r>
              <a:rPr lang="en-US" sz="2000" b="0" i="0" u="none">
                <a:solidFill>
                  <a:schemeClr val="dk1"/>
                </a:solidFill>
                <a:latin typeface="Arial"/>
                <a:ea typeface="Arial"/>
                <a:cs typeface="Arial"/>
                <a:sym typeface="Arial"/>
              </a:rPr>
              <a:t>" to the number to specify a long or a float number.</a:t>
            </a:r>
            <a:endParaRPr/>
          </a:p>
        </p:txBody>
      </p:sp>
      <p:graphicFrame>
        <p:nvGraphicFramePr>
          <p:cNvPr id="159" name="Google Shape;159;p25"/>
          <p:cNvGraphicFramePr/>
          <p:nvPr/>
        </p:nvGraphicFramePr>
        <p:xfrm>
          <a:off x="762000" y="990600"/>
          <a:ext cx="3000000" cy="3000000"/>
        </p:xfrm>
        <a:graphic>
          <a:graphicData uri="http://schemas.openxmlformats.org/drawingml/2006/table">
            <a:tbl>
              <a:tblPr>
                <a:noFill/>
                <a:tableStyleId>{A0095474-483F-4493-A76D-1D2E1571B2CC}</a:tableStyleId>
              </a:tblPr>
              <a:tblGrid>
                <a:gridCol w="1971675"/>
                <a:gridCol w="1970075"/>
                <a:gridCol w="1970075"/>
                <a:gridCol w="1970075"/>
              </a:tblGrid>
              <a:tr h="7493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Integer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Floating</a:t>
                      </a:r>
                      <a:endParaRPr/>
                    </a:p>
                    <a:p>
                      <a:pPr marL="0" marR="0" lvl="0" indent="0" algn="ctr" rtl="0">
                        <a:lnSpc>
                          <a:spcPct val="100000"/>
                        </a:lnSpc>
                        <a:spcBef>
                          <a:spcPts val="36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Point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Character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True</a:t>
                      </a:r>
                      <a:endParaRPr/>
                    </a:p>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False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1268400">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byte</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short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int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long</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float</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double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char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boolean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1268400">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1, 2, 3, 42</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7L</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0xff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0b or 0B </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3.0</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22.0F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.3337F</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4.022E23</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'a'</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'\u0061'</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'\n'</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true</a:t>
                      </a:r>
                      <a:endParaRPr/>
                    </a:p>
                    <a:p>
                      <a:pPr marL="0" marR="0" lvl="0" indent="0" algn="ctr"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false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160" name="Google Shape;160;p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Extracting Data with Map</a:t>
            </a:r>
            <a:endParaRPr/>
          </a:p>
        </p:txBody>
      </p:sp>
      <p:sp>
        <p:nvSpPr>
          <p:cNvPr id="2539" name="Google Shape;2539;p268"/>
          <p:cNvSpPr txBox="1">
            <a:spLocks noGrp="1"/>
          </p:cNvSpPr>
          <p:nvPr>
            <p:ph type="body" idx="1"/>
          </p:nvPr>
        </p:nvSpPr>
        <p:spPr>
          <a:xfrm>
            <a:off x="609600" y="1447800"/>
            <a:ext cx="7918500" cy="191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map(Function&lt;? super T,? extends R&gt; mapper)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map takes one </a:t>
            </a:r>
            <a:r>
              <a:rPr lang="en-US" sz="2200" b="0" i="0" u="none" strike="noStrike" cap="none">
                <a:solidFill>
                  <a:schemeClr val="dk1"/>
                </a:solidFill>
                <a:latin typeface="Courier New"/>
                <a:ea typeface="Courier New"/>
                <a:cs typeface="Courier New"/>
                <a:sym typeface="Courier New"/>
              </a:rPr>
              <a:t>Function</a:t>
            </a:r>
            <a:r>
              <a:rPr lang="en-US" sz="2200" b="0" i="0" u="none" strike="noStrike" cap="none">
                <a:solidFill>
                  <a:schemeClr val="dk1"/>
                </a:solidFill>
                <a:latin typeface="Arial"/>
                <a:ea typeface="Arial"/>
                <a:cs typeface="Arial"/>
                <a:sym typeface="Arial"/>
              </a:rPr>
              <a:t> as an argument.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a:t>
            </a:r>
            <a:r>
              <a:rPr lang="en-US" sz="2000" b="0" i="0" u="none" strike="noStrike" cap="none">
                <a:solidFill>
                  <a:schemeClr val="dk1"/>
                </a:solidFill>
                <a:latin typeface="Courier New"/>
                <a:ea typeface="Courier New"/>
                <a:cs typeface="Courier New"/>
                <a:sym typeface="Courier New"/>
              </a:rPr>
              <a:t>Function</a:t>
            </a:r>
            <a:r>
              <a:rPr lang="en-US" sz="2000" b="0" i="0" u="none" strike="noStrike" cap="none">
                <a:solidFill>
                  <a:schemeClr val="dk1"/>
                </a:solidFill>
                <a:latin typeface="Arial"/>
                <a:ea typeface="Arial"/>
                <a:cs typeface="Arial"/>
                <a:sym typeface="Arial"/>
              </a:rPr>
              <a:t> takes one generic and returns something else.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a:t>
            </a:r>
            <a:r>
              <a:rPr lang="en-US" sz="2200" b="0" i="0" u="none" strike="noStrike" cap="none">
                <a:solidFill>
                  <a:schemeClr val="dk1"/>
                </a:solidFill>
                <a:latin typeface="Courier New"/>
                <a:ea typeface="Courier New"/>
                <a:cs typeface="Courier New"/>
                <a:sym typeface="Courier New"/>
              </a:rPr>
              <a:t>map</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mapToInt()  mapToLong()  mapToDouble()</a:t>
            </a:r>
            <a:endParaRPr/>
          </a:p>
        </p:txBody>
      </p:sp>
      <p:sp>
        <p:nvSpPr>
          <p:cNvPr id="2540" name="Google Shape;2540;p2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270</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2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Taking a Peek</a:t>
            </a:r>
            <a:endParaRPr/>
          </a:p>
        </p:txBody>
      </p:sp>
      <p:sp>
        <p:nvSpPr>
          <p:cNvPr id="2547" name="Google Shape;2547;p269"/>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peek(Consumer&lt;? super T&gt; action)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peek method performs the operation specified by the lambda expression and returns the elements to the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Great for printing intermediate results</a:t>
            </a:r>
            <a:endParaRPr/>
          </a:p>
        </p:txBody>
      </p:sp>
      <p:sp>
        <p:nvSpPr>
          <p:cNvPr id="2548" name="Google Shape;2548;p2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271</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Search Methods: Overview</a:t>
            </a:r>
            <a:endParaRPr/>
          </a:p>
        </p:txBody>
      </p:sp>
      <p:sp>
        <p:nvSpPr>
          <p:cNvPr id="2555" name="Google Shape;2555;p270"/>
          <p:cNvSpPr txBox="1">
            <a:spLocks noGrp="1"/>
          </p:cNvSpPr>
          <p:nvPr>
            <p:ph type="body" idx="1"/>
          </p:nvPr>
        </p:nvSpPr>
        <p:spPr>
          <a:xfrm>
            <a:off x="609600" y="1447800"/>
            <a:ext cx="7918500" cy="2690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findFirst()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the first element that meets the specified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allMatch()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 if all the elements meet the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noneMatch()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 if none of the elements meet the criteria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of the above are short-circuit terminal operations.</a:t>
            </a:r>
            <a:endParaRPr/>
          </a:p>
        </p:txBody>
      </p:sp>
      <p:sp>
        <p:nvSpPr>
          <p:cNvPr id="2556" name="Google Shape;2556;p2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272</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Search Methods</a:t>
            </a:r>
            <a:endParaRPr/>
          </a:p>
        </p:txBody>
      </p:sp>
      <p:sp>
        <p:nvSpPr>
          <p:cNvPr id="2563" name="Google Shape;2563;p271"/>
          <p:cNvSpPr txBox="1">
            <a:spLocks noGrp="1"/>
          </p:cNvSpPr>
          <p:nvPr>
            <p:ph type="body" idx="1"/>
          </p:nvPr>
        </p:nvSpPr>
        <p:spPr>
          <a:xfrm>
            <a:off x="609600" y="1447800"/>
            <a:ext cx="7918500" cy="407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Nondeterministic search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Used for nondeterministic cases. In effect, situations where parallel is more effective.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between invocations.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findAny()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the first element found that meets the specified criteria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when performed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anyMatch()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true if any elements meet the criteria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Results may vary when performed in parallel.</a:t>
            </a:r>
            <a:endParaRPr/>
          </a:p>
        </p:txBody>
      </p:sp>
      <p:sp>
        <p:nvSpPr>
          <p:cNvPr id="2564" name="Google Shape;2564;p2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273</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Optional Class</a:t>
            </a:r>
            <a:endParaRPr/>
          </a:p>
        </p:txBody>
      </p:sp>
      <p:sp>
        <p:nvSpPr>
          <p:cNvPr id="2571" name="Google Shape;2571;p272"/>
          <p:cNvSpPr txBox="1">
            <a:spLocks noGrp="1"/>
          </p:cNvSpPr>
          <p:nvPr>
            <p:ph type="body" idx="1"/>
          </p:nvPr>
        </p:nvSpPr>
        <p:spPr>
          <a:xfrm>
            <a:off x="609600" y="1447800"/>
            <a:ext cx="7918500" cy="2924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Optional&lt;T&gt;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container object that may or may not contain a non-null value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a value is present, </a:t>
            </a:r>
            <a:r>
              <a:rPr lang="en-US" sz="2000" b="0" i="0" u="none" strike="noStrike" cap="none">
                <a:solidFill>
                  <a:schemeClr val="dk1"/>
                </a:solidFill>
                <a:latin typeface="Courier New"/>
                <a:ea typeface="Courier New"/>
                <a:cs typeface="Courier New"/>
                <a:sym typeface="Courier New"/>
              </a:rPr>
              <a:t>isPresent()</a:t>
            </a:r>
            <a:r>
              <a:rPr lang="en-US" sz="2000" b="0" i="0" u="none" strike="noStrike" cap="none">
                <a:solidFill>
                  <a:schemeClr val="dk1"/>
                </a:solidFill>
                <a:latin typeface="Arial"/>
                <a:ea typeface="Arial"/>
                <a:cs typeface="Arial"/>
                <a:sym typeface="Arial"/>
              </a:rPr>
              <a:t> returns true.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get()</a:t>
            </a:r>
            <a:r>
              <a:rPr lang="en-US" sz="2000" b="0" i="0" u="none" strike="noStrike" cap="none">
                <a:solidFill>
                  <a:schemeClr val="dk1"/>
                </a:solidFill>
                <a:latin typeface="Arial"/>
                <a:ea typeface="Arial"/>
                <a:cs typeface="Arial"/>
                <a:sym typeface="Arial"/>
              </a:rPr>
              <a:t> returns the value.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Found in </a:t>
            </a:r>
            <a:r>
              <a:rPr lang="en-US" sz="2000" b="0" i="0" u="none" strike="noStrike" cap="none">
                <a:solidFill>
                  <a:schemeClr val="dk1"/>
                </a:solidFill>
                <a:latin typeface="Courier New"/>
                <a:ea typeface="Courier New"/>
                <a:cs typeface="Courier New"/>
                <a:sym typeface="Courier New"/>
              </a:rPr>
              <a:t>java.util</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Optional primitives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OptionalDouble OptionalInt OptionalLong</a:t>
            </a:r>
            <a:endParaRPr/>
          </a:p>
        </p:txBody>
      </p:sp>
      <p:sp>
        <p:nvSpPr>
          <p:cNvPr id="2572" name="Google Shape;2572;p2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274</a:t>
            </a:fld>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2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Lazy Operations</a:t>
            </a:r>
            <a:endParaRPr/>
          </a:p>
        </p:txBody>
      </p:sp>
      <p:sp>
        <p:nvSpPr>
          <p:cNvPr id="2579" name="Google Shape;2579;p273"/>
          <p:cNvSpPr txBox="1">
            <a:spLocks noGrp="1"/>
          </p:cNvSpPr>
          <p:nvPr>
            <p:ph type="body" idx="1"/>
          </p:nvPr>
        </p:nvSpPr>
        <p:spPr>
          <a:xfrm>
            <a:off x="609600" y="1447800"/>
            <a:ext cx="7918500" cy="110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Lazy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optimized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Perform only required operations</a:t>
            </a:r>
            <a:endParaRPr/>
          </a:p>
        </p:txBody>
      </p:sp>
      <p:sp>
        <p:nvSpPr>
          <p:cNvPr id="2580" name="Google Shape;2580;p273"/>
          <p:cNvSpPr txBox="1"/>
          <p:nvPr/>
        </p:nvSpPr>
        <p:spPr>
          <a:xfrm>
            <a:off x="6248400" y="1524000"/>
            <a:ext cx="3882900" cy="463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 Bonuses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$7,200.00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$6,600.00 </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CO Executives</a:t>
            </a:r>
            <a:endParaRPr/>
          </a:p>
          <a:p>
            <a:pPr marL="7937" marR="0" lvl="0" indent="7937" algn="l" rtl="0">
              <a:lnSpc>
                <a:spcPct val="100000"/>
              </a:lnSpc>
              <a:spcBef>
                <a:spcPts val="28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Bonus paid: $8,400.00 </a:t>
            </a:r>
            <a:endParaRPr/>
          </a:p>
        </p:txBody>
      </p:sp>
      <p:sp>
        <p:nvSpPr>
          <p:cNvPr id="2581" name="Google Shape;2581;p273"/>
          <p:cNvSpPr txBox="1"/>
          <p:nvPr/>
        </p:nvSpPr>
        <p:spPr>
          <a:xfrm>
            <a:off x="1371600" y="3048000"/>
            <a:ext cx="3882900" cy="2635200"/>
          </a:xfrm>
          <a:prstGeom prst="rect">
            <a:avLst/>
          </a:prstGeom>
          <a:noFill/>
          <a:ln>
            <a:noFill/>
          </a:ln>
        </p:spPr>
        <p:txBody>
          <a:bodyPr spcFirstLastPara="1" wrap="square" lIns="91425" tIns="45700" rIns="91425" bIns="45700" anchor="t" anchorCtr="0">
            <a:noAutofit/>
          </a:bodyPr>
          <a:lstStyle/>
          <a:p>
            <a:pPr marL="7937" marR="0" lvl="0" indent="7937"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First CO Bonus ==</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Stream start</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Executives</a:t>
            </a:r>
            <a:endParaRPr/>
          </a:p>
          <a:p>
            <a:pPr marL="7937" marR="0" lvl="0" indent="7937" algn="l" rtl="0">
              <a:lnSpc>
                <a:spcPct val="100000"/>
              </a:lnSpc>
              <a:spcBef>
                <a:spcPts val="32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CO Executives</a:t>
            </a:r>
            <a:endParaRPr/>
          </a:p>
        </p:txBody>
      </p:sp>
      <p:sp>
        <p:nvSpPr>
          <p:cNvPr id="2582" name="Google Shape;2582;p2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275</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 Data Methods</a:t>
            </a:r>
            <a:endParaRPr/>
          </a:p>
        </p:txBody>
      </p:sp>
      <p:sp>
        <p:nvSpPr>
          <p:cNvPr id="2589" name="Google Shape;2589;p274"/>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count of elements in this stream</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max(Comparator&lt;?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maximum element of this stream according to the provided </a:t>
            </a:r>
            <a:r>
              <a:rPr lang="en-US" sz="2200" b="0" i="0" u="none" strike="noStrike" cap="none">
                <a:solidFill>
                  <a:schemeClr val="dk1"/>
                </a:solidFill>
                <a:latin typeface="Courier New"/>
                <a:ea typeface="Courier New"/>
                <a:cs typeface="Courier New"/>
                <a:sym typeface="Courier New"/>
              </a:rPr>
              <a:t>Comparator</a:t>
            </a: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min(Comparator&lt;?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minimum element of this stream according to the provided </a:t>
            </a:r>
            <a:r>
              <a:rPr lang="en-US" sz="2200" b="0" i="0" u="none" strike="noStrike" cap="none">
                <a:solidFill>
                  <a:schemeClr val="dk1"/>
                </a:solidFill>
                <a:latin typeface="Courier New"/>
                <a:ea typeface="Courier New"/>
                <a:cs typeface="Courier New"/>
                <a:sym typeface="Courier New"/>
              </a:rPr>
              <a:t>Comparator</a:t>
            </a:r>
            <a:endParaRPr/>
          </a:p>
        </p:txBody>
      </p:sp>
      <p:sp>
        <p:nvSpPr>
          <p:cNvPr id="2590" name="Google Shape;2590;p2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276</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2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Performing Calculations</a:t>
            </a:r>
            <a:endParaRPr/>
          </a:p>
        </p:txBody>
      </p:sp>
      <p:sp>
        <p:nvSpPr>
          <p:cNvPr id="2597" name="Google Shape;2597;p275"/>
          <p:cNvSpPr txBox="1">
            <a:spLocks noGrp="1"/>
          </p:cNvSpPr>
          <p:nvPr>
            <p:ph type="body" idx="1"/>
          </p:nvPr>
        </p:nvSpPr>
        <p:spPr>
          <a:xfrm>
            <a:off x="609600" y="1447800"/>
            <a:ext cx="7918500" cy="3510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average()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an optional describing the arithmetic mean of elements of this stream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an empty optional if this stream is empty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Type returned depends on primitive class.</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sum()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the sum of elements in this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Methods are found in primitive 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DoubleStream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IntStream</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LongStream</a:t>
            </a:r>
            <a:endParaRPr/>
          </a:p>
        </p:txBody>
      </p:sp>
      <p:sp>
        <p:nvSpPr>
          <p:cNvPr id="2598" name="Google Shape;2598;p2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277</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Sorting</a:t>
            </a:r>
            <a:endParaRPr/>
          </a:p>
        </p:txBody>
      </p:sp>
      <p:sp>
        <p:nvSpPr>
          <p:cNvPr id="2605" name="Google Shape;2605;p276"/>
          <p:cNvSpPr txBox="1">
            <a:spLocks noGrp="1"/>
          </p:cNvSpPr>
          <p:nvPr>
            <p:ph type="body" idx="1"/>
          </p:nvPr>
        </p:nvSpPr>
        <p:spPr>
          <a:xfrm>
            <a:off x="609600" y="1447800"/>
            <a:ext cx="7918500" cy="226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sorted()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 stream consisting of the elements sorted according to natural order</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sorted(Comparator&lt;? super T&gt;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Returns a stream consisting of the elements sorted according to the </a:t>
            </a:r>
            <a:r>
              <a:rPr lang="en-US" sz="2200" b="0" i="0" u="none" strike="noStrike" cap="none">
                <a:solidFill>
                  <a:schemeClr val="dk1"/>
                </a:solidFill>
                <a:latin typeface="Courier New"/>
                <a:ea typeface="Courier New"/>
                <a:cs typeface="Courier New"/>
                <a:sym typeface="Courier New"/>
              </a:rPr>
              <a:t>Comparator</a:t>
            </a:r>
            <a:endParaRPr/>
          </a:p>
        </p:txBody>
      </p:sp>
      <p:sp>
        <p:nvSpPr>
          <p:cNvPr id="2606" name="Google Shape;2606;p2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278</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2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Comparator Updates</a:t>
            </a:r>
            <a:endParaRPr/>
          </a:p>
        </p:txBody>
      </p:sp>
      <p:sp>
        <p:nvSpPr>
          <p:cNvPr id="2613" name="Google Shape;2613;p277"/>
          <p:cNvSpPr txBox="1">
            <a:spLocks noGrp="1"/>
          </p:cNvSpPr>
          <p:nvPr>
            <p:ph type="body" idx="1"/>
          </p:nvPr>
        </p:nvSpPr>
        <p:spPr>
          <a:xfrm>
            <a:off x="609600" y="1447800"/>
            <a:ext cx="7918500" cy="3041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comparing(Function&lt;? super T,? extends U&gt; keyExtractor)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you to specify any field to sort on based on a method reference or lambda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versions of the Function also supported</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thenComparing(Comparator&lt;? super T&gt; other)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Specify additional fields for sorting.</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reversed()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Reverse the sort order by appending to the method chain.</a:t>
            </a:r>
            <a:endParaRPr/>
          </a:p>
        </p:txBody>
      </p:sp>
      <p:sp>
        <p:nvSpPr>
          <p:cNvPr id="2614" name="Google Shape;2614;p2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279</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p:nvPr/>
        </p:nvSpPr>
        <p:spPr>
          <a:xfrm>
            <a:off x="609600" y="2590800"/>
            <a:ext cx="7924800" cy="2438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 name="Google Shape;167;p26"/>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Numeric Literals</a:t>
            </a:r>
            <a:endParaRPr/>
          </a:p>
        </p:txBody>
      </p:sp>
      <p:sp>
        <p:nvSpPr>
          <p:cNvPr id="168" name="Google Shape;168;p26"/>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number of underscore characters (</a:t>
            </a:r>
            <a:r>
              <a:rPr lang="en-US" sz="2200" b="0" i="0" u="none" strike="noStrike" cap="none">
                <a:solidFill>
                  <a:schemeClr val="dk1"/>
                </a:solidFill>
                <a:latin typeface="Courier New"/>
                <a:ea typeface="Courier New"/>
                <a:cs typeface="Courier New"/>
                <a:sym typeface="Courier New"/>
              </a:rPr>
              <a:t>_</a:t>
            </a:r>
            <a:r>
              <a:rPr lang="en-US" sz="2200" b="0" i="0" u="none" strike="noStrike" cap="none">
                <a:solidFill>
                  <a:schemeClr val="dk1"/>
                </a:solidFill>
                <a:latin typeface="Arial"/>
                <a:ea typeface="Arial"/>
                <a:cs typeface="Arial"/>
                <a:sym typeface="Arial"/>
              </a:rPr>
              <a:t>) can appear between digits in a numeric field.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can improve the readability of your code.</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creditCardNumber = 1234_5678_9012_3456L;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socialSecurityNumber = 999_99_9999L;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hexBytes = 0xFF_EC_DE_5E;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hexWords = 0xCAFE_BABE;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maxLong = 0x7fff_ffff_ffff_ffffL;</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byte nybbles = 0b0010_0101;</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long bytes = 0b11010010_01101001_10010100_10010010;</a:t>
            </a:r>
            <a:endParaRPr/>
          </a:p>
        </p:txBody>
      </p:sp>
      <p:sp>
        <p:nvSpPr>
          <p:cNvPr id="169" name="Google Shape;169;p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2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Saving Data from a Stream</a:t>
            </a:r>
            <a:endParaRPr/>
          </a:p>
        </p:txBody>
      </p:sp>
      <p:sp>
        <p:nvSpPr>
          <p:cNvPr id="2621" name="Google Shape;2621;p278"/>
          <p:cNvSpPr txBox="1">
            <a:spLocks noGrp="1"/>
          </p:cNvSpPr>
          <p:nvPr>
            <p:ph type="body" idx="1"/>
          </p:nvPr>
        </p:nvSpPr>
        <p:spPr>
          <a:xfrm>
            <a:off x="609600" y="1447800"/>
            <a:ext cx="7918500" cy="2660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ourier New"/>
                <a:ea typeface="Courier New"/>
                <a:cs typeface="Courier New"/>
                <a:sym typeface="Courier New"/>
              </a:rPr>
              <a:t>collect(Collector&lt;? super T,A,R&gt; collector)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you to save the result of a stream to a new data structure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Relies on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stream().collect(Collectors.toList());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stream().collect(Collectors.toMap());</a:t>
            </a:r>
            <a:endParaRPr/>
          </a:p>
        </p:txBody>
      </p:sp>
      <p:sp>
        <p:nvSpPr>
          <p:cNvPr id="2622" name="Google Shape;2622;p2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280</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2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Collectors Class</a:t>
            </a:r>
            <a:endParaRPr/>
          </a:p>
        </p:txBody>
      </p:sp>
      <p:sp>
        <p:nvSpPr>
          <p:cNvPr id="2629" name="Google Shape;2629;p279"/>
          <p:cNvSpPr txBox="1">
            <a:spLocks noGrp="1"/>
          </p:cNvSpPr>
          <p:nvPr>
            <p:ph type="body" idx="1"/>
          </p:nvPr>
        </p:nvSpPr>
        <p:spPr>
          <a:xfrm>
            <a:off x="609600" y="1447800"/>
            <a:ext cx="7918500" cy="4870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averagingDouble(ToDoubleFunction&lt;? super T&gt; mapper)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Produces the arithmetic mean of a double-valued function applied to the input elements</a:t>
            </a:r>
            <a:endParaRPr/>
          </a:p>
          <a:p>
            <a:pPr marL="574675" marR="0" lvl="1" indent="-460375"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groupingBy(Function&lt;? super T,? extends K&gt; classifier)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"group by" operation on input elements of type T, grouping elements according to a classification function, and returning the results in a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Courier New"/>
                <a:ea typeface="Courier New"/>
                <a:cs typeface="Courier New"/>
                <a:sym typeface="Courier New"/>
              </a:rPr>
              <a:t>joining()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Concatenates the input elements into a String, in encounter order</a:t>
            </a:r>
            <a:endParaRPr/>
          </a:p>
          <a:p>
            <a:pPr marL="574675" marR="0" lvl="1" indent="-460375"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Courier New"/>
                <a:ea typeface="Courier New"/>
                <a:cs typeface="Courier New"/>
                <a:sym typeface="Courier New"/>
              </a:rPr>
              <a:t>partitioningBy(Predicate&lt;? super T&gt; predicate)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Partitions the input elements according to a Predicate</a:t>
            </a:r>
            <a:endParaRPr/>
          </a:p>
        </p:txBody>
      </p:sp>
      <p:sp>
        <p:nvSpPr>
          <p:cNvPr id="2630" name="Google Shape;2630;p2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280"/>
          <p:cNvSpPr txBox="1"/>
          <p:nvPr/>
        </p:nvSpPr>
        <p:spPr>
          <a:xfrm>
            <a:off x="611187" y="2514600"/>
            <a:ext cx="79233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37" name="Google Shape;2637;p2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Quick Streams with </a:t>
            </a:r>
            <a:r>
              <a:rPr lang="en-US" sz="2600" b="1" i="0" u="none" strike="noStrike" cap="none">
                <a:solidFill>
                  <a:schemeClr val="dk1"/>
                </a:solidFill>
                <a:latin typeface="Courier New"/>
                <a:ea typeface="Courier New"/>
                <a:cs typeface="Courier New"/>
                <a:sym typeface="Courier New"/>
              </a:rPr>
              <a:t>Stream.of</a:t>
            </a:r>
            <a:endParaRPr/>
          </a:p>
        </p:txBody>
      </p:sp>
      <p:sp>
        <p:nvSpPr>
          <p:cNvPr id="2638" name="Google Shape;2638;p280"/>
          <p:cNvSpPr txBox="1">
            <a:spLocks noGrp="1"/>
          </p:cNvSpPr>
          <p:nvPr>
            <p:ph type="body" idx="1"/>
          </p:nvPr>
        </p:nvSpPr>
        <p:spPr>
          <a:xfrm>
            <a:off x="609600" y="1447800"/>
            <a:ext cx="7918500" cy="3127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Stream.of</a:t>
            </a:r>
            <a:r>
              <a:rPr lang="en-US" sz="2200" b="0" i="0" u="none" strike="noStrike" cap="none">
                <a:solidFill>
                  <a:schemeClr val="dk1"/>
                </a:solidFill>
                <a:latin typeface="Arial"/>
                <a:ea typeface="Arial"/>
                <a:cs typeface="Arial"/>
                <a:sym typeface="Arial"/>
              </a:rPr>
              <a:t> method allows you to easily create a stream.</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11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r>
              <a:rPr lang="en-US" sz="1600" b="1" i="0" u="none" strike="noStrike" cap="none">
                <a:solidFill>
                  <a:schemeClr val="dk1"/>
                </a:solidFill>
                <a:latin typeface="Courier New"/>
                <a:ea typeface="Courier New"/>
                <a:cs typeface="Courier New"/>
                <a:sym typeface="Courier New"/>
              </a:rPr>
              <a:t>Stream.of("Monday", "Tuesday","Wedensday", "Thursday")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.filter(s -&gt; s.startsWith("T"))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.forEach(s -&gt; System.out.println("Matching Days: " + 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p:txBody>
      </p:sp>
      <p:sp>
        <p:nvSpPr>
          <p:cNvPr id="2639" name="Google Shape;2639;p2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282</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281"/>
          <p:cNvSpPr txBox="1"/>
          <p:nvPr/>
        </p:nvSpPr>
        <p:spPr>
          <a:xfrm>
            <a:off x="611187" y="2057400"/>
            <a:ext cx="7923300" cy="3429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46" name="Google Shape;2646;p2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Flatten Data with </a:t>
            </a:r>
            <a:r>
              <a:rPr lang="en-US" sz="2600" b="1" i="0" u="none" strike="noStrike" cap="none">
                <a:solidFill>
                  <a:schemeClr val="dk1"/>
                </a:solidFill>
                <a:latin typeface="Courier New"/>
                <a:ea typeface="Courier New"/>
                <a:cs typeface="Courier New"/>
                <a:sym typeface="Courier New"/>
              </a:rPr>
              <a:t>flatMap</a:t>
            </a:r>
            <a:endParaRPr/>
          </a:p>
        </p:txBody>
      </p:sp>
      <p:sp>
        <p:nvSpPr>
          <p:cNvPr id="2647" name="Google Shape;2647;p281"/>
          <p:cNvSpPr txBox="1">
            <a:spLocks noGrp="1"/>
          </p:cNvSpPr>
          <p:nvPr>
            <p:ph type="body" idx="1"/>
          </p:nvPr>
        </p:nvSpPr>
        <p:spPr>
          <a:xfrm>
            <a:off x="609600" y="1447800"/>
            <a:ext cx="7918500" cy="4795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flatMap</a:t>
            </a:r>
            <a:r>
              <a:rPr lang="en-US" sz="2200" b="0" i="0" u="none" strike="noStrike" cap="none">
                <a:solidFill>
                  <a:schemeClr val="dk1"/>
                </a:solidFill>
                <a:latin typeface="Arial"/>
                <a:ea typeface="Arial"/>
                <a:cs typeface="Arial"/>
                <a:sym typeface="Arial"/>
              </a:rPr>
              <a:t> method to flatten data in a stream.</a:t>
            </a:r>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17         Path file = new File("tempest.txt").toPath();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19         try{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21             long matches = Files.lines(file)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22                 </a:t>
            </a:r>
            <a:r>
              <a:rPr lang="en-US" sz="1600" b="1" i="0" u="none" strike="noStrike" cap="none">
                <a:solidFill>
                  <a:schemeClr val="dk1"/>
                </a:solidFill>
                <a:latin typeface="Courier New"/>
                <a:ea typeface="Courier New"/>
                <a:cs typeface="Courier New"/>
                <a:sym typeface="Courier New"/>
              </a:rPr>
              <a:t>.flatMap(line -&gt; Stream.of(line.split("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23                 .filter(word -&gt; word.contains("my"))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24                 .peek(s -&gt; System.out.println("Match: " + 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25                 .count();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27             System.out.println("# of Matches: " + matches);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2648" name="Google Shape;2648;p2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283</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655" name="Google Shape;2655;p282"/>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Extract data from an object using map</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types of stream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Optional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lazy processing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Sort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Save results to a collection by using the </a:t>
            </a:r>
            <a:r>
              <a:rPr lang="en-US" sz="2200" b="0" i="0" u="none" strike="noStrike" cap="none">
                <a:solidFill>
                  <a:schemeClr val="dk1"/>
                </a:solidFill>
                <a:latin typeface="Courier New"/>
                <a:ea typeface="Courier New"/>
                <a:cs typeface="Courier New"/>
                <a:sym typeface="Courier New"/>
              </a:rPr>
              <a:t>collect</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Group and partition data by using the </a:t>
            </a:r>
            <a:r>
              <a:rPr lang="en-US" sz="2200" b="0" i="0" u="none" strike="noStrike" cap="none">
                <a:solidFill>
                  <a:schemeClr val="dk1"/>
                </a:solidFill>
                <a:latin typeface="Courier New"/>
                <a:ea typeface="Courier New"/>
                <a:cs typeface="Courier New"/>
                <a:sym typeface="Courier New"/>
              </a:rPr>
              <a:t>Collectors</a:t>
            </a:r>
            <a:r>
              <a:rPr lang="en-US" sz="2200" b="0" i="0" u="none" strike="noStrike" cap="none">
                <a:solidFill>
                  <a:schemeClr val="dk1"/>
                </a:solidFill>
                <a:latin typeface="Arial"/>
                <a:ea typeface="Arial"/>
                <a:cs typeface="Arial"/>
                <a:sym typeface="Arial"/>
              </a:rPr>
              <a:t> class</a:t>
            </a:r>
            <a:endParaRPr/>
          </a:p>
        </p:txBody>
      </p:sp>
      <p:sp>
        <p:nvSpPr>
          <p:cNvPr id="2656" name="Google Shape;2656;p2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284</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2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endParaRPr/>
          </a:p>
        </p:txBody>
      </p:sp>
      <p:sp>
        <p:nvSpPr>
          <p:cNvPr id="2663" name="Google Shape;2663;p283"/>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10-1: Using Map and Peek</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10-2: FindFirst and Lazy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10-3: Analyze Transactions with Stream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10-4: Perform Calculations with Primitive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10-5: Sort Transactions with Comparator</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10-6: Collect Results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10-7: Join Data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10-8: Group Data with Streams</a:t>
            </a:r>
            <a:endParaRPr/>
          </a:p>
        </p:txBody>
      </p:sp>
      <p:sp>
        <p:nvSpPr>
          <p:cNvPr id="2664" name="Google Shape;2664;p2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285</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8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Exceptions and Assertions</a:t>
            </a:r>
            <a:endParaRPr/>
          </a:p>
        </p:txBody>
      </p:sp>
      <p:cxnSp>
        <p:nvCxnSpPr>
          <p:cNvPr id="2670" name="Google Shape;2670;p284"/>
          <p:cNvCxnSpPr/>
          <p:nvPr/>
        </p:nvCxnSpPr>
        <p:spPr>
          <a:xfrm>
            <a:off x="1828800" y="4495800"/>
            <a:ext cx="990600" cy="0"/>
          </a:xfrm>
          <a:prstGeom prst="straightConnector1">
            <a:avLst/>
          </a:prstGeom>
          <a:noFill/>
          <a:ln>
            <a:noFill/>
          </a:ln>
        </p:spPr>
      </p:cxn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pic>
        <p:nvPicPr>
          <p:cNvPr id="2676" name="Google Shape;2676;p285" descr="Duke-with-Dart.gif"/>
          <p:cNvPicPr preferRelativeResize="0"/>
          <p:nvPr/>
        </p:nvPicPr>
        <p:blipFill rotWithShape="1">
          <a:blip r:embed="rId3">
            <a:alphaModFix/>
          </a:blip>
          <a:srcRect/>
          <a:stretch/>
        </p:blipFill>
        <p:spPr>
          <a:xfrm>
            <a:off x="4876800" y="4706937"/>
            <a:ext cx="3829050" cy="1355725"/>
          </a:xfrm>
          <a:prstGeom prst="rect">
            <a:avLst/>
          </a:prstGeom>
          <a:noFill/>
          <a:ln>
            <a:noFill/>
          </a:ln>
        </p:spPr>
      </p:pic>
      <p:sp>
        <p:nvSpPr>
          <p:cNvPr id="2677" name="Google Shape;2677;p2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678" name="Google Shape;2678;p285"/>
          <p:cNvSpPr txBox="1">
            <a:spLocks noGrp="1"/>
          </p:cNvSpPr>
          <p:nvPr>
            <p:ph type="body" idx="1"/>
          </p:nvPr>
        </p:nvSpPr>
        <p:spPr>
          <a:xfrm>
            <a:off x="609600" y="12192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purpose of Java exceptions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statements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multi-</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finally</a:t>
            </a:r>
            <a:r>
              <a:rPr lang="en-US" sz="2200" b="0" i="0" u="none" strike="noStrike" cap="none">
                <a:solidFill>
                  <a:schemeClr val="dk1"/>
                </a:solidFill>
                <a:latin typeface="Arial"/>
                <a:ea typeface="Arial"/>
                <a:cs typeface="Arial"/>
                <a:sym typeface="Arial"/>
              </a:rPr>
              <a:t> clauses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Autoclose resources with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Recognize common exception classes and categories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custom exceptions and auto-closeable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Test invariants by using assertions</a:t>
            </a:r>
            <a:endParaRPr/>
          </a:p>
        </p:txBody>
      </p:sp>
      <p:sp>
        <p:nvSpPr>
          <p:cNvPr id="2679" name="Google Shape;2679;p2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287</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pic>
        <p:nvPicPr>
          <p:cNvPr id="2685" name="Google Shape;2685;p286" descr="Duke-New-Series14.gif"/>
          <p:cNvPicPr preferRelativeResize="0"/>
          <p:nvPr/>
        </p:nvPicPr>
        <p:blipFill rotWithShape="1">
          <a:blip r:embed="rId3">
            <a:alphaModFix/>
          </a:blip>
          <a:srcRect/>
          <a:stretch/>
        </p:blipFill>
        <p:spPr>
          <a:xfrm>
            <a:off x="5791200" y="3908425"/>
            <a:ext cx="2514600" cy="2162175"/>
          </a:xfrm>
          <a:prstGeom prst="rect">
            <a:avLst/>
          </a:prstGeom>
          <a:noFill/>
          <a:ln>
            <a:noFill/>
          </a:ln>
        </p:spPr>
      </p:pic>
      <p:sp>
        <p:nvSpPr>
          <p:cNvPr id="2686" name="Google Shape;2686;p2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Error Handling</a:t>
            </a:r>
            <a:endParaRPr/>
          </a:p>
        </p:txBody>
      </p:sp>
      <p:sp>
        <p:nvSpPr>
          <p:cNvPr id="2687" name="Google Shape;2687;p286"/>
          <p:cNvSpPr txBox="1">
            <a:spLocks noGrp="1"/>
          </p:cNvSpPr>
          <p:nvPr>
            <p:ph type="body" idx="1"/>
          </p:nvPr>
        </p:nvSpPr>
        <p:spPr>
          <a:xfrm>
            <a:off x="609600" y="1219200"/>
            <a:ext cx="7918500" cy="414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Applications sometimes encounter errors while executing. Reliable applications should handle errors as gracefully as possible. Errors: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Should be an exception and not the expected behavior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Must be handled to create reliable applications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occur as the result of application bugs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occur because of factors beyond the control of the application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Databases becoming unreachable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Hard drives failing</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2688" name="Google Shape;2688;p2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288</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2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Handling in Java</a:t>
            </a:r>
            <a:endParaRPr/>
          </a:p>
        </p:txBody>
      </p:sp>
      <p:sp>
        <p:nvSpPr>
          <p:cNvPr id="2695" name="Google Shape;2695;p287"/>
          <p:cNvSpPr txBox="1">
            <a:spLocks noGrp="1"/>
          </p:cNvSpPr>
          <p:nvPr>
            <p:ph type="body" idx="1"/>
          </p:nvPr>
        </p:nvSpPr>
        <p:spPr>
          <a:xfrm>
            <a:off x="609600" y="1447800"/>
            <a:ext cx="7918500" cy="253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you are using Java libraries that rely on external resources, the compiler will require you to “handle or declare” the exceptions that might occur.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Handling an exception means that you must add in a code block to handle the error.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Declaring an exception means that you declare that a method may fail to execute successfully.</a:t>
            </a:r>
            <a:endParaRPr/>
          </a:p>
        </p:txBody>
      </p:sp>
      <p:sp>
        <p:nvSpPr>
          <p:cNvPr id="2696" name="Google Shape;2696;p2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289</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Operators</a:t>
            </a:r>
            <a:endParaRPr/>
          </a:p>
        </p:txBody>
      </p:sp>
      <p:sp>
        <p:nvSpPr>
          <p:cNvPr id="176" name="Google Shape;176;p27"/>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Simple assignment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Simple assignment operator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Arithmetic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Additive operator (also used for String concatenation)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Subtraction operator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Multiplication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 	Division operator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Remainder operator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Unary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Unary plus operator; indicates positive</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Unary minus operator; negates an expression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Increment operator; increments a value by 1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Decrement operator; decrements a value by 1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Logical complement operator; inverts the value of a boolean</a:t>
            </a:r>
            <a:endParaRPr/>
          </a:p>
        </p:txBody>
      </p:sp>
      <p:sp>
        <p:nvSpPr>
          <p:cNvPr id="177" name="Google Shape;177;p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288"/>
          <p:cNvSpPr txBox="1"/>
          <p:nvPr/>
        </p:nvSpPr>
        <p:spPr>
          <a:xfrm>
            <a:off x="609600" y="2133600"/>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03" name="Google Shape;2703;p2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try-catch</a:t>
            </a:r>
            <a:r>
              <a:rPr lang="en-US" sz="2600" b="1" i="0" u="none" strike="noStrike" cap="none">
                <a:solidFill>
                  <a:schemeClr val="dk1"/>
                </a:solidFill>
                <a:latin typeface="Arial"/>
                <a:ea typeface="Arial"/>
                <a:cs typeface="Arial"/>
                <a:sym typeface="Arial"/>
              </a:rPr>
              <a:t> Statement</a:t>
            </a:r>
            <a:endParaRPr/>
          </a:p>
        </p:txBody>
      </p:sp>
      <p:sp>
        <p:nvSpPr>
          <p:cNvPr id="2704" name="Google Shape;2704;p28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try-catch</a:t>
            </a:r>
            <a:r>
              <a:rPr lang="en-US" sz="2200" b="0" i="0" u="none">
                <a:solidFill>
                  <a:schemeClr val="dk1"/>
                </a:solidFill>
                <a:latin typeface="Arial"/>
                <a:ea typeface="Arial"/>
                <a:cs typeface="Arial"/>
                <a:sym typeface="Arial"/>
              </a:rPr>
              <a:t> statement is used to handle exceptions.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InputStream in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FileInputStream("missingfile.txt");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System.out.println("Something went wrong!");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2705" name="Google Shape;2705;p288"/>
          <p:cNvSpPr/>
          <p:nvPr/>
        </p:nvSpPr>
        <p:spPr>
          <a:xfrm>
            <a:off x="6172200" y="3429000"/>
            <a:ext cx="2133600" cy="738300"/>
          </a:xfrm>
          <a:prstGeom prst="wedgeRectCallout">
            <a:avLst>
              <a:gd name="adj1" fmla="val -5509"/>
              <a:gd name="adj2" fmla="val 550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line is skipped if the previous line failed to open the file.</a:t>
            </a:r>
            <a:endParaRPr/>
          </a:p>
        </p:txBody>
      </p:sp>
      <p:sp>
        <p:nvSpPr>
          <p:cNvPr id="2706" name="Google Shape;2706;p288"/>
          <p:cNvSpPr/>
          <p:nvPr/>
        </p:nvSpPr>
        <p:spPr>
          <a:xfrm>
            <a:off x="1219200" y="5029200"/>
            <a:ext cx="2057400" cy="738300"/>
          </a:xfrm>
          <a:prstGeom prst="wedgeRectCallout">
            <a:avLst>
              <a:gd name="adj1" fmla="val 5620"/>
              <a:gd name="adj2" fmla="val -1744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This line runs only if something went wrong in the </a:t>
            </a:r>
            <a:r>
              <a:rPr lang="en-US" sz="1400" b="0" i="0" u="none">
                <a:solidFill>
                  <a:schemeClr val="dk1"/>
                </a:solidFill>
                <a:latin typeface="Courier New"/>
                <a:ea typeface="Courier New"/>
                <a:cs typeface="Courier New"/>
                <a:sym typeface="Courier New"/>
              </a:rPr>
              <a:t>try</a:t>
            </a:r>
            <a:r>
              <a:rPr lang="en-US" sz="1400" b="0" i="0" u="none">
                <a:solidFill>
                  <a:schemeClr val="dk1"/>
                </a:solidFill>
                <a:latin typeface="Arial"/>
                <a:ea typeface="Arial"/>
                <a:cs typeface="Arial"/>
                <a:sym typeface="Arial"/>
              </a:rPr>
              <a:t> block.</a:t>
            </a:r>
            <a:endParaRPr/>
          </a:p>
        </p:txBody>
      </p:sp>
      <p:sp>
        <p:nvSpPr>
          <p:cNvPr id="2707" name="Google Shape;2707;p2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290</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289"/>
          <p:cNvSpPr txBox="1"/>
          <p:nvPr/>
        </p:nvSpPr>
        <p:spPr>
          <a:xfrm>
            <a:off x="609600" y="3124200"/>
            <a:ext cx="7924800" cy="2133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14" name="Google Shape;2714;p2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Objects</a:t>
            </a:r>
            <a:endParaRPr/>
          </a:p>
        </p:txBody>
      </p:sp>
      <p:sp>
        <p:nvSpPr>
          <p:cNvPr id="2715" name="Google Shape;2715;p289"/>
          <p:cNvSpPr txBox="1">
            <a:spLocks noGrp="1"/>
          </p:cNvSpPr>
          <p:nvPr>
            <p:ph type="body" idx="1"/>
          </p:nvPr>
        </p:nvSpPr>
        <p:spPr>
          <a:xfrm>
            <a:off x="609600" y="1447800"/>
            <a:ext cx="7918500" cy="3775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catch</a:t>
            </a:r>
            <a:r>
              <a:rPr lang="en-US" sz="2200" b="0" i="0" u="none">
                <a:solidFill>
                  <a:schemeClr val="dk1"/>
                </a:solidFill>
                <a:latin typeface="Arial"/>
                <a:ea typeface="Arial"/>
                <a:cs typeface="Arial"/>
                <a:sym typeface="Arial"/>
              </a:rPr>
              <a:t> clause is passed as a reference to a </a:t>
            </a:r>
            <a:r>
              <a:rPr lang="en-US" sz="2200" b="0" i="0" u="none">
                <a:solidFill>
                  <a:schemeClr val="dk1"/>
                </a:solidFill>
                <a:latin typeface="Courier New"/>
                <a:ea typeface="Courier New"/>
                <a:cs typeface="Courier New"/>
                <a:sym typeface="Courier New"/>
              </a:rPr>
              <a:t>java.lang.Exception</a:t>
            </a:r>
            <a:r>
              <a:rPr lang="en-US" sz="2200" b="0" i="0" u="none">
                <a:solidFill>
                  <a:schemeClr val="dk1"/>
                </a:solidFill>
                <a:latin typeface="Arial"/>
                <a:ea typeface="Arial"/>
                <a:cs typeface="Arial"/>
                <a:sym typeface="Arial"/>
              </a:rPr>
              <a:t> object.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java.lang.Throwable</a:t>
            </a:r>
            <a:r>
              <a:rPr lang="en-US" sz="2200" b="0" i="0" u="none">
                <a:solidFill>
                  <a:schemeClr val="dk1"/>
                </a:solidFill>
                <a:latin typeface="Arial"/>
                <a:ea typeface="Arial"/>
                <a:cs typeface="Arial"/>
                <a:sym typeface="Arial"/>
              </a:rPr>
              <a:t> class is the parent class for </a:t>
            </a:r>
            <a:r>
              <a:rPr lang="en-US" sz="2200" b="0" i="0" u="none">
                <a:solidFill>
                  <a:schemeClr val="dk1"/>
                </a:solidFill>
                <a:latin typeface="Courier New"/>
                <a:ea typeface="Courier New"/>
                <a:cs typeface="Courier New"/>
                <a:sym typeface="Courier New"/>
              </a:rPr>
              <a:t>Exception</a:t>
            </a:r>
            <a:r>
              <a:rPr lang="en-US" sz="2200" b="0" i="0" u="none">
                <a:solidFill>
                  <a:schemeClr val="dk1"/>
                </a:solidFill>
                <a:latin typeface="Arial"/>
                <a:ea typeface="Arial"/>
                <a:cs typeface="Arial"/>
                <a:sym typeface="Arial"/>
              </a:rPr>
              <a:t> and it outlines several methods that you may use.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16" name="Google Shape;2716;p2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291</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2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Exception Categories</a:t>
            </a:r>
            <a:endParaRPr/>
          </a:p>
        </p:txBody>
      </p:sp>
      <p:sp>
        <p:nvSpPr>
          <p:cNvPr id="2723" name="Google Shape;2723;p29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java.lang.Throwable</a:t>
            </a:r>
            <a:r>
              <a:rPr lang="en-US" sz="2200" b="0" i="0" u="none">
                <a:solidFill>
                  <a:schemeClr val="dk1"/>
                </a:solidFill>
                <a:latin typeface="Arial"/>
                <a:ea typeface="Arial"/>
                <a:cs typeface="Arial"/>
                <a:sym typeface="Arial"/>
              </a:rPr>
              <a:t> class forms the basis of the hierarchy of exception classes. There are two main categories of exceptions:</a:t>
            </a:r>
            <a:endParaRPr/>
          </a:p>
        </p:txBody>
      </p:sp>
      <p:sp>
        <p:nvSpPr>
          <p:cNvPr id="2724" name="Google Shape;2724;p290"/>
          <p:cNvSpPr txBox="1"/>
          <p:nvPr/>
        </p:nvSpPr>
        <p:spPr>
          <a:xfrm>
            <a:off x="609600" y="2667000"/>
            <a:ext cx="3429000" cy="193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Checked exceptions, which must be “handled or declared”</a:t>
            </a:r>
            <a:endParaRPr/>
          </a:p>
          <a:p>
            <a:pPr marL="574675" marR="0" lvl="1" indent="-460375" algn="l" rtl="0">
              <a:lnSpc>
                <a:spcPct val="100000"/>
              </a:lnSpc>
              <a:spcBef>
                <a:spcPts val="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Unchecked exceptions, which are not typically “handled or declared”</a:t>
            </a:r>
            <a:endParaRPr/>
          </a:p>
        </p:txBody>
      </p:sp>
      <p:sp>
        <p:nvSpPr>
          <p:cNvPr id="2725" name="Google Shape;2725;p290"/>
          <p:cNvSpPr txBox="1"/>
          <p:nvPr/>
        </p:nvSpPr>
        <p:spPr>
          <a:xfrm>
            <a:off x="4953000" y="2362200"/>
            <a:ext cx="1371600" cy="381000"/>
          </a:xfrm>
          <a:prstGeom prst="rect">
            <a:avLst/>
          </a:prstGeom>
          <a:solidFill>
            <a:srgbClr val="FFCCCC"/>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Throwable</a:t>
            </a:r>
            <a:endParaRPr/>
          </a:p>
        </p:txBody>
      </p:sp>
      <p:sp>
        <p:nvSpPr>
          <p:cNvPr id="2726" name="Google Shape;2726;p290"/>
          <p:cNvSpPr txBox="1"/>
          <p:nvPr/>
        </p:nvSpPr>
        <p:spPr>
          <a:xfrm>
            <a:off x="4152900" y="3429000"/>
            <a:ext cx="13716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Error</a:t>
            </a:r>
            <a:endParaRPr/>
          </a:p>
        </p:txBody>
      </p:sp>
      <p:sp>
        <p:nvSpPr>
          <p:cNvPr id="2727" name="Google Shape;2727;p290"/>
          <p:cNvSpPr txBox="1"/>
          <p:nvPr/>
        </p:nvSpPr>
        <p:spPr>
          <a:xfrm>
            <a:off x="5791200" y="3429000"/>
            <a:ext cx="13716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Exception</a:t>
            </a:r>
            <a:endParaRPr/>
          </a:p>
        </p:txBody>
      </p:sp>
      <p:sp>
        <p:nvSpPr>
          <p:cNvPr id="2728" name="Google Shape;2728;p290"/>
          <p:cNvSpPr txBox="1"/>
          <p:nvPr/>
        </p:nvSpPr>
        <p:spPr>
          <a:xfrm>
            <a:off x="4076700" y="4343400"/>
            <a:ext cx="15240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RuntimeException</a:t>
            </a:r>
            <a:endParaRPr/>
          </a:p>
        </p:txBody>
      </p:sp>
      <p:sp>
        <p:nvSpPr>
          <p:cNvPr id="2729" name="Google Shape;2729;p290"/>
          <p:cNvSpPr txBox="1"/>
          <p:nvPr/>
        </p:nvSpPr>
        <p:spPr>
          <a:xfrm>
            <a:off x="5715000" y="4343400"/>
            <a:ext cx="15240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SQLException</a:t>
            </a:r>
            <a:endParaRPr/>
          </a:p>
        </p:txBody>
      </p:sp>
      <p:sp>
        <p:nvSpPr>
          <p:cNvPr id="2730" name="Google Shape;2730;p290"/>
          <p:cNvSpPr txBox="1"/>
          <p:nvPr/>
        </p:nvSpPr>
        <p:spPr>
          <a:xfrm>
            <a:off x="7391400" y="4343400"/>
            <a:ext cx="15240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IOException</a:t>
            </a:r>
            <a:endParaRPr/>
          </a:p>
        </p:txBody>
      </p:sp>
      <p:sp>
        <p:nvSpPr>
          <p:cNvPr id="2731" name="Google Shape;2731;p290"/>
          <p:cNvSpPr txBox="1"/>
          <p:nvPr/>
        </p:nvSpPr>
        <p:spPr>
          <a:xfrm>
            <a:off x="4038600" y="5257800"/>
            <a:ext cx="1600200" cy="381000"/>
          </a:xfrm>
          <a:prstGeom prst="rect">
            <a:avLst/>
          </a:prstGeom>
          <a:solidFill>
            <a:srgbClr val="CCECFF"/>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ArithmeticException</a:t>
            </a:r>
            <a:endParaRPr/>
          </a:p>
        </p:txBody>
      </p:sp>
      <p:sp>
        <p:nvSpPr>
          <p:cNvPr id="2732" name="Google Shape;2732;p290"/>
          <p:cNvSpPr txBox="1"/>
          <p:nvPr/>
        </p:nvSpPr>
        <p:spPr>
          <a:xfrm>
            <a:off x="7162800" y="5257800"/>
            <a:ext cx="1828800" cy="381000"/>
          </a:xfrm>
          <a:prstGeom prst="rect">
            <a:avLst/>
          </a:prstGeom>
          <a:solidFill>
            <a:srgbClr val="D9D9D9"/>
          </a:solidFill>
          <a:ln w="28575"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FileNotFoundException</a:t>
            </a:r>
            <a:endParaRPr/>
          </a:p>
        </p:txBody>
      </p:sp>
      <p:cxnSp>
        <p:nvCxnSpPr>
          <p:cNvPr id="2733" name="Google Shape;2733;p290"/>
          <p:cNvCxnSpPr/>
          <p:nvPr/>
        </p:nvCxnSpPr>
        <p:spPr>
          <a:xfrm rot="-5400000">
            <a:off x="4808550" y="2811450"/>
            <a:ext cx="685800" cy="5493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2734" name="Google Shape;2734;p290"/>
          <p:cNvCxnSpPr/>
          <p:nvPr/>
        </p:nvCxnSpPr>
        <p:spPr>
          <a:xfrm rot="-5400000" flipH="1">
            <a:off x="5815875" y="2766149"/>
            <a:ext cx="685800" cy="639900"/>
          </a:xfrm>
          <a:prstGeom prst="bentConnector3">
            <a:avLst>
              <a:gd name="adj1" fmla="val 50000"/>
            </a:avLst>
          </a:prstGeom>
          <a:noFill/>
          <a:ln w="28575" cap="flat" cmpd="sng">
            <a:solidFill>
              <a:schemeClr val="dk1"/>
            </a:solidFill>
            <a:prstDash val="solid"/>
            <a:round/>
            <a:headEnd type="triangle" w="med" len="med"/>
            <a:tailEnd type="none" w="med" len="med"/>
          </a:ln>
        </p:spPr>
      </p:cxnSp>
      <p:cxnSp>
        <p:nvCxnSpPr>
          <p:cNvPr id="2735" name="Google Shape;2735;p290"/>
          <p:cNvCxnSpPr/>
          <p:nvPr/>
        </p:nvCxnSpPr>
        <p:spPr>
          <a:xfrm rot="5400000">
            <a:off x="4572000" y="4991100"/>
            <a:ext cx="5334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2736" name="Google Shape;2736;p290"/>
          <p:cNvCxnSpPr/>
          <p:nvPr/>
        </p:nvCxnSpPr>
        <p:spPr>
          <a:xfrm rot="5400000">
            <a:off x="7886700" y="4991100"/>
            <a:ext cx="5334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2737" name="Google Shape;2737;p290"/>
          <p:cNvCxnSpPr/>
          <p:nvPr/>
        </p:nvCxnSpPr>
        <p:spPr>
          <a:xfrm rot="5400000">
            <a:off x="6210300" y="4076700"/>
            <a:ext cx="533400" cy="0"/>
          </a:xfrm>
          <a:prstGeom prst="straightConnector1">
            <a:avLst/>
          </a:prstGeom>
          <a:noFill/>
          <a:ln w="28575" cap="flat" cmpd="sng">
            <a:solidFill>
              <a:schemeClr val="dk1"/>
            </a:solidFill>
            <a:prstDash val="solid"/>
            <a:miter lim="800000"/>
            <a:headEnd type="none" w="med" len="med"/>
            <a:tailEnd type="none" w="med" len="med"/>
          </a:ln>
        </p:spPr>
      </p:cxnSp>
      <p:cxnSp>
        <p:nvCxnSpPr>
          <p:cNvPr id="2738" name="Google Shape;2738;p290"/>
          <p:cNvCxnSpPr/>
          <p:nvPr/>
        </p:nvCxnSpPr>
        <p:spPr>
          <a:xfrm rot="10800000" flipH="1">
            <a:off x="4495800" y="3810000"/>
            <a:ext cx="1638300" cy="5334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2739" name="Google Shape;2739;p290"/>
          <p:cNvCxnSpPr/>
          <p:nvPr/>
        </p:nvCxnSpPr>
        <p:spPr>
          <a:xfrm rot="10800000">
            <a:off x="6781800" y="3810000"/>
            <a:ext cx="16764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2740" name="Google Shape;2740;p2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292</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291"/>
          <p:cNvSpPr txBox="1"/>
          <p:nvPr/>
        </p:nvSpPr>
        <p:spPr>
          <a:xfrm>
            <a:off x="609600" y="2057400"/>
            <a:ext cx="7924800" cy="3962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47" name="Google Shape;2747;p2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Handling Exceptions</a:t>
            </a:r>
            <a:endParaRPr/>
          </a:p>
        </p:txBody>
      </p:sp>
      <p:sp>
        <p:nvSpPr>
          <p:cNvPr id="2748" name="Google Shape;2748;p291"/>
          <p:cNvSpPr txBox="1">
            <a:spLocks noGrp="1"/>
          </p:cNvSpPr>
          <p:nvPr>
            <p:ph type="body" idx="1"/>
          </p:nvPr>
        </p:nvSpPr>
        <p:spPr>
          <a:xfrm>
            <a:off x="609600" y="1219200"/>
            <a:ext cx="7918500" cy="469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should always catch the most specific type of exception. Multiple catch blocks can be associated with a single try.</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InputStream in = new FileInputStream("missingfile.txt");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data = in.read();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(FileNotFoundException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System.out.println(e.getClass().getName());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System.out.println("Quitting");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(IOException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System.out.println(e.getClass().getName());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System.out.println("Quitting");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749" name="Google Shape;2749;p291"/>
          <p:cNvSpPr/>
          <p:nvPr/>
        </p:nvSpPr>
        <p:spPr>
          <a:xfrm>
            <a:off x="6019800" y="2940050"/>
            <a:ext cx="2438400" cy="1170000"/>
          </a:xfrm>
          <a:prstGeom prst="wedgeRectCallout">
            <a:avLst>
              <a:gd name="adj1" fmla="val -9157"/>
              <a:gd name="adj2" fmla="val 2100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Order is important. You must catch the most specific exceptions first (that is, child classes before parent classes).</a:t>
            </a:r>
            <a:endParaRPr/>
          </a:p>
        </p:txBody>
      </p:sp>
      <p:sp>
        <p:nvSpPr>
          <p:cNvPr id="2750" name="Google Shape;2750;p2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293</a:t>
            </a:fld>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292"/>
          <p:cNvSpPr txBox="1"/>
          <p:nvPr/>
        </p:nvSpPr>
        <p:spPr>
          <a:xfrm>
            <a:off x="609600" y="1143000"/>
            <a:ext cx="7924800" cy="4953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57" name="Google Shape;2757;p2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finally</a:t>
            </a:r>
            <a:r>
              <a:rPr lang="en-US" sz="2600" b="1" i="0" u="none" strike="noStrike" cap="none">
                <a:solidFill>
                  <a:schemeClr val="dk1"/>
                </a:solidFill>
                <a:latin typeface="Arial"/>
                <a:ea typeface="Arial"/>
                <a:cs typeface="Arial"/>
                <a:sym typeface="Arial"/>
              </a:rPr>
              <a:t> Clause</a:t>
            </a:r>
            <a:endParaRPr/>
          </a:p>
        </p:txBody>
      </p:sp>
      <p:sp>
        <p:nvSpPr>
          <p:cNvPr id="2758" name="Google Shape;2758;p292"/>
          <p:cNvSpPr txBox="1">
            <a:spLocks noGrp="1"/>
          </p:cNvSpPr>
          <p:nvPr>
            <p:ph type="body" idx="1"/>
          </p:nvPr>
        </p:nvSpPr>
        <p:spPr>
          <a:xfrm>
            <a:off x="609600" y="11430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InputStream in = null;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System.out.println("About to open a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 = new FileInputStream("missingfile.txt");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data = in.read();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finally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if(in != null) in.close();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catch(IOException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System.out.println("Failed to close 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59" name="Google Shape;2759;p292"/>
          <p:cNvSpPr/>
          <p:nvPr/>
        </p:nvSpPr>
        <p:spPr>
          <a:xfrm>
            <a:off x="6324600" y="4495800"/>
            <a:ext cx="1930500" cy="523800"/>
          </a:xfrm>
          <a:prstGeom prst="wedgeRectCallout">
            <a:avLst>
              <a:gd name="adj1" fmla="val -10456"/>
              <a:gd name="adj2" fmla="val 472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You always want to close open resources.</a:t>
            </a:r>
            <a:endParaRPr/>
          </a:p>
        </p:txBody>
      </p:sp>
      <p:sp>
        <p:nvSpPr>
          <p:cNvPr id="2760" name="Google Shape;2760;p292"/>
          <p:cNvSpPr txBox="1"/>
          <p:nvPr/>
        </p:nvSpPr>
        <p:spPr>
          <a:xfrm>
            <a:off x="838200" y="3733800"/>
            <a:ext cx="1066800" cy="3429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61" name="Google Shape;2761;p292"/>
          <p:cNvSpPr/>
          <p:nvPr/>
        </p:nvSpPr>
        <p:spPr>
          <a:xfrm>
            <a:off x="2590800" y="3810000"/>
            <a:ext cx="3886200" cy="523800"/>
          </a:xfrm>
          <a:prstGeom prst="wedgeRectCallout">
            <a:avLst>
              <a:gd name="adj1" fmla="val -2034"/>
              <a:gd name="adj2" fmla="val 421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a:t>
            </a:r>
            <a:r>
              <a:rPr lang="en-US" sz="1400" b="0" i="0" u="none">
                <a:solidFill>
                  <a:schemeClr val="dk1"/>
                </a:solidFill>
                <a:latin typeface="Courier New"/>
                <a:ea typeface="Courier New"/>
                <a:cs typeface="Courier New"/>
                <a:sym typeface="Courier New"/>
              </a:rPr>
              <a:t>finally</a:t>
            </a:r>
            <a:r>
              <a:rPr lang="en-US" sz="1400" b="0" i="0" u="none">
                <a:solidFill>
                  <a:schemeClr val="dk1"/>
                </a:solidFill>
                <a:latin typeface="Arial"/>
                <a:ea typeface="Arial"/>
                <a:cs typeface="Arial"/>
                <a:sym typeface="Arial"/>
              </a:rPr>
              <a:t> clause runs regardless of whether or not an </a:t>
            </a:r>
            <a:r>
              <a:rPr lang="en-US" sz="1400" b="0" i="0" u="none">
                <a:solidFill>
                  <a:schemeClr val="dk1"/>
                </a:solidFill>
                <a:latin typeface="Courier New"/>
                <a:ea typeface="Courier New"/>
                <a:cs typeface="Courier New"/>
                <a:sym typeface="Courier New"/>
              </a:rPr>
              <a:t>Exception</a:t>
            </a:r>
            <a:r>
              <a:rPr lang="en-US" sz="1400" b="0" i="0" u="none">
                <a:solidFill>
                  <a:schemeClr val="dk1"/>
                </a:solidFill>
                <a:latin typeface="Arial"/>
                <a:ea typeface="Arial"/>
                <a:cs typeface="Arial"/>
                <a:sym typeface="Arial"/>
              </a:rPr>
              <a:t> was generated.</a:t>
            </a:r>
            <a:endParaRPr/>
          </a:p>
        </p:txBody>
      </p:sp>
      <p:sp>
        <p:nvSpPr>
          <p:cNvPr id="2762" name="Google Shape;2762;p2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294</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293"/>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a:t>
            </a:r>
            <a:r>
              <a:rPr lang="en-US" sz="2600" b="1" i="0" u="none" strike="noStrike" cap="none">
                <a:solidFill>
                  <a:schemeClr val="dk1"/>
                </a:solidFill>
                <a:latin typeface="Arial"/>
                <a:ea typeface="Arial"/>
                <a:cs typeface="Arial"/>
                <a:sym typeface="Arial"/>
              </a:rPr>
              <a:t>-with-resources Statement</a:t>
            </a:r>
            <a:endParaRPr/>
          </a:p>
        </p:txBody>
      </p:sp>
      <p:sp>
        <p:nvSpPr>
          <p:cNvPr id="2768" name="Google Shape;2768;p293"/>
          <p:cNvSpPr txBox="1">
            <a:spLocks noGrp="1"/>
          </p:cNvSpPr>
          <p:nvPr>
            <p:ph type="body" idx="1"/>
          </p:nvPr>
        </p:nvSpPr>
        <p:spPr>
          <a:xfrm>
            <a:off x="609600" y="13716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 is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statement that declares one or more resources.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Any class that implements </a:t>
            </a:r>
            <a:r>
              <a:rPr lang="en-US" sz="2200" b="0" i="0" u="none" strike="noStrike" cap="none">
                <a:solidFill>
                  <a:schemeClr val="dk1"/>
                </a:solidFill>
                <a:latin typeface="Courier New"/>
                <a:ea typeface="Courier New"/>
                <a:cs typeface="Courier New"/>
                <a:sym typeface="Courier New"/>
              </a:rPr>
              <a:t>java.lang.AutoCloseable</a:t>
            </a:r>
            <a:r>
              <a:rPr lang="en-US" sz="2200" b="0" i="0" u="none" strike="noStrike" cap="none">
                <a:solidFill>
                  <a:schemeClr val="dk1"/>
                </a:solidFill>
                <a:latin typeface="Arial"/>
                <a:ea typeface="Arial"/>
                <a:cs typeface="Arial"/>
                <a:sym typeface="Arial"/>
              </a:rPr>
              <a:t> can be used as a resource.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769" name="Google Shape;2769;p293"/>
          <p:cNvSpPr txBox="1"/>
          <p:nvPr/>
        </p:nvSpPr>
        <p:spPr>
          <a:xfrm>
            <a:off x="609600" y="2971800"/>
            <a:ext cx="7924800" cy="2895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System.out.println("About to open a file");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try (InputStream in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new FileInputStream("missingfile.txt"))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System.out.println("File open");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data = in.read();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catch (FileNotFoundException e)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System.out.println(e.getMessage());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catch (IOException e)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System.out.println(e.getMessage());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770" name="Google Shape;2770;p293"/>
          <p:cNvSpPr txBox="1"/>
          <p:nvPr/>
        </p:nvSpPr>
        <p:spPr>
          <a:xfrm>
            <a:off x="685800" y="3300412"/>
            <a:ext cx="61722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71" name="Google Shape;2771;p2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295</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294"/>
          <p:cNvSpPr txBox="1"/>
          <p:nvPr/>
        </p:nvSpPr>
        <p:spPr>
          <a:xfrm>
            <a:off x="609600" y="2081212"/>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78" name="Google Shape;2778;p2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Catching Multiple Exceptions</a:t>
            </a:r>
            <a:endParaRPr/>
          </a:p>
        </p:txBody>
      </p:sp>
      <p:sp>
        <p:nvSpPr>
          <p:cNvPr id="2779" name="Google Shape;2779;p294"/>
          <p:cNvSpPr txBox="1">
            <a:spLocks noGrp="1"/>
          </p:cNvSpPr>
          <p:nvPr>
            <p:ph type="body" idx="1"/>
          </p:nvPr>
        </p:nvSpPr>
        <p:spPr>
          <a:xfrm>
            <a:off x="609600" y="1371600"/>
            <a:ext cx="7918500" cy="336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Using the multi-</a:t>
            </a:r>
            <a:r>
              <a:rPr lang="en-US" sz="2200" b="0" i="0" u="none">
                <a:solidFill>
                  <a:schemeClr val="dk1"/>
                </a:solidFill>
                <a:latin typeface="Courier New"/>
                <a:ea typeface="Courier New"/>
                <a:cs typeface="Courier New"/>
                <a:sym typeface="Courier New"/>
              </a:rPr>
              <a:t>catch</a:t>
            </a:r>
            <a:r>
              <a:rPr lang="en-US" sz="2200" b="0" i="0" u="none">
                <a:solidFill>
                  <a:schemeClr val="dk1"/>
                </a:solidFill>
                <a:latin typeface="Arial"/>
                <a:ea typeface="Arial"/>
                <a:cs typeface="Arial"/>
                <a:sym typeface="Arial"/>
              </a:rPr>
              <a:t> clause, a single catch block can handle more than one type of exception.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ShoppingCart cart = null;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(InputStream is = new FileInputStream(cartFile);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ObjectInputStream in = new ObjectInputStream(is))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cart = (ShoppingCart)in.readObject();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catch (ClassNotFoundException | IOException 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System.out.println("Exception deserializing " + cartFile);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System.exit(-1);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p:txBody>
      </p:sp>
      <p:sp>
        <p:nvSpPr>
          <p:cNvPr id="2780" name="Google Shape;2780;p294"/>
          <p:cNvSpPr/>
          <p:nvPr/>
        </p:nvSpPr>
        <p:spPr>
          <a:xfrm>
            <a:off x="3657600" y="4367212"/>
            <a:ext cx="2133600" cy="738300"/>
          </a:xfrm>
          <a:prstGeom prst="wedgeRectCallout">
            <a:avLst>
              <a:gd name="adj1" fmla="val 9595"/>
              <a:gd name="adj2" fmla="val -2506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Multiple exception types are separated with a vertical bar.</a:t>
            </a:r>
            <a:endParaRPr/>
          </a:p>
        </p:txBody>
      </p:sp>
      <p:sp>
        <p:nvSpPr>
          <p:cNvPr id="2781" name="Google Shape;2781;p2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296</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295"/>
          <p:cNvSpPr txBox="1"/>
          <p:nvPr/>
        </p:nvSpPr>
        <p:spPr>
          <a:xfrm>
            <a:off x="609600" y="2286000"/>
            <a:ext cx="7924800" cy="205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88" name="Google Shape;2788;p2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Declaring Exceptions</a:t>
            </a:r>
            <a:endParaRPr/>
          </a:p>
        </p:txBody>
      </p:sp>
      <p:sp>
        <p:nvSpPr>
          <p:cNvPr id="2789" name="Google Shape;2789;p295"/>
          <p:cNvSpPr txBox="1">
            <a:spLocks noGrp="1"/>
          </p:cNvSpPr>
          <p:nvPr>
            <p:ph type="body" idx="1"/>
          </p:nvPr>
        </p:nvSpPr>
        <p:spPr>
          <a:xfrm>
            <a:off x="609600" y="1447800"/>
            <a:ext cx="7918500" cy="68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may declare that a method throws an exception instead of handling it.</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static int readByteFromFile() throws IOException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(InputStream in = new FileInputStream("a.txt"))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System.out.println("File open");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in.read();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790" name="Google Shape;2790;p295"/>
          <p:cNvSpPr txBox="1"/>
          <p:nvPr/>
        </p:nvSpPr>
        <p:spPr>
          <a:xfrm>
            <a:off x="5638800" y="2362200"/>
            <a:ext cx="25146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1" name="Google Shape;2791;p295"/>
          <p:cNvSpPr/>
          <p:nvPr/>
        </p:nvSpPr>
        <p:spPr>
          <a:xfrm>
            <a:off x="2743200" y="4468812"/>
            <a:ext cx="2133600" cy="1170000"/>
          </a:xfrm>
          <a:prstGeom prst="wedgeRectCallout">
            <a:avLst>
              <a:gd name="adj1" fmla="val -13756"/>
              <a:gd name="adj2" fmla="val -1819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Notice the lack of </a:t>
            </a:r>
            <a:r>
              <a:rPr lang="en-US" sz="1400" b="0" i="0" u="none">
                <a:solidFill>
                  <a:schemeClr val="dk1"/>
                </a:solidFill>
                <a:latin typeface="Courier New"/>
                <a:ea typeface="Courier New"/>
                <a:cs typeface="Courier New"/>
                <a:sym typeface="Courier New"/>
              </a:rPr>
              <a:t>catch</a:t>
            </a:r>
            <a:r>
              <a:rPr lang="en-US" sz="1400" b="0" i="0" u="none">
                <a:solidFill>
                  <a:schemeClr val="dk1"/>
                </a:solidFill>
                <a:latin typeface="Arial"/>
                <a:ea typeface="Arial"/>
                <a:cs typeface="Arial"/>
                <a:sym typeface="Arial"/>
              </a:rPr>
              <a:t> clauses. The </a:t>
            </a:r>
            <a:r>
              <a:rPr lang="en-US" sz="1400" b="0" i="0" u="none">
                <a:solidFill>
                  <a:schemeClr val="dk1"/>
                </a:solidFill>
                <a:latin typeface="Courier New"/>
                <a:ea typeface="Courier New"/>
                <a:cs typeface="Courier New"/>
                <a:sym typeface="Courier New"/>
              </a:rPr>
              <a:t>try</a:t>
            </a:r>
            <a:r>
              <a:rPr lang="en-US" sz="1400" b="0" i="0" u="none">
                <a:solidFill>
                  <a:schemeClr val="dk1"/>
                </a:solidFill>
                <a:latin typeface="Arial"/>
                <a:ea typeface="Arial"/>
                <a:cs typeface="Arial"/>
                <a:sym typeface="Arial"/>
              </a:rPr>
              <a:t>-with-resources statement is being used only to close resources.</a:t>
            </a:r>
            <a:endParaRPr/>
          </a:p>
        </p:txBody>
      </p:sp>
      <p:sp>
        <p:nvSpPr>
          <p:cNvPr id="2792" name="Google Shape;2792;p2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297</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797"/>
        <p:cNvGrpSpPr/>
        <p:nvPr/>
      </p:nvGrpSpPr>
      <p:grpSpPr>
        <a:xfrm>
          <a:off x="0" y="0"/>
          <a:ext cx="0" cy="0"/>
          <a:chOff x="0" y="0"/>
          <a:chExt cx="0" cy="0"/>
        </a:xfrm>
      </p:grpSpPr>
      <p:sp>
        <p:nvSpPr>
          <p:cNvPr id="2798" name="Google Shape;2798;p296"/>
          <p:cNvSpPr txBox="1"/>
          <p:nvPr/>
        </p:nvSpPr>
        <p:spPr>
          <a:xfrm>
            <a:off x="609600" y="25908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9" name="Google Shape;2799;p2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Handling Declared Exceptions</a:t>
            </a:r>
            <a:endParaRPr/>
          </a:p>
        </p:txBody>
      </p:sp>
      <p:sp>
        <p:nvSpPr>
          <p:cNvPr id="2800" name="Google Shape;2800;p296"/>
          <p:cNvSpPr txBox="1">
            <a:spLocks noGrp="1"/>
          </p:cNvSpPr>
          <p:nvPr>
            <p:ph type="body" idx="1"/>
          </p:nvPr>
        </p:nvSpPr>
        <p:spPr>
          <a:xfrm>
            <a:off x="609600" y="1447800"/>
            <a:ext cx="7918500" cy="990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exceptions that methods may throw must still be handled. Declaring an exception just makes it someone else’s job to handle them.</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data = readByteFromFile();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catch (IOException 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System.out.println(e.getMessage());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2801" name="Google Shape;2801;p296"/>
          <p:cNvSpPr/>
          <p:nvPr/>
        </p:nvSpPr>
        <p:spPr>
          <a:xfrm>
            <a:off x="6248400" y="2667000"/>
            <a:ext cx="2057400" cy="523800"/>
          </a:xfrm>
          <a:prstGeom prst="wedgeRectCallout">
            <a:avLst>
              <a:gd name="adj1" fmla="val -17386"/>
              <a:gd name="adj2" fmla="val 291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Method that declared an exception</a:t>
            </a:r>
            <a:endParaRPr/>
          </a:p>
        </p:txBody>
      </p:sp>
      <p:sp>
        <p:nvSpPr>
          <p:cNvPr id="2802" name="Google Shape;2802;p2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298</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297"/>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Throwing Exceptions</a:t>
            </a:r>
            <a:endParaRPr/>
          </a:p>
        </p:txBody>
      </p:sp>
      <p:sp>
        <p:nvSpPr>
          <p:cNvPr id="2809" name="Google Shape;2809;p297"/>
          <p:cNvSpPr txBox="1">
            <a:spLocks noGrp="1"/>
          </p:cNvSpPr>
          <p:nvPr>
            <p:ph type="body" idx="1"/>
          </p:nvPr>
        </p:nvSpPr>
        <p:spPr>
          <a:xfrm>
            <a:off x="533400" y="11430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throw</a:t>
            </a:r>
            <a:r>
              <a:rPr lang="en-US" sz="2200" b="0" i="0" u="none">
                <a:solidFill>
                  <a:schemeClr val="dk1"/>
                </a:solidFill>
                <a:latin typeface="Arial"/>
                <a:ea typeface="Arial"/>
                <a:cs typeface="Arial"/>
                <a:sym typeface="Arial"/>
              </a:rPr>
              <a:t> statement is used to throw an instance of exception.</a:t>
            </a:r>
            <a:endParaRPr/>
          </a:p>
        </p:txBody>
      </p:sp>
      <p:sp>
        <p:nvSpPr>
          <p:cNvPr id="2810" name="Google Shape;2810;p297"/>
          <p:cNvSpPr txBox="1"/>
          <p:nvPr/>
        </p:nvSpPr>
        <p:spPr>
          <a:xfrm>
            <a:off x="533400" y="1981200"/>
            <a:ext cx="7772400" cy="36813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 import java.io.FileNotFoundException;</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2 class DemoThrowsException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3 public void readFile(String file) throws</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4 FileNotFoundException {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5   boolean found = findFile(file);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6   if (!found)</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7    throw new FileNotFoundException("Missing 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8    else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9           //code to read file</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10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11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12   boolean findFile(String file)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13        //code to return true if file can be located</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14 } }</a:t>
            </a:r>
            <a:endParaRPr/>
          </a:p>
        </p:txBody>
      </p:sp>
      <p:sp>
        <p:nvSpPr>
          <p:cNvPr id="2811" name="Google Shape;2811;p297"/>
          <p:cNvSpPr txBox="1"/>
          <p:nvPr/>
        </p:nvSpPr>
        <p:spPr>
          <a:xfrm>
            <a:off x="5257800" y="2465387"/>
            <a:ext cx="990600" cy="3810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12" name="Google Shape;2812;p297"/>
          <p:cNvSpPr txBox="1"/>
          <p:nvPr/>
        </p:nvSpPr>
        <p:spPr>
          <a:xfrm>
            <a:off x="1219200" y="3532187"/>
            <a:ext cx="63246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13" name="Google Shape;2813;p2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8"/>
          <p:cNvSpPr>
            <a:spLocks noGrp="1" noChangeArrowheads="1"/>
          </p:cNvSpPr>
          <p:nvPr>
            <p:ph type="title"/>
          </p:nvPr>
        </p:nvSpPr>
        <p:spPr/>
        <p:txBody>
          <a:bodyPr/>
          <a:lstStyle/>
          <a:p>
            <a:pPr eaLnBrk="1" hangingPunct="1"/>
            <a:r>
              <a:rPr lang="en-US" altLang="" smtClean="0"/>
              <a:t>Course Goals</a:t>
            </a:r>
          </a:p>
        </p:txBody>
      </p:sp>
      <p:sp>
        <p:nvSpPr>
          <p:cNvPr id="4099" name="Rectangle 1029"/>
          <p:cNvSpPr>
            <a:spLocks noGrp="1" noChangeArrowheads="1"/>
          </p:cNvSpPr>
          <p:nvPr>
            <p:ph idx="1"/>
          </p:nvPr>
        </p:nvSpPr>
        <p:spPr>
          <a:xfrm>
            <a:off x="609600" y="1447800"/>
            <a:ext cx="7918450" cy="2124075"/>
          </a:xfrm>
        </p:spPr>
        <p:txBody>
          <a:bodyPr/>
          <a:lstStyle/>
          <a:p>
            <a:pPr lvl="1" eaLnBrk="1" hangingPunct="1"/>
            <a:r>
              <a:rPr lang="en-US" altLang="" smtClean="0"/>
              <a:t>This course covers the core APIs that you use to design object-oriented applications with Java. This course also covers writing database programs with JDBC.</a:t>
            </a:r>
          </a:p>
          <a:p>
            <a:pPr lvl="1" eaLnBrk="1" hangingPunct="1"/>
            <a:r>
              <a:rPr lang="en-US" altLang="" smtClean="0"/>
              <a:t>Use this course to further develop your skills with the Java language and prepare for the Oracle Certified Professional, Java SE 8 Programmer Exam.</a:t>
            </a:r>
          </a:p>
        </p:txBody>
      </p:sp>
    </p:spTree>
    <p:custDataLst>
      <p:tags r:id="rId1"/>
    </p:custDataLst>
    <p:extLst>
      <p:ext uri="{BB962C8B-B14F-4D97-AF65-F5344CB8AC3E}">
        <p14:creationId xmlns:p14="http://schemas.microsoft.com/office/powerpoint/2010/main" val="3004370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Logical Operators</a:t>
            </a:r>
            <a:endParaRPr/>
          </a:p>
        </p:txBody>
      </p:sp>
      <p:sp>
        <p:nvSpPr>
          <p:cNvPr id="184" name="Google Shape;184;p2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Equality and relational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Not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&gt; 		Greater than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&gt;= 		Greater than or equal to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&lt; 		Less than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&lt;= 		Less than or equal to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Conditional operators</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&amp;&amp;		Conditional-AND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Conditional-OR </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Arial"/>
                <a:ea typeface="Arial"/>
                <a:cs typeface="Arial"/>
                <a:sym typeface="Arial"/>
              </a:rPr>
              <a:t>?: 		Ternary (shorthand for </a:t>
            </a:r>
            <a:r>
              <a:rPr lang="en-US" sz="1800" b="0" i="0" u="none" strike="noStrike" cap="none">
                <a:solidFill>
                  <a:schemeClr val="dk1"/>
                </a:solidFill>
                <a:latin typeface="Courier New"/>
                <a:ea typeface="Courier New"/>
                <a:cs typeface="Courier New"/>
                <a:sym typeface="Courier New"/>
              </a:rPr>
              <a:t>if-then-else</a:t>
            </a:r>
            <a:r>
              <a:rPr lang="en-US" sz="1800" b="0" i="0" u="none" strike="noStrike" cap="none">
                <a:solidFill>
                  <a:schemeClr val="dk1"/>
                </a:solidFill>
                <a:latin typeface="Arial"/>
                <a:ea typeface="Arial"/>
                <a:cs typeface="Arial"/>
                <a:sym typeface="Arial"/>
              </a:rPr>
              <a:t> statement)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Type comparison operator</a:t>
            </a:r>
            <a:endParaRPr/>
          </a:p>
          <a:p>
            <a:pPr marL="1020762" marR="0" lvl="2" indent="-331787"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instanceof</a:t>
            </a:r>
            <a:r>
              <a:rPr lang="en-US" sz="1800" b="0" i="0" u="none" strike="noStrike" cap="none">
                <a:solidFill>
                  <a:schemeClr val="dk1"/>
                </a:solidFill>
                <a:latin typeface="Arial"/>
                <a:ea typeface="Arial"/>
                <a:cs typeface="Arial"/>
                <a:sym typeface="Arial"/>
              </a:rPr>
              <a:t> 	Compares an object to a specified type</a:t>
            </a:r>
            <a:endParaRPr/>
          </a:p>
        </p:txBody>
      </p:sp>
      <p:sp>
        <p:nvSpPr>
          <p:cNvPr id="185" name="Google Shape;185;p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298"/>
          <p:cNvSpPr txBox="1"/>
          <p:nvPr/>
        </p:nvSpPr>
        <p:spPr>
          <a:xfrm>
            <a:off x="609600" y="2438400"/>
            <a:ext cx="7924800" cy="3352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0" name="Google Shape;2820;p2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Custom Exceptions</a:t>
            </a:r>
            <a:endParaRPr/>
          </a:p>
        </p:txBody>
      </p:sp>
      <p:sp>
        <p:nvSpPr>
          <p:cNvPr id="2821" name="Google Shape;2821;p298"/>
          <p:cNvSpPr txBox="1">
            <a:spLocks noGrp="1"/>
          </p:cNvSpPr>
          <p:nvPr>
            <p:ph type="body" idx="1"/>
          </p:nvPr>
        </p:nvSpPr>
        <p:spPr>
          <a:xfrm>
            <a:off x="609600" y="1447800"/>
            <a:ext cx="7918500" cy="4284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can create custom exception classes by extending </a:t>
            </a:r>
            <a:r>
              <a:rPr lang="en-US" sz="2200" b="0" i="0" u="none">
                <a:solidFill>
                  <a:schemeClr val="dk1"/>
                </a:solidFill>
                <a:latin typeface="Courier New"/>
                <a:ea typeface="Courier New"/>
                <a:cs typeface="Courier New"/>
                <a:sym typeface="Courier New"/>
              </a:rPr>
              <a:t>Exception</a:t>
            </a:r>
            <a:r>
              <a:rPr lang="en-US" sz="2200" b="0" i="0" u="none">
                <a:solidFill>
                  <a:schemeClr val="dk1"/>
                </a:solidFill>
                <a:latin typeface="Arial"/>
                <a:ea typeface="Arial"/>
                <a:cs typeface="Arial"/>
                <a:sym typeface="Arial"/>
              </a:rPr>
              <a:t> or one of its subclasses.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class InvalidPasswordException extends Exception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InvalidPasswordException()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InvalidPasswordException(String message)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super(message);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InvalidPasswordException(String message, Throwable cause)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super(message, cause);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22" name="Google Shape;2822;p2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300</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2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Assertions</a:t>
            </a:r>
            <a:endParaRPr/>
          </a:p>
        </p:txBody>
      </p:sp>
      <p:sp>
        <p:nvSpPr>
          <p:cNvPr id="2829" name="Google Shape;2829;p299"/>
          <p:cNvSpPr txBox="1">
            <a:spLocks noGrp="1"/>
          </p:cNvSpPr>
          <p:nvPr>
            <p:ph type="body" idx="1"/>
          </p:nvPr>
        </p:nvSpPr>
        <p:spPr>
          <a:xfrm>
            <a:off x="609600" y="1447800"/>
            <a:ext cx="7918500" cy="3571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assertions to document and verify the assumptions and internal logic of a single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Internal invariants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Control flow invariants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Class invariants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Inappropriate uses of assertions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use assertions to check the parameters of a public method.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use methods that can cause side effects in the assertion check.</a:t>
            </a:r>
            <a:endParaRPr/>
          </a:p>
        </p:txBody>
      </p:sp>
      <p:sp>
        <p:nvSpPr>
          <p:cNvPr id="2830" name="Google Shape;2830;p2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301</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3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Assertion Syntax</a:t>
            </a:r>
            <a:endParaRPr/>
          </a:p>
        </p:txBody>
      </p:sp>
      <p:sp>
        <p:nvSpPr>
          <p:cNvPr id="2837" name="Google Shape;2837;p300"/>
          <p:cNvSpPr txBox="1">
            <a:spLocks noGrp="1"/>
          </p:cNvSpPr>
          <p:nvPr>
            <p:ph type="body" idx="1"/>
          </p:nvPr>
        </p:nvSpPr>
        <p:spPr>
          <a:xfrm>
            <a:off x="609600" y="1447800"/>
            <a:ext cx="7918500" cy="3946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There are two forms of the </a:t>
            </a:r>
            <a:r>
              <a:rPr lang="en-US" sz="2200" b="0" i="0" u="none">
                <a:solidFill>
                  <a:schemeClr val="dk1"/>
                </a:solidFill>
                <a:latin typeface="Courier New"/>
                <a:ea typeface="Courier New"/>
                <a:cs typeface="Courier New"/>
                <a:sym typeface="Courier New"/>
              </a:rPr>
              <a:t>assert</a:t>
            </a:r>
            <a:r>
              <a:rPr lang="en-US" sz="2200" b="0" i="0" u="none">
                <a:solidFill>
                  <a:schemeClr val="dk1"/>
                </a:solidFill>
                <a:latin typeface="Arial"/>
                <a:ea typeface="Arial"/>
                <a:cs typeface="Arial"/>
                <a:sym typeface="Arial"/>
              </a:rPr>
              <a:t>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Courier New"/>
                <a:ea typeface="Courier New"/>
                <a:cs typeface="Courier New"/>
                <a:sym typeface="Courier New"/>
              </a:rPr>
              <a:t>assert booleanExpression;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statement tests the boolean expression.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does nothing if the boolean expression evaluates to </a:t>
            </a:r>
            <a:r>
              <a:rPr lang="en-US" sz="2000" b="0" i="0" u="none" strike="noStrike" cap="none">
                <a:solidFill>
                  <a:schemeClr val="dk1"/>
                </a:solidFill>
                <a:latin typeface="Courier New"/>
                <a:ea typeface="Courier New"/>
                <a:cs typeface="Courier New"/>
                <a:sym typeface="Courier New"/>
              </a:rPr>
              <a:t>true</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the boolean expression evaluates to </a:t>
            </a:r>
            <a:r>
              <a:rPr lang="en-US" sz="2000" b="0" i="0" u="none" strike="noStrike" cap="none">
                <a:solidFill>
                  <a:schemeClr val="dk1"/>
                </a:solidFill>
                <a:latin typeface="Courier New"/>
                <a:ea typeface="Courier New"/>
                <a:cs typeface="Courier New"/>
                <a:sym typeface="Courier New"/>
              </a:rPr>
              <a:t>false</a:t>
            </a:r>
            <a:r>
              <a:rPr lang="en-US" sz="2000" b="0" i="0" u="none" strike="noStrike" cap="none">
                <a:solidFill>
                  <a:schemeClr val="dk1"/>
                </a:solidFill>
                <a:latin typeface="Arial"/>
                <a:ea typeface="Arial"/>
                <a:cs typeface="Arial"/>
                <a:sym typeface="Arial"/>
              </a:rPr>
              <a:t>, this statement throws an </a:t>
            </a:r>
            <a:r>
              <a:rPr lang="en-US" sz="2000" b="0" i="0" u="none" strike="noStrike" cap="none">
                <a:solidFill>
                  <a:schemeClr val="dk1"/>
                </a:solidFill>
                <a:latin typeface="Courier New"/>
                <a:ea typeface="Courier New"/>
                <a:cs typeface="Courier New"/>
                <a:sym typeface="Courier New"/>
              </a:rPr>
              <a:t>AssertionError</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 </a:t>
            </a:r>
            <a:r>
              <a:rPr lang="en-US" sz="2200" b="1" i="0" u="none" strike="noStrike" cap="none">
                <a:solidFill>
                  <a:schemeClr val="dk1"/>
                </a:solidFill>
                <a:latin typeface="Courier New"/>
                <a:ea typeface="Courier New"/>
                <a:cs typeface="Courier New"/>
                <a:sym typeface="Courier New"/>
              </a:rPr>
              <a:t>assert booleanExpression : expression</a:t>
            </a:r>
            <a:r>
              <a:rPr lang="en-US" sz="2200" b="1"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form acts just like </a:t>
            </a:r>
            <a:r>
              <a:rPr lang="en-US" sz="2000" b="1" i="0" u="none" strike="noStrike" cap="none">
                <a:solidFill>
                  <a:schemeClr val="dk1"/>
                </a:solidFill>
                <a:latin typeface="Courier New"/>
                <a:ea typeface="Courier New"/>
                <a:cs typeface="Courier New"/>
                <a:sym typeface="Courier New"/>
              </a:rPr>
              <a:t>assert booleanExpression;</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 addition, if the boolean expression evaluates to </a:t>
            </a:r>
            <a:r>
              <a:rPr lang="en-US" sz="2000" b="0" i="0" u="none" strike="noStrike" cap="none">
                <a:solidFill>
                  <a:schemeClr val="dk1"/>
                </a:solidFill>
                <a:latin typeface="Courier New"/>
                <a:ea typeface="Courier New"/>
                <a:cs typeface="Courier New"/>
                <a:sym typeface="Courier New"/>
              </a:rPr>
              <a:t>false</a:t>
            </a:r>
            <a:r>
              <a:rPr lang="en-US" sz="2000" b="0" i="0" u="none" strike="noStrike" cap="none">
                <a:solidFill>
                  <a:schemeClr val="dk1"/>
                </a:solidFill>
                <a:latin typeface="Arial"/>
                <a:ea typeface="Arial"/>
                <a:cs typeface="Arial"/>
                <a:sym typeface="Arial"/>
              </a:rPr>
              <a:t>, the second argument is converted to a string and is used as descriptive text in the </a:t>
            </a:r>
            <a:r>
              <a:rPr lang="en-US" sz="2000" b="0" i="0" u="none" strike="noStrike" cap="none">
                <a:solidFill>
                  <a:schemeClr val="dk1"/>
                </a:solidFill>
                <a:latin typeface="Courier New"/>
                <a:ea typeface="Courier New"/>
                <a:cs typeface="Courier New"/>
                <a:sym typeface="Courier New"/>
              </a:rPr>
              <a:t>AssertionError</a:t>
            </a:r>
            <a:r>
              <a:rPr lang="en-US" sz="2000" b="0" i="0" u="none" strike="noStrike" cap="none">
                <a:solidFill>
                  <a:schemeClr val="dk1"/>
                </a:solidFill>
                <a:latin typeface="Arial"/>
                <a:ea typeface="Arial"/>
                <a:cs typeface="Arial"/>
                <a:sym typeface="Arial"/>
              </a:rPr>
              <a:t> message.</a:t>
            </a:r>
            <a:endParaRPr/>
          </a:p>
        </p:txBody>
      </p:sp>
      <p:sp>
        <p:nvSpPr>
          <p:cNvPr id="2838" name="Google Shape;2838;p3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302</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301"/>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Internal Invariants</a:t>
            </a:r>
            <a:endParaRPr/>
          </a:p>
        </p:txBody>
      </p:sp>
      <p:sp>
        <p:nvSpPr>
          <p:cNvPr id="2845" name="Google Shape;2845;p301"/>
          <p:cNvSpPr txBox="1">
            <a:spLocks noGrp="1"/>
          </p:cNvSpPr>
          <p:nvPr>
            <p:ph type="body" idx="1"/>
          </p:nvPr>
        </p:nvSpPr>
        <p:spPr>
          <a:xfrm>
            <a:off x="685800" y="914400"/>
            <a:ext cx="7918500" cy="5288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Invariant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static void checkNum(int num)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x = num;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if (x &gt; 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 "number is positive" + x);</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else if (x == 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System.out.print("number is zero" + x);</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assert (x &gt; 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checkNum(-4);</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46" name="Google Shape;2846;p301"/>
          <p:cNvSpPr txBox="1"/>
          <p:nvPr/>
        </p:nvSpPr>
        <p:spPr>
          <a:xfrm>
            <a:off x="2209800" y="3886200"/>
            <a:ext cx="1905000" cy="3810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47" name="Google Shape;2847;p301"/>
          <p:cNvSpPr/>
          <p:nvPr/>
        </p:nvSpPr>
        <p:spPr>
          <a:xfrm>
            <a:off x="5791200" y="3651250"/>
            <a:ext cx="2057400" cy="308100"/>
          </a:xfrm>
          <a:prstGeom prst="wedgeRectCallout">
            <a:avLst>
              <a:gd name="adj1" fmla="val -17386"/>
              <a:gd name="adj2" fmla="val 291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Internal Invariant</a:t>
            </a:r>
            <a:endParaRPr/>
          </a:p>
        </p:txBody>
      </p:sp>
      <p:sp>
        <p:nvSpPr>
          <p:cNvPr id="2848" name="Google Shape;2848;p3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303</a:t>
            </a:fld>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sp>
        <p:nvSpPr>
          <p:cNvPr id="2854" name="Google Shape;2854;p302"/>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Control Flow Invariants</a:t>
            </a:r>
            <a:endParaRPr/>
          </a:p>
        </p:txBody>
      </p:sp>
      <p:sp>
        <p:nvSpPr>
          <p:cNvPr id="2855" name="Google Shape;2855;p302"/>
          <p:cNvSpPr txBox="1">
            <a:spLocks noGrp="1"/>
          </p:cNvSpPr>
          <p:nvPr>
            <p:ph type="body" idx="1"/>
          </p:nvPr>
        </p:nvSpPr>
        <p:spPr>
          <a:xfrm>
            <a:off x="685800" y="1657350"/>
            <a:ext cx="7918500" cy="4107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111125"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 switch (suit)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   		case Suit.CLUBS: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4   		case Suit.DIAMONDS: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5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6   		case Suit.HEARTS: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7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8   		case Suit.SPADES: //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9     		break;</a:t>
            </a:r>
            <a:endParaRPr/>
          </a:p>
          <a:p>
            <a:pPr marL="119062" marR="0" lvl="0" indent="-7937" algn="l" rtl="0">
              <a:lnSpc>
                <a:spcPct val="100000"/>
              </a:lnSpc>
              <a:spcBef>
                <a:spcPts val="320"/>
              </a:spcBef>
              <a:spcAft>
                <a:spcPts val="0"/>
              </a:spcAft>
              <a:buClr>
                <a:srgbClr val="000000"/>
              </a:buClr>
              <a:buSzPts val="1600"/>
              <a:buFont typeface="Arial"/>
              <a:buAutoNum type="arabicPlain" startAt="10"/>
            </a:pPr>
            <a:r>
              <a:rPr lang="en-US" sz="1600" b="0" i="0" u="none">
                <a:solidFill>
                  <a:schemeClr val="dk1"/>
                </a:solidFill>
                <a:latin typeface="Courier New"/>
                <a:ea typeface="Courier New"/>
                <a:cs typeface="Courier New"/>
                <a:sym typeface="Courier New"/>
              </a:rPr>
              <a:t>    default: </a:t>
            </a:r>
            <a:endParaRPr/>
          </a:p>
          <a:p>
            <a:pPr marL="119062" marR="0" lvl="0" indent="-7937" algn="l" rtl="0">
              <a:lnSpc>
                <a:spcPct val="100000"/>
              </a:lnSpc>
              <a:spcBef>
                <a:spcPts val="320"/>
              </a:spcBef>
              <a:spcAft>
                <a:spcPts val="0"/>
              </a:spcAft>
              <a:buClr>
                <a:srgbClr val="000000"/>
              </a:buClr>
              <a:buSzPts val="1600"/>
              <a:buFont typeface="Arial"/>
              <a:buAutoNum type="arabicPlain" startAt="10"/>
            </a:pPr>
            <a:r>
              <a:rPr lang="en-US" sz="1600" b="1" i="0" u="none">
                <a:solidFill>
                  <a:schemeClr val="dk1"/>
                </a:solidFill>
                <a:latin typeface="Courier New"/>
                <a:ea typeface="Courier New"/>
                <a:cs typeface="Courier New"/>
                <a:sym typeface="Courier New"/>
              </a:rPr>
              <a:t>    assert false : "Unknown playing card suit"; </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break;</a:t>
            </a:r>
            <a:endParaRPr/>
          </a:p>
          <a:p>
            <a:pPr marL="111125"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2856" name="Google Shape;2856;p302"/>
          <p:cNvSpPr txBox="1"/>
          <p:nvPr/>
        </p:nvSpPr>
        <p:spPr>
          <a:xfrm>
            <a:off x="1524000" y="4572000"/>
            <a:ext cx="54102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57" name="Google Shape;2857;p302"/>
          <p:cNvSpPr/>
          <p:nvPr/>
        </p:nvSpPr>
        <p:spPr>
          <a:xfrm>
            <a:off x="6400800" y="3962400"/>
            <a:ext cx="2057400" cy="308100"/>
          </a:xfrm>
          <a:prstGeom prst="wedgeRectCallout">
            <a:avLst>
              <a:gd name="adj1" fmla="val -17205"/>
              <a:gd name="adj2" fmla="val 436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Control  Flow Invariant</a:t>
            </a:r>
            <a:endParaRPr/>
          </a:p>
        </p:txBody>
      </p:sp>
      <p:sp>
        <p:nvSpPr>
          <p:cNvPr id="2858" name="Google Shape;2858;p3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304</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303"/>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Class Invariants</a:t>
            </a:r>
            <a:endParaRPr/>
          </a:p>
        </p:txBody>
      </p:sp>
      <p:sp>
        <p:nvSpPr>
          <p:cNvPr id="2865" name="Google Shape;2865;p303"/>
          <p:cNvSpPr txBox="1">
            <a:spLocks noGrp="1"/>
          </p:cNvSpPr>
          <p:nvPr>
            <p:ph type="body" idx="1"/>
          </p:nvPr>
        </p:nvSpPr>
        <p:spPr>
          <a:xfrm>
            <a:off x="685800" y="1066800"/>
            <a:ext cx="7918500" cy="4992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PersonClassInvariant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ssn;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private void checkAge()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assert age &gt;= 18 &amp;&amp; age &lt; 150;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changeName(String fname)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checkAge();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name=fname;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2866" name="Google Shape;2866;p303"/>
          <p:cNvSpPr txBox="1"/>
          <p:nvPr/>
        </p:nvSpPr>
        <p:spPr>
          <a:xfrm>
            <a:off x="1676400" y="2976562"/>
            <a:ext cx="3886200" cy="3810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67" name="Google Shape;2867;p303"/>
          <p:cNvSpPr/>
          <p:nvPr/>
        </p:nvSpPr>
        <p:spPr>
          <a:xfrm>
            <a:off x="6477000" y="2138362"/>
            <a:ext cx="2057400" cy="308100"/>
          </a:xfrm>
          <a:prstGeom prst="wedgeRectCallout">
            <a:avLst>
              <a:gd name="adj1" fmla="val -11046"/>
              <a:gd name="adj2" fmla="val 5944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Class Invariant</a:t>
            </a:r>
            <a:endParaRPr/>
          </a:p>
        </p:txBody>
      </p:sp>
      <p:sp>
        <p:nvSpPr>
          <p:cNvPr id="2868" name="Google Shape;2868;p303"/>
          <p:cNvSpPr txBox="1"/>
          <p:nvPr/>
        </p:nvSpPr>
        <p:spPr>
          <a:xfrm>
            <a:off x="1676400" y="4881562"/>
            <a:ext cx="15240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69" name="Google Shape;2869;p3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305</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p304"/>
          <p:cNvSpPr txBox="1"/>
          <p:nvPr/>
        </p:nvSpPr>
        <p:spPr>
          <a:xfrm>
            <a:off x="615950" y="3657600"/>
            <a:ext cx="7886700" cy="457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6" name="Google Shape;2876;p304"/>
          <p:cNvSpPr txBox="1"/>
          <p:nvPr/>
        </p:nvSpPr>
        <p:spPr>
          <a:xfrm>
            <a:off x="615950" y="2895600"/>
            <a:ext cx="7886700" cy="457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7" name="Google Shape;2877;p3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Controlling Runtime Evaluation of Assertions</a:t>
            </a:r>
            <a:endParaRPr/>
          </a:p>
        </p:txBody>
      </p:sp>
      <p:sp>
        <p:nvSpPr>
          <p:cNvPr id="2878" name="Google Shape;2878;p304"/>
          <p:cNvSpPr txBox="1">
            <a:spLocks noGrp="1"/>
          </p:cNvSpPr>
          <p:nvPr>
            <p:ph type="body" idx="1"/>
          </p:nvPr>
        </p:nvSpPr>
        <p:spPr>
          <a:xfrm>
            <a:off x="609600" y="1447800"/>
            <a:ext cx="7918500" cy="408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assertion checking is disabled, the code runs as fast as it would if the check were not there.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Assertion checks are disabled by default. Enable assertions with either of the following commands: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java -enableassertions MyProgram</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java -ea MyProgram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Assertion checking can be controlled on class, package, and package hierarchy basis. See: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http://download.oracle.com/javase/7/docs/technotes/guides/language/assert.html</a:t>
            </a:r>
            <a:endParaRPr/>
          </a:p>
        </p:txBody>
      </p:sp>
      <p:sp>
        <p:nvSpPr>
          <p:cNvPr id="2879" name="Google Shape;2879;p3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306</a:t>
            </a:fld>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pic>
        <p:nvPicPr>
          <p:cNvPr id="2885" name="Google Shape;2885;p305"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2886" name="Google Shape;2886;p3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2887" name="Google Shape;2887;p305"/>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purpose of Java exceptions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statements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multi-</a:t>
            </a:r>
            <a:r>
              <a:rPr lang="en-US" sz="2200" b="0" i="0" u="none" strike="noStrike" cap="none">
                <a:solidFill>
                  <a:schemeClr val="dk1"/>
                </a:solidFill>
                <a:latin typeface="Courier New"/>
                <a:ea typeface="Courier New"/>
                <a:cs typeface="Courier New"/>
                <a:sym typeface="Courier New"/>
              </a:rPr>
              <a:t>catch</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finally</a:t>
            </a:r>
            <a:r>
              <a:rPr lang="en-US" sz="2200" b="0" i="0" u="none" strike="noStrike" cap="none">
                <a:solidFill>
                  <a:schemeClr val="dk1"/>
                </a:solidFill>
                <a:latin typeface="Arial"/>
                <a:ea typeface="Arial"/>
                <a:cs typeface="Arial"/>
                <a:sym typeface="Arial"/>
              </a:rPr>
              <a:t> clauses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Autoclose resources with a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-with-resources 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Recognize common exception classes and categories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custom exceptions and auto-closeable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Test invariants by using assertions</a:t>
            </a:r>
            <a:endParaRPr/>
          </a:p>
        </p:txBody>
      </p:sp>
      <p:sp>
        <p:nvSpPr>
          <p:cNvPr id="2888" name="Google Shape;2888;p3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307</a:t>
            </a:fld>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3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11-1 Overview: Catching Exceptions</a:t>
            </a:r>
            <a:endParaRPr/>
          </a:p>
        </p:txBody>
      </p:sp>
      <p:sp>
        <p:nvSpPr>
          <p:cNvPr id="2895" name="Google Shape;2895;p306"/>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Adding </a:t>
            </a:r>
            <a:r>
              <a:rPr lang="en-US" sz="2200" b="0" i="0" u="none" strike="noStrike" cap="none">
                <a:solidFill>
                  <a:schemeClr val="dk1"/>
                </a:solidFill>
                <a:latin typeface="Courier New"/>
                <a:ea typeface="Courier New"/>
                <a:cs typeface="Courier New"/>
                <a:sym typeface="Courier New"/>
              </a:rPr>
              <a:t>try-catch</a:t>
            </a:r>
            <a:r>
              <a:rPr lang="en-US" sz="2200" b="0" i="0" u="none" strike="noStrike" cap="none">
                <a:solidFill>
                  <a:schemeClr val="dk1"/>
                </a:solidFill>
                <a:latin typeface="Arial"/>
                <a:ea typeface="Arial"/>
                <a:cs typeface="Arial"/>
                <a:sym typeface="Arial"/>
              </a:rPr>
              <a:t> statements to 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Handling exceptions</a:t>
            </a:r>
            <a:endParaRPr/>
          </a:p>
        </p:txBody>
      </p:sp>
      <p:pic>
        <p:nvPicPr>
          <p:cNvPr id="2896" name="Google Shape;2896;p306"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2897" name="Google Shape;2897;p3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308</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902"/>
        <p:cNvGrpSpPr/>
        <p:nvPr/>
      </p:nvGrpSpPr>
      <p:grpSpPr>
        <a:xfrm>
          <a:off x="0" y="0"/>
          <a:ext cx="0" cy="0"/>
          <a:chOff x="0" y="0"/>
          <a:chExt cx="0" cy="0"/>
        </a:xfrm>
      </p:grpSpPr>
      <p:sp>
        <p:nvSpPr>
          <p:cNvPr id="2903" name="Google Shape;2903;p3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11-2 Overview: Extending </a:t>
            </a:r>
            <a:r>
              <a:rPr lang="en-US" sz="2600" b="1" i="0" u="none" strike="noStrike" cap="none">
                <a:solidFill>
                  <a:schemeClr val="dk1"/>
                </a:solidFill>
                <a:latin typeface="Courier New"/>
                <a:ea typeface="Courier New"/>
                <a:cs typeface="Courier New"/>
                <a:sym typeface="Courier New"/>
              </a:rPr>
              <a:t>Exception</a:t>
            </a:r>
            <a:r>
              <a:rPr lang="en-US" sz="2600" b="1" i="0" u="none" strike="noStrike" cap="none">
                <a:solidFill>
                  <a:schemeClr val="dk1"/>
                </a:solidFill>
                <a:latin typeface="Arial"/>
                <a:ea typeface="Arial"/>
                <a:cs typeface="Arial"/>
                <a:sym typeface="Arial"/>
              </a:rPr>
              <a:t> and Using </a:t>
            </a:r>
            <a:r>
              <a:rPr lang="en-US" sz="2600" b="1" i="0" u="none" strike="noStrike" cap="none">
                <a:solidFill>
                  <a:schemeClr val="dk1"/>
                </a:solidFill>
                <a:latin typeface="Courier New"/>
                <a:ea typeface="Courier New"/>
                <a:cs typeface="Courier New"/>
                <a:sym typeface="Courier New"/>
              </a:rPr>
              <a:t>throw</a:t>
            </a:r>
            <a:r>
              <a:rPr lang="en-US" sz="2600" b="1" i="0" u="none" strike="noStrike" cap="none">
                <a:solidFill>
                  <a:schemeClr val="dk1"/>
                </a:solidFill>
                <a:latin typeface="Arial"/>
                <a:ea typeface="Arial"/>
                <a:cs typeface="Arial"/>
                <a:sym typeface="Arial"/>
              </a:rPr>
              <a:t> and </a:t>
            </a:r>
            <a:r>
              <a:rPr lang="en-US" sz="2600" b="1" i="0" u="none" strike="noStrike" cap="none">
                <a:solidFill>
                  <a:schemeClr val="dk1"/>
                </a:solidFill>
                <a:latin typeface="Courier New"/>
                <a:ea typeface="Courier New"/>
                <a:cs typeface="Courier New"/>
                <a:sym typeface="Courier New"/>
              </a:rPr>
              <a:t>throws</a:t>
            </a:r>
            <a:r>
              <a:rPr lang="en-US" sz="2800" b="1" i="0" u="none" strike="noStrike" cap="none">
                <a:solidFill>
                  <a:schemeClr val="dk1"/>
                </a:solidFill>
                <a:latin typeface="Arial"/>
                <a:ea typeface="Arial"/>
                <a:cs typeface="Arial"/>
                <a:sym typeface="Arial"/>
              </a:rPr>
              <a:t/>
            </a:r>
            <a:br>
              <a:rPr lang="en-US" sz="2800" b="1" i="0" u="none" strike="noStrike" cap="none">
                <a:solidFill>
                  <a:schemeClr val="dk1"/>
                </a:solidFill>
                <a:latin typeface="Arial"/>
                <a:ea typeface="Arial"/>
                <a:cs typeface="Arial"/>
                <a:sym typeface="Arial"/>
              </a:rPr>
            </a:br>
            <a:endParaRPr/>
          </a:p>
        </p:txBody>
      </p:sp>
      <p:sp>
        <p:nvSpPr>
          <p:cNvPr id="2904" name="Google Shape;2904;p307"/>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Extending the </a:t>
            </a:r>
            <a:r>
              <a:rPr lang="en-US" sz="2200" b="0" i="0" u="none" strike="noStrike" cap="none">
                <a:solidFill>
                  <a:schemeClr val="dk1"/>
                </a:solidFill>
                <a:latin typeface="Courier New"/>
                <a:ea typeface="Courier New"/>
                <a:cs typeface="Courier New"/>
                <a:sym typeface="Courier New"/>
              </a:rPr>
              <a:t>Exception</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Throwing exceptions using </a:t>
            </a:r>
            <a:r>
              <a:rPr lang="en-US" sz="2200" b="0" i="0" u="none" strike="noStrike" cap="none">
                <a:solidFill>
                  <a:schemeClr val="dk1"/>
                </a:solidFill>
                <a:latin typeface="Courier New"/>
                <a:ea typeface="Courier New"/>
                <a:cs typeface="Courier New"/>
                <a:sym typeface="Courier New"/>
              </a:rPr>
              <a:t>throw</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throws</a:t>
            </a:r>
            <a:endParaRPr/>
          </a:p>
        </p:txBody>
      </p:sp>
      <p:sp>
        <p:nvSpPr>
          <p:cNvPr id="2905" name="Google Shape;2905;p3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309</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p:nvPr/>
        </p:nvSpPr>
        <p:spPr>
          <a:xfrm>
            <a:off x="533400" y="1330325"/>
            <a:ext cx="7918450" cy="472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2" name="Google Shape;192;p2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if</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else</a:t>
            </a:r>
            <a:r>
              <a:rPr lang="en-US" sz="2600" b="1" i="0" u="none" strike="noStrike" cap="none">
                <a:solidFill>
                  <a:schemeClr val="dk1"/>
                </a:solidFill>
                <a:latin typeface="Arial"/>
                <a:ea typeface="Arial"/>
                <a:cs typeface="Arial"/>
                <a:sym typeface="Arial"/>
              </a:rPr>
              <a:t> Statement </a:t>
            </a:r>
            <a:endParaRPr/>
          </a:p>
        </p:txBody>
      </p:sp>
      <p:sp>
        <p:nvSpPr>
          <p:cNvPr id="193" name="Google Shape;193;p29"/>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IfElse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long a = 1;</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long b = 2;</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if</a:t>
            </a:r>
            <a:r>
              <a:rPr lang="en-US" sz="1800" b="0" i="0" u="none">
                <a:solidFill>
                  <a:schemeClr val="dk1"/>
                </a:solidFill>
                <a:latin typeface="Courier New"/>
                <a:ea typeface="Courier New"/>
                <a:cs typeface="Courier New"/>
                <a:sym typeface="Courier New"/>
              </a:rPr>
              <a:t> (a == b){</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System.out.println("True");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r>
              <a:rPr lang="en-US" sz="1800" b="1" i="0" u="none">
                <a:solidFill>
                  <a:schemeClr val="dk1"/>
                </a:solidFill>
                <a:latin typeface="Courier New"/>
                <a:ea typeface="Courier New"/>
                <a:cs typeface="Courier New"/>
                <a:sym typeface="Courier New"/>
              </a:rPr>
              <a:t>else</a:t>
            </a: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System.out.println("False");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194" name="Google Shape;194;p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910"/>
        <p:cNvGrpSpPr/>
        <p:nvPr/>
      </p:nvGrpSpPr>
      <p:grpSpPr>
        <a:xfrm>
          <a:off x="0" y="0"/>
          <a:ext cx="0" cy="0"/>
          <a:chOff x="0" y="0"/>
          <a:chExt cx="0" cy="0"/>
        </a:xfrm>
      </p:grpSpPr>
      <p:sp>
        <p:nvSpPr>
          <p:cNvPr id="2911" name="Google Shape;2911;p3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12" name="Google Shape;2912;p30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NullPointerException</a:t>
            </a:r>
            <a:r>
              <a:rPr lang="en-US" sz="2200" b="0" i="0" u="none">
                <a:solidFill>
                  <a:schemeClr val="dk1"/>
                </a:solidFill>
                <a:latin typeface="Arial"/>
                <a:ea typeface="Arial"/>
                <a:cs typeface="Arial"/>
                <a:sym typeface="Arial"/>
              </a:rPr>
              <a:t> must be caught by using a </a:t>
            </a:r>
            <a:br>
              <a:rPr lang="en-US" sz="2200" b="0" i="0" u="none">
                <a:solidFill>
                  <a:schemeClr val="dk1"/>
                </a:solidFill>
                <a:latin typeface="Arial"/>
                <a:ea typeface="Arial"/>
                <a:cs typeface="Arial"/>
                <a:sym typeface="Arial"/>
              </a:rPr>
            </a:br>
            <a:r>
              <a:rPr lang="en-US" sz="2200" b="0" i="0" u="none">
                <a:solidFill>
                  <a:schemeClr val="dk1"/>
                </a:solidFill>
                <a:latin typeface="Courier New"/>
                <a:ea typeface="Courier New"/>
                <a:cs typeface="Courier New"/>
                <a:sym typeface="Courier New"/>
              </a:rPr>
              <a:t>try-catch</a:t>
            </a:r>
            <a:r>
              <a:rPr lang="en-US" sz="2200" b="0" i="0" u="none">
                <a:solidFill>
                  <a:schemeClr val="dk1"/>
                </a:solidFill>
                <a:latin typeface="Arial"/>
                <a:ea typeface="Arial"/>
                <a:cs typeface="Arial"/>
                <a:sym typeface="Arial"/>
              </a:rPr>
              <a:t> statement.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2913" name="Google Shape;2913;p3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310</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3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20" name="Google Shape;2920;p30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types are all checked exceptions (</a:t>
            </a:r>
            <a:r>
              <a:rPr lang="en-US" sz="2200" b="0" i="0" u="none">
                <a:solidFill>
                  <a:schemeClr val="dk1"/>
                </a:solidFill>
                <a:latin typeface="Courier New"/>
                <a:ea typeface="Courier New"/>
                <a:cs typeface="Courier New"/>
                <a:sym typeface="Courier New"/>
              </a:rPr>
              <a:t>instanceof)</a:t>
            </a:r>
            <a:r>
              <a:rPr lang="en-US" sz="2200" b="0" i="0" u="none">
                <a:solidFill>
                  <a:schemeClr val="dk1"/>
                </a:solidFill>
                <a:latin typeface="Arial"/>
                <a:ea typeface="Arial"/>
                <a:cs typeface="Arial"/>
                <a:sym typeface="Arial"/>
              </a:rPr>
              <a: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Error</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Throwable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RuntimeException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Exception</a:t>
            </a:r>
            <a:endParaRPr/>
          </a:p>
        </p:txBody>
      </p:sp>
      <p:sp>
        <p:nvSpPr>
          <p:cNvPr id="2921" name="Google Shape;2921;p3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311</a:t>
            </a:fld>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31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28" name="Google Shape;2928;p31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keyword would you use to add a clause to a method stating that the method might produce an exception?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throws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assert</a:t>
            </a:r>
            <a:endParaRPr/>
          </a:p>
        </p:txBody>
      </p:sp>
      <p:sp>
        <p:nvSpPr>
          <p:cNvPr id="2929" name="Google Shape;2929;p31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312</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2936" name="Google Shape;2936;p31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Assertions should be used to perform user-input validation.</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2937" name="Google Shape;2937;p3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313</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312"/>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Date/Time API</a:t>
            </a:r>
            <a:br>
              <a:rPr lang="en-US" sz="2600" b="1" i="0" u="none" strike="noStrike" cap="none">
                <a:solidFill>
                  <a:schemeClr val="dk1"/>
                </a:solidFill>
                <a:latin typeface="Arial"/>
                <a:ea typeface="Arial"/>
                <a:cs typeface="Arial"/>
                <a:sym typeface="Arial"/>
              </a:rPr>
            </a:b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3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2949" name="Google Shape;2949;p313"/>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date-based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time-based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Combine date and time into a single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Work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changes resulting from daylight savings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and create timestamps, periods, and durations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formatting to local and zoned dates and times</a:t>
            </a:r>
            <a:endParaRPr/>
          </a:p>
        </p:txBody>
      </p:sp>
      <p:sp>
        <p:nvSpPr>
          <p:cNvPr id="2950" name="Google Shape;2950;p3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315</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p3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Why Is Date and Time Important?</a:t>
            </a:r>
            <a:endParaRPr/>
          </a:p>
        </p:txBody>
      </p:sp>
      <p:sp>
        <p:nvSpPr>
          <p:cNvPr id="2957" name="Google Shape;2957;p314"/>
          <p:cNvSpPr txBox="1">
            <a:spLocks noGrp="1"/>
          </p:cNvSpPr>
          <p:nvPr>
            <p:ph type="body" idx="1"/>
          </p:nvPr>
        </p:nvSpPr>
        <p:spPr>
          <a:xfrm>
            <a:off x="609600" y="1447800"/>
            <a:ext cx="7918500" cy="422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In the development of applications, programmers often need to represent time and use it to perform calculations: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current date and time (locally)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date and/or time in the future or past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difference between two dates/time in seconds, minutes, hours, days, months, years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time or date in another country (time zone)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correct time after daylight savings time is applied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number of days in the month of February (leap years)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time duration (hours, mins, secs) or a period (years, months, days)</a:t>
            </a:r>
            <a:endParaRPr/>
          </a:p>
        </p:txBody>
      </p:sp>
      <p:sp>
        <p:nvSpPr>
          <p:cNvPr id="2958" name="Google Shape;2958;p3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316</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3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Previous Java Date and Time</a:t>
            </a:r>
            <a:endParaRPr/>
          </a:p>
        </p:txBody>
      </p:sp>
      <p:sp>
        <p:nvSpPr>
          <p:cNvPr id="2965" name="Google Shape;2965;p315"/>
          <p:cNvSpPr txBox="1">
            <a:spLocks noGrp="1"/>
          </p:cNvSpPr>
          <p:nvPr>
            <p:ph type="body" idx="1"/>
          </p:nvPr>
        </p:nvSpPr>
        <p:spPr>
          <a:xfrm>
            <a:off x="609600" y="1447800"/>
            <a:ext cx="7918500" cy="31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Disadvantages of </a:t>
            </a:r>
            <a:r>
              <a:rPr lang="en-US" sz="2200" b="0" i="0" u="none" strike="noStrike" cap="none" dirty="0" err="1">
                <a:solidFill>
                  <a:schemeClr val="dk1"/>
                </a:solidFill>
                <a:latin typeface="Courier New"/>
                <a:ea typeface="Courier New"/>
                <a:cs typeface="Courier New"/>
                <a:sym typeface="Courier New"/>
              </a:rPr>
              <a:t>java.util.Date</a:t>
            </a:r>
            <a:r>
              <a:rPr lang="en-US" sz="2200" b="0" i="0" u="none" strike="noStrike" cap="none" dirty="0">
                <a:solidFill>
                  <a:schemeClr val="dk1"/>
                </a:solidFill>
                <a:latin typeface="Arial"/>
                <a:ea typeface="Arial"/>
                <a:cs typeface="Arial"/>
                <a:sym typeface="Arial"/>
              </a:rPr>
              <a:t> (</a:t>
            </a:r>
            <a:r>
              <a:rPr lang="en-US" sz="2200" b="0" i="0" u="none" strike="noStrike" cap="none" dirty="0">
                <a:solidFill>
                  <a:schemeClr val="dk1"/>
                </a:solidFill>
                <a:latin typeface="Courier New"/>
                <a:ea typeface="Courier New"/>
                <a:cs typeface="Courier New"/>
                <a:sym typeface="Courier New"/>
              </a:rPr>
              <a:t>Calendar</a:t>
            </a:r>
            <a:r>
              <a:rPr lang="en-US" sz="2200" b="0" i="0" u="none" strike="noStrike" cap="none" dirty="0">
                <a:solidFill>
                  <a:schemeClr val="dk1"/>
                </a:solidFill>
                <a:latin typeface="Arial"/>
                <a:ea typeface="Arial"/>
                <a:cs typeface="Arial"/>
                <a:sym typeface="Arial"/>
              </a:rPr>
              <a:t>, </a:t>
            </a:r>
            <a:r>
              <a:rPr lang="en-US" sz="2200" b="0" i="0" u="none" strike="noStrike" cap="none" dirty="0" err="1">
                <a:solidFill>
                  <a:schemeClr val="dk1"/>
                </a:solidFill>
                <a:latin typeface="Courier New"/>
                <a:ea typeface="Courier New"/>
                <a:cs typeface="Courier New"/>
                <a:sym typeface="Courier New"/>
              </a:rPr>
              <a:t>TimeZone</a:t>
            </a:r>
            <a:r>
              <a:rPr lang="en-US" sz="2200" b="0" i="0" u="none" strike="noStrike" cap="none" dirty="0">
                <a:solidFill>
                  <a:schemeClr val="dk1"/>
                </a:solidFill>
                <a:latin typeface="Arial"/>
                <a:ea typeface="Arial"/>
                <a:cs typeface="Arial"/>
                <a:sym typeface="Arial"/>
              </a:rPr>
              <a:t> &amp; </a:t>
            </a:r>
            <a:r>
              <a:rPr lang="en-US" sz="2200" b="0" i="0" u="none" strike="noStrike" cap="none" dirty="0" err="1">
                <a:solidFill>
                  <a:schemeClr val="dk1"/>
                </a:solidFill>
                <a:latin typeface="Courier New"/>
                <a:ea typeface="Courier New"/>
                <a:cs typeface="Courier New"/>
                <a:sym typeface="Courier New"/>
              </a:rPr>
              <a:t>DateFormat</a:t>
            </a:r>
            <a:r>
              <a:rPr lang="en-US" sz="2200" b="0" i="0" u="none" strike="noStrike" cap="none" dirty="0">
                <a:solidFill>
                  <a:schemeClr val="dk1"/>
                </a:solidFill>
                <a:latin typeface="Arial"/>
                <a:ea typeface="Arial"/>
                <a:cs typeface="Arial"/>
                <a:sym typeface="Arial"/>
              </a:rPr>
              <a:t>):</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Does not support fluent API approach</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Instances are mutable – not compatible with lambda</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Not thread-safe</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Weakly typed calendars</a:t>
            </a:r>
            <a:endParaRPr dirty="0"/>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dirty="0">
                <a:solidFill>
                  <a:schemeClr val="dk1"/>
                </a:solidFill>
                <a:latin typeface="Arial"/>
                <a:ea typeface="Arial"/>
                <a:cs typeface="Arial"/>
                <a:sym typeface="Arial"/>
              </a:rPr>
              <a:t>One size fits all</a:t>
            </a:r>
            <a:endParaRPr dirty="0"/>
          </a:p>
          <a:p>
            <a:pPr marL="7937" marR="0" lvl="0" indent="7938" algn="l" rtl="0">
              <a:spcBef>
                <a:spcPts val="440"/>
              </a:spcBef>
              <a:spcAft>
                <a:spcPts val="0"/>
              </a:spcAft>
              <a:buNone/>
            </a:pPr>
            <a:endParaRPr sz="2200" b="0" i="0" u="none" strike="noStrike" cap="none" dirty="0">
              <a:solidFill>
                <a:schemeClr val="dk1"/>
              </a:solidFill>
              <a:latin typeface="Arial"/>
              <a:ea typeface="Arial"/>
              <a:cs typeface="Arial"/>
              <a:sym typeface="Arial"/>
            </a:endParaRPr>
          </a:p>
        </p:txBody>
      </p:sp>
      <p:pic>
        <p:nvPicPr>
          <p:cNvPr id="2966" name="Google Shape;2966;p315" descr="Duke-Time.png"/>
          <p:cNvPicPr preferRelativeResize="0"/>
          <p:nvPr/>
        </p:nvPicPr>
        <p:blipFill rotWithShape="1">
          <a:blip r:embed="rId3">
            <a:alphaModFix/>
          </a:blip>
          <a:srcRect/>
          <a:stretch/>
        </p:blipFill>
        <p:spPr>
          <a:xfrm>
            <a:off x="6905625" y="3505200"/>
            <a:ext cx="1695450" cy="2590800"/>
          </a:xfrm>
          <a:prstGeom prst="rect">
            <a:avLst/>
          </a:prstGeom>
          <a:noFill/>
          <a:ln>
            <a:noFill/>
          </a:ln>
        </p:spPr>
      </p:pic>
      <p:sp>
        <p:nvSpPr>
          <p:cNvPr id="2967" name="Google Shape;2967;p3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317</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2973" name="Google Shape;2973;p3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Date and Time API: Goals</a:t>
            </a:r>
            <a:endParaRPr/>
          </a:p>
        </p:txBody>
      </p:sp>
      <p:sp>
        <p:nvSpPr>
          <p:cNvPr id="2974" name="Google Shape;2974;p316"/>
          <p:cNvSpPr txBox="1">
            <a:spLocks noGrp="1"/>
          </p:cNvSpPr>
          <p:nvPr>
            <p:ph type="body" idx="1"/>
          </p:nvPr>
        </p:nvSpPr>
        <p:spPr>
          <a:xfrm>
            <a:off x="609600" y="1447800"/>
            <a:ext cx="7918500" cy="4630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classes and methods should be straightforward.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API should support a fluent API approach.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Instances of time/date objects should be immutable. (This is important for lambda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ISO standards to define date and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Time and date operations should be thread-safe.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API should support strong typing, which makes it much easier to develop good code first. (The compiler is your friend!)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will always return a human-readable 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 developers to extend the API easily.</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975" name="Google Shape;2975;p3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318</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3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Local Date and Time</a:t>
            </a:r>
            <a:endParaRPr/>
          </a:p>
        </p:txBody>
      </p:sp>
      <p:sp>
        <p:nvSpPr>
          <p:cNvPr id="2982" name="Google Shape;2982;p317"/>
          <p:cNvSpPr txBox="1">
            <a:spLocks noGrp="1"/>
          </p:cNvSpPr>
          <p:nvPr>
            <p:ph type="body" idx="1"/>
          </p:nvPr>
        </p:nvSpPr>
        <p:spPr>
          <a:xfrm>
            <a:off x="609600" y="1447800"/>
            <a:ext cx="7918500" cy="4913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java.time</a:t>
            </a:r>
            <a:r>
              <a:rPr lang="en-US" sz="2200" b="0" i="0" u="none">
                <a:solidFill>
                  <a:schemeClr val="dk1"/>
                </a:solidFill>
                <a:latin typeface="Arial"/>
                <a:ea typeface="Arial"/>
                <a:cs typeface="Arial"/>
                <a:sym typeface="Arial"/>
              </a:rPr>
              <a:t> API defines two classes for working with local dates and times (without a time zone):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not include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year-month-day representation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 ISO 8601 format (YYYY-MM-DD)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LocalTime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not include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Stores hours:minutes:seconds.nanoseconds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 (HH:mm:ss.SSSS)</a:t>
            </a:r>
            <a:endParaRPr/>
          </a:p>
          <a:p>
            <a:pPr marL="1020762" marR="0" lvl="2" indent="-204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2983" name="Google Shape;2983;p3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319</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switch</a:t>
            </a:r>
            <a:r>
              <a:rPr lang="en-US" sz="2600" b="1" i="0" u="none" strike="noStrike" cap="none">
                <a:solidFill>
                  <a:schemeClr val="dk1"/>
                </a:solidFill>
                <a:latin typeface="Arial"/>
                <a:ea typeface="Arial"/>
                <a:cs typeface="Arial"/>
                <a:sym typeface="Arial"/>
              </a:rPr>
              <a:t> Statement</a:t>
            </a:r>
            <a:endParaRPr/>
          </a:p>
        </p:txBody>
      </p:sp>
      <p:sp>
        <p:nvSpPr>
          <p:cNvPr id="201" name="Google Shape;201;p30"/>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8"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202" name="Google Shape;202;p30"/>
          <p:cNvSpPr txBox="1"/>
          <p:nvPr/>
        </p:nvSpPr>
        <p:spPr>
          <a:xfrm>
            <a:off x="381000" y="990600"/>
            <a:ext cx="8534400" cy="5029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public class SwitchStringStatement {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String color = "Blue";</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String shirt =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switch (color){</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case "Blue":</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"Blue"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break;</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case "Red":</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"Red"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break;</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default: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shirt = "White"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System.out.println("Shirt type: " + shirt);</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0" marR="0" lvl="0" indent="-6350" algn="l" rtl="0">
              <a:lnSpc>
                <a:spcPct val="100000"/>
              </a:lnSpc>
              <a:spcBef>
                <a:spcPts val="0"/>
              </a:spcBef>
              <a:spcAft>
                <a:spcPts val="0"/>
              </a:spcAft>
              <a:buClr>
                <a:schemeClr val="dk1"/>
              </a:buClr>
              <a:buSzPts val="1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03" name="Google Shape;203;p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p3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LocalDate</a:t>
            </a:r>
            <a:r>
              <a:rPr lang="en-US" sz="2600" b="1" i="0" u="none" strike="noStrike" cap="none">
                <a:solidFill>
                  <a:schemeClr val="dk1"/>
                </a:solidFill>
                <a:latin typeface="Arial"/>
                <a:ea typeface="Arial"/>
                <a:cs typeface="Arial"/>
                <a:sym typeface="Arial"/>
              </a:rPr>
              <a:t> </a:t>
            </a:r>
            <a:endParaRPr/>
          </a:p>
        </p:txBody>
      </p:sp>
      <p:sp>
        <p:nvSpPr>
          <p:cNvPr id="2990" name="Google Shape;2990;p318"/>
          <p:cNvSpPr txBox="1">
            <a:spLocks noGrp="1"/>
          </p:cNvSpPr>
          <p:nvPr>
            <p:ph type="body" idx="1"/>
          </p:nvPr>
        </p:nvSpPr>
        <p:spPr>
          <a:xfrm>
            <a:off x="609600" y="1447800"/>
            <a:ext cx="7918500" cy="485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LocalDate</a:t>
            </a:r>
            <a:r>
              <a:rPr lang="en-US" sz="2200" b="0" i="0" u="none">
                <a:solidFill>
                  <a:schemeClr val="dk1"/>
                </a:solidFill>
                <a:latin typeface="Arial"/>
                <a:ea typeface="Arial"/>
                <a:cs typeface="Arial"/>
                <a:sym typeface="Arial"/>
              </a:rPr>
              <a:t> is a class that holds an event date: a birth date, anniversary, meeting date, and so 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date is a label for a day.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 uses the ISO calendar by default.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 does not include time, so it is portable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answer the following questions about dates with </a:t>
            </a:r>
            <a:r>
              <a:rPr lang="en-US" sz="2200" b="0" i="0" u="none" strike="noStrike" cap="none">
                <a:solidFill>
                  <a:schemeClr val="dk1"/>
                </a:solidFill>
                <a:latin typeface="Courier New"/>
                <a:ea typeface="Courier New"/>
                <a:cs typeface="Courier New"/>
                <a:sym typeface="Courier New"/>
              </a:rPr>
              <a:t>LocalDate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it in the future or past?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it in a leap year?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day of the week is it?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day a month from now?</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date next Tuesday?</a:t>
            </a:r>
            <a:endParaRPr/>
          </a:p>
        </p:txBody>
      </p:sp>
      <p:sp>
        <p:nvSpPr>
          <p:cNvPr id="2991" name="Google Shape;2991;p3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320</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3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LocalDate</a:t>
            </a:r>
            <a:r>
              <a:rPr lang="en-US" sz="2600" b="1" i="0" u="none" strike="noStrike" cap="none">
                <a:solidFill>
                  <a:schemeClr val="dk1"/>
                </a:solidFill>
                <a:latin typeface="Arial"/>
                <a:ea typeface="Arial"/>
                <a:cs typeface="Arial"/>
                <a:sym typeface="Arial"/>
              </a:rPr>
              <a:t>: Example</a:t>
            </a:r>
            <a:endParaRPr/>
          </a:p>
        </p:txBody>
      </p:sp>
      <p:sp>
        <p:nvSpPr>
          <p:cNvPr id="2998" name="Google Shape;2998;p319"/>
          <p:cNvSpPr txBox="1"/>
          <p:nvPr/>
        </p:nvSpPr>
        <p:spPr>
          <a:xfrm>
            <a:off x="622300" y="1146175"/>
            <a:ext cx="78867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java.time.LocalDate;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java.time.temporal.TemporalAdjusters.*;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java.time.DayOfWeek.*;</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LocalDateExample {</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 now, bDate, nowPlusMonth, nextTues;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 = LocalDate.now();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out.println("Now: " + 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bDate = LocalDate.of(1995, 5, 23); // Java's Birthday</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out.println("Java's Bday: " + bDate);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Java's Bday in the past? " + bDate.isBefore(now));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Java's Bday in a leap year? " + bDate.isLeapYear());</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out.println("Java's Bday day of the week: " + bDate.getDayOfWeek());</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nowPlusMonth = now.plusMonths(1);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out.println("The date a month from now: " + nowPlusMonth);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nextTues = now.with(next(TUESDAY));</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out.println("Next Tuesday's date: " + nextTues);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2999" name="Google Shape;2999;p319"/>
          <p:cNvSpPr/>
          <p:nvPr/>
        </p:nvSpPr>
        <p:spPr>
          <a:xfrm>
            <a:off x="6324600" y="5260975"/>
            <a:ext cx="2082900" cy="738300"/>
          </a:xfrm>
          <a:prstGeom prst="wedgeRectCallout">
            <a:avLst>
              <a:gd name="adj1" fmla="val -3109"/>
              <a:gd name="adj2" fmla="val -63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LocalDate</a:t>
            </a:r>
            <a:r>
              <a:rPr lang="en-US" sz="1400" b="0" i="0" u="none" strike="noStrike" cap="none">
                <a:solidFill>
                  <a:schemeClr val="dk1"/>
                </a:solidFill>
                <a:latin typeface="Arial"/>
                <a:ea typeface="Arial"/>
                <a:cs typeface="Arial"/>
                <a:sym typeface="Arial"/>
              </a:rPr>
              <a:t> objects are immutable – methods return a new instance.</a:t>
            </a:r>
            <a:endParaRPr/>
          </a:p>
        </p:txBody>
      </p:sp>
      <p:sp>
        <p:nvSpPr>
          <p:cNvPr id="3000" name="Google Shape;3000;p319"/>
          <p:cNvSpPr/>
          <p:nvPr/>
        </p:nvSpPr>
        <p:spPr>
          <a:xfrm>
            <a:off x="6477000" y="990600"/>
            <a:ext cx="1930500" cy="308100"/>
          </a:xfrm>
          <a:prstGeom prst="wedgeRectCallout">
            <a:avLst>
              <a:gd name="adj1" fmla="val -3428"/>
              <a:gd name="adj2" fmla="val 2309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next</a:t>
            </a:r>
            <a:r>
              <a:rPr lang="en-US" sz="1400" b="0" i="0" u="none" strike="noStrike" cap="none">
                <a:solidFill>
                  <a:schemeClr val="dk1"/>
                </a:solidFill>
                <a:latin typeface="Arial"/>
                <a:ea typeface="Arial"/>
                <a:cs typeface="Arial"/>
                <a:sym typeface="Arial"/>
              </a:rPr>
              <a:t> method</a:t>
            </a:r>
            <a:endParaRPr/>
          </a:p>
        </p:txBody>
      </p:sp>
      <p:sp>
        <p:nvSpPr>
          <p:cNvPr id="3001" name="Google Shape;3001;p319"/>
          <p:cNvSpPr/>
          <p:nvPr/>
        </p:nvSpPr>
        <p:spPr>
          <a:xfrm>
            <a:off x="5715000" y="1679575"/>
            <a:ext cx="1447800" cy="308100"/>
          </a:xfrm>
          <a:prstGeom prst="wedgeRectCallout">
            <a:avLst>
              <a:gd name="adj1" fmla="val -16360"/>
              <a:gd name="adj2" fmla="val 103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TUESDAY</a:t>
            </a:r>
            <a:endParaRPr/>
          </a:p>
        </p:txBody>
      </p:sp>
      <p:sp>
        <p:nvSpPr>
          <p:cNvPr id="3002" name="Google Shape;3002;p3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321</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3007"/>
        <p:cNvGrpSpPr/>
        <p:nvPr/>
      </p:nvGrpSpPr>
      <p:grpSpPr>
        <a:xfrm>
          <a:off x="0" y="0"/>
          <a:ext cx="0" cy="0"/>
          <a:chOff x="0" y="0"/>
          <a:chExt cx="0" cy="0"/>
        </a:xfrm>
      </p:grpSpPr>
      <p:sp>
        <p:nvSpPr>
          <p:cNvPr id="3008" name="Google Shape;3008;p3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LocalTime</a:t>
            </a:r>
            <a:endParaRPr/>
          </a:p>
        </p:txBody>
      </p:sp>
      <p:sp>
        <p:nvSpPr>
          <p:cNvPr id="3009" name="Google Shape;3009;p320"/>
          <p:cNvSpPr txBox="1">
            <a:spLocks noGrp="1"/>
          </p:cNvSpPr>
          <p:nvPr>
            <p:ph type="body" idx="1"/>
          </p:nvPr>
        </p:nvSpPr>
        <p:spPr>
          <a:xfrm>
            <a:off x="609600" y="1447800"/>
            <a:ext cx="7918500" cy="3798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LocalTime</a:t>
            </a:r>
            <a:r>
              <a:rPr lang="en-US" sz="2200" b="0" i="0" u="none">
                <a:solidFill>
                  <a:schemeClr val="dk1"/>
                </a:solidFill>
                <a:latin typeface="Arial"/>
                <a:ea typeface="Arial"/>
                <a:cs typeface="Arial"/>
                <a:sym typeface="Arial"/>
              </a:rPr>
              <a:t> stores the time within a day.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Measured from midnight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Based on a 24-hour clock (13:30 is 1:30 PM.)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Questions you can answer about time with </a:t>
            </a:r>
            <a:r>
              <a:rPr lang="en-US" sz="2200" b="0" i="0" u="none" strike="noStrike" cap="none">
                <a:solidFill>
                  <a:schemeClr val="dk1"/>
                </a:solidFill>
                <a:latin typeface="Courier New"/>
                <a:ea typeface="Courier New"/>
                <a:cs typeface="Courier New"/>
                <a:sym typeface="Courier New"/>
              </a:rPr>
              <a:t>LocalTime</a:t>
            </a:r>
            <a:endParaRPr sz="2200" b="0" i="0" u="none" strike="noStrike" cap="none">
              <a:solidFill>
                <a:schemeClr val="dk1"/>
              </a:solidFill>
              <a:latin typeface="Arial"/>
              <a:ea typeface="Arial"/>
              <a:cs typeface="Arial"/>
              <a:sym typeface="Arial"/>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is my lunch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Is lunch time in the future or past?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is the time 1 hour 15 minutes from now?</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many minutes until lunch 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many hours until bedtime?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How do I keep track of just the hours and minutes?</a:t>
            </a:r>
            <a:endParaRPr/>
          </a:p>
        </p:txBody>
      </p:sp>
      <p:sp>
        <p:nvSpPr>
          <p:cNvPr id="3010" name="Google Shape;3010;p3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322</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3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LocalTime</a:t>
            </a:r>
            <a:r>
              <a:rPr lang="en-US" sz="2600" b="1" i="0" u="none" strike="noStrike" cap="none">
                <a:solidFill>
                  <a:schemeClr val="dk1"/>
                </a:solidFill>
                <a:latin typeface="Arial"/>
                <a:ea typeface="Arial"/>
                <a:cs typeface="Arial"/>
                <a:sym typeface="Arial"/>
              </a:rPr>
              <a:t>: Example</a:t>
            </a:r>
            <a:endParaRPr/>
          </a:p>
        </p:txBody>
      </p:sp>
      <p:sp>
        <p:nvSpPr>
          <p:cNvPr id="3017" name="Google Shape;3017;p321"/>
          <p:cNvSpPr txBox="1"/>
          <p:nvPr/>
        </p:nvSpPr>
        <p:spPr>
          <a:xfrm>
            <a:off x="622300" y="1143000"/>
            <a:ext cx="82170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java.time.LocalTime;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java.time.temporal.ChronoUnit.*;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LocalTimeExample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LocalTime now, nowPlus, nowHrsMins, lunch, bedtime;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 = LocalTime.now();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out.println("The time now is: " + 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nowPlus = now.plusHours(1).plusMinutes(15);</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out.println("What time is it 1 hour 15 minutes from now? " + nowPlus);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nowHrsMins = now.truncatedTo(MINUTES);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out.println("Truncate the current time to minutes: " + nowHrsMins);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out.println("It is the " + now.toSecondOfDay()/60 + "th minute");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lunch = LocalTime.of(12, 30);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out.println("Is lunch in my future? " + lunch.isAfter(now));</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minsToLunch = now.until(lunch, MINUTES);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out.println("Minutes til lunch: " + minsToLunch);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bedtime = LocalTime.of(21, 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hrsToBedtime = now.until(bedtime, HOURS);</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out.println("How many hours until bedtime? " + hrsToBedtime);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3018" name="Google Shape;3018;p321"/>
          <p:cNvSpPr/>
          <p:nvPr/>
        </p:nvSpPr>
        <p:spPr>
          <a:xfrm>
            <a:off x="6146800" y="1444625"/>
            <a:ext cx="1930500" cy="308100"/>
          </a:xfrm>
          <a:prstGeom prst="wedgeRectCallout">
            <a:avLst>
              <a:gd name="adj1" fmla="val -5560"/>
              <a:gd name="adj2" fmla="val 330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HOURS</a:t>
            </a:r>
            <a:r>
              <a:rPr lang="en-US" sz="1400" b="0" i="0" u="none" strike="noStrike" cap="none">
                <a:solidFill>
                  <a:schemeClr val="dk1"/>
                </a:solidFill>
                <a:latin typeface="Arial"/>
                <a:ea typeface="Arial"/>
                <a:cs typeface="Arial"/>
                <a:sym typeface="Arial"/>
              </a:rPr>
              <a:t>, </a:t>
            </a:r>
            <a:r>
              <a:rPr lang="en-US" sz="1400" b="0" i="0" u="none" strike="noStrike" cap="none">
                <a:solidFill>
                  <a:schemeClr val="dk1"/>
                </a:solidFill>
                <a:latin typeface="Courier New"/>
                <a:ea typeface="Courier New"/>
                <a:cs typeface="Courier New"/>
                <a:sym typeface="Courier New"/>
              </a:rPr>
              <a:t>MINUTES</a:t>
            </a:r>
            <a:endParaRPr/>
          </a:p>
        </p:txBody>
      </p:sp>
      <p:sp>
        <p:nvSpPr>
          <p:cNvPr id="3019" name="Google Shape;3019;p3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323</a:t>
            </a:fld>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3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LocalDateTime</a:t>
            </a:r>
            <a:endParaRPr/>
          </a:p>
        </p:txBody>
      </p:sp>
      <p:sp>
        <p:nvSpPr>
          <p:cNvPr id="3026" name="Google Shape;3026;p322"/>
          <p:cNvSpPr txBox="1">
            <a:spLocks noGrp="1"/>
          </p:cNvSpPr>
          <p:nvPr>
            <p:ph type="body" idx="1"/>
          </p:nvPr>
        </p:nvSpPr>
        <p:spPr>
          <a:xfrm>
            <a:off x="609600" y="1447800"/>
            <a:ext cx="7918500" cy="4008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LocalDateTime</a:t>
            </a:r>
            <a:r>
              <a:rPr lang="en-US" sz="2200" b="0" i="0" u="none">
                <a:solidFill>
                  <a:schemeClr val="dk1"/>
                </a:solidFill>
                <a:latin typeface="Arial"/>
                <a:ea typeface="Arial"/>
                <a:cs typeface="Arial"/>
                <a:sym typeface="Arial"/>
              </a:rPr>
              <a:t> is a combination of </a:t>
            </a:r>
            <a:r>
              <a:rPr lang="en-US" sz="2200" b="0" i="0" u="none">
                <a:solidFill>
                  <a:schemeClr val="dk1"/>
                </a:solidFill>
                <a:latin typeface="Courier New"/>
                <a:ea typeface="Courier New"/>
                <a:cs typeface="Courier New"/>
                <a:sym typeface="Courier New"/>
              </a:rPr>
              <a:t>LocalDate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LocalTime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 is useful for narrowing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answer the following questions with </a:t>
            </a: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is the meeting with corporate?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does my flight leave?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When does the course start?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I move the meeting to Friday, what is the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the course starts at 9 AM on Monday and ends at 5 PM on Friday, how many hours am I in class?</a:t>
            </a:r>
            <a:endParaRPr/>
          </a:p>
        </p:txBody>
      </p:sp>
      <p:sp>
        <p:nvSpPr>
          <p:cNvPr id="3027" name="Google Shape;3027;p3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324</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sp>
        <p:nvSpPr>
          <p:cNvPr id="3033" name="Google Shape;3033;p3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LocalTimeDate</a:t>
            </a:r>
            <a:r>
              <a:rPr lang="en-US" sz="2600" b="1" i="0" u="none" strike="noStrike" cap="none">
                <a:solidFill>
                  <a:schemeClr val="dk1"/>
                </a:solidFill>
                <a:latin typeface="Arial"/>
                <a:ea typeface="Arial"/>
                <a:cs typeface="Arial"/>
                <a:sym typeface="Arial"/>
              </a:rPr>
              <a:t>: Example</a:t>
            </a:r>
            <a:endParaRPr/>
          </a:p>
        </p:txBody>
      </p:sp>
      <p:sp>
        <p:nvSpPr>
          <p:cNvPr id="3034" name="Google Shape;3034;p323"/>
          <p:cNvSpPr txBox="1"/>
          <p:nvPr/>
        </p:nvSpPr>
        <p:spPr>
          <a:xfrm>
            <a:off x="622300" y="1111250"/>
            <a:ext cx="82170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java.time.*;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java.time.Month.*;</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java.time.temporal.ChronoUnit.*;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import static java.lang.System.out;</a:t>
            </a:r>
            <a:endParaRPr/>
          </a:p>
          <a:p>
            <a:pPr marL="342900" marR="0" lvl="0" indent="-3429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public class LocalDateTimeExample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LocalDateTime meeting, flight, courseStart, courseEnd;</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meeting = LocalDateTime.of(2014, MARCH, 21, 13, 30);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out.println("Meeting is on: " + meeting);</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LocalDate flightDate = LocalDate.of(2014, MARCH, 31);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LocalTime flightTime = LocalTime.of(21, 45);</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flight = LocalDateTime.of(flightDate, flightTime);</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out.println("Flight leaves: " + flight);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courseStart = LocalDateTime.of(2014, MARCH, 24, 9, 00);</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courseEnd = courseStart.plusDays(4).plusHours(8);</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starts: " + courseStart);</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ends:   " + courseEnd);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long courseHrs = (courseEnd.getHour() - courseStart.getHour())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(courseStart.until(courseEnd, DAYS) + 1);</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out.println("Course is:     " + courseHrs + " hours long.");</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342900" marR="0" lvl="0" indent="-34290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a:t>
            </a:r>
            <a:endParaRPr/>
          </a:p>
        </p:txBody>
      </p:sp>
      <p:sp>
        <p:nvSpPr>
          <p:cNvPr id="3035" name="Google Shape;3035;p323"/>
          <p:cNvSpPr/>
          <p:nvPr/>
        </p:nvSpPr>
        <p:spPr>
          <a:xfrm>
            <a:off x="5105400" y="838200"/>
            <a:ext cx="2362200" cy="522300"/>
          </a:xfrm>
          <a:prstGeom prst="wedgeRectCallout">
            <a:avLst>
              <a:gd name="adj1" fmla="val -20514"/>
              <a:gd name="adj2" fmla="val 159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LocalDateTime, LocalDate, LocalTime</a:t>
            </a:r>
            <a:endParaRPr/>
          </a:p>
        </p:txBody>
      </p:sp>
      <p:sp>
        <p:nvSpPr>
          <p:cNvPr id="3036" name="Google Shape;3036;p323"/>
          <p:cNvSpPr/>
          <p:nvPr/>
        </p:nvSpPr>
        <p:spPr>
          <a:xfrm>
            <a:off x="6705600" y="3365500"/>
            <a:ext cx="2133600" cy="739800"/>
          </a:xfrm>
          <a:prstGeom prst="wedgeRectCallout">
            <a:avLst>
              <a:gd name="adj1" fmla="val -2284"/>
              <a:gd name="adj2" fmla="val 125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Combine </a:t>
            </a:r>
            <a:r>
              <a:rPr lang="en-US" sz="1400" b="0" i="0" u="none" strike="noStrike" cap="none">
                <a:solidFill>
                  <a:schemeClr val="dk1"/>
                </a:solidFill>
                <a:latin typeface="Courier New"/>
                <a:ea typeface="Courier New"/>
                <a:cs typeface="Courier New"/>
                <a:sym typeface="Courier New"/>
              </a:rPr>
              <a:t>LocalDate</a:t>
            </a:r>
            <a:r>
              <a:rPr lang="en-US" sz="1400" b="0" i="0" u="none" strike="noStrike" cap="none">
                <a:solidFill>
                  <a:schemeClr val="dk1"/>
                </a:solidFill>
                <a:latin typeface="Arial"/>
                <a:ea typeface="Arial"/>
                <a:cs typeface="Arial"/>
                <a:sym typeface="Arial"/>
              </a:rPr>
              <a:t> and </a:t>
            </a:r>
            <a:r>
              <a:rPr lang="en-US" sz="1400" b="0" i="0" u="none" strike="noStrike" cap="none">
                <a:solidFill>
                  <a:schemeClr val="dk1"/>
                </a:solidFill>
                <a:latin typeface="Courier New"/>
                <a:ea typeface="Courier New"/>
                <a:cs typeface="Courier New"/>
                <a:sym typeface="Courier New"/>
              </a:rPr>
              <a:t>LocalTime</a:t>
            </a:r>
            <a:r>
              <a:rPr lang="en-US" sz="1400" b="0" i="0" u="none" strike="noStrike" cap="none">
                <a:solidFill>
                  <a:schemeClr val="dk1"/>
                </a:solidFill>
                <a:latin typeface="Arial"/>
                <a:ea typeface="Arial"/>
                <a:cs typeface="Arial"/>
                <a:sym typeface="Arial"/>
              </a:rPr>
              <a:t> objects.</a:t>
            </a:r>
            <a:endParaRPr/>
          </a:p>
        </p:txBody>
      </p:sp>
      <p:sp>
        <p:nvSpPr>
          <p:cNvPr id="3037" name="Google Shape;3037;p323"/>
          <p:cNvSpPr/>
          <p:nvPr/>
        </p:nvSpPr>
        <p:spPr>
          <a:xfrm>
            <a:off x="7543800" y="1263650"/>
            <a:ext cx="1219200" cy="308100"/>
          </a:xfrm>
          <a:prstGeom prst="wedgeRectCallout">
            <a:avLst>
              <a:gd name="adj1" fmla="val -59832"/>
              <a:gd name="adj2" fmla="val 112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MARCH</a:t>
            </a:r>
            <a:endParaRPr/>
          </a:p>
        </p:txBody>
      </p:sp>
      <p:sp>
        <p:nvSpPr>
          <p:cNvPr id="3038" name="Google Shape;3038;p3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325</a:t>
            </a:fld>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3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Time Zones</a:t>
            </a:r>
            <a:endParaRPr/>
          </a:p>
        </p:txBody>
      </p:sp>
      <p:sp>
        <p:nvSpPr>
          <p:cNvPr id="3045" name="Google Shape;3045;p324"/>
          <p:cNvSpPr txBox="1">
            <a:spLocks noGrp="1"/>
          </p:cNvSpPr>
          <p:nvPr>
            <p:ph type="body" idx="1"/>
          </p:nvPr>
        </p:nvSpPr>
        <p:spPr>
          <a:xfrm>
            <a:off x="609600" y="12192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Time zones are geographic, but the time in a specific location is defined by the government in that location.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 country (and sometimes a state) observes changes (for daylight savings) varies.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3046" name="Google Shape;3046;p324" descr="worldzones.gif"/>
          <p:cNvPicPr preferRelativeResize="0"/>
          <p:nvPr/>
        </p:nvPicPr>
        <p:blipFill rotWithShape="1">
          <a:blip r:embed="rId3">
            <a:alphaModFix/>
          </a:blip>
          <a:srcRect/>
          <a:stretch/>
        </p:blipFill>
        <p:spPr>
          <a:xfrm>
            <a:off x="1257300" y="2716212"/>
            <a:ext cx="6667500" cy="3379787"/>
          </a:xfrm>
          <a:prstGeom prst="rect">
            <a:avLst/>
          </a:prstGeom>
          <a:noFill/>
          <a:ln>
            <a:noFill/>
          </a:ln>
        </p:spPr>
      </p:pic>
      <p:sp>
        <p:nvSpPr>
          <p:cNvPr id="3047" name="Google Shape;3047;p324"/>
          <p:cNvSpPr txBox="1"/>
          <p:nvPr/>
        </p:nvSpPr>
        <p:spPr>
          <a:xfrm>
            <a:off x="6792912" y="5438775"/>
            <a:ext cx="1131900" cy="27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www.time.gov</a:t>
            </a:r>
            <a:endParaRPr/>
          </a:p>
        </p:txBody>
      </p:sp>
      <p:sp>
        <p:nvSpPr>
          <p:cNvPr id="3048" name="Google Shape;3048;p3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326</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3054" name="Google Shape;3054;p3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Daylight Savings Time Rules</a:t>
            </a:r>
            <a:endParaRPr/>
          </a:p>
        </p:txBody>
      </p:sp>
      <p:sp>
        <p:nvSpPr>
          <p:cNvPr id="3055" name="Google Shape;3055;p325"/>
          <p:cNvSpPr txBox="1">
            <a:spLocks noGrp="1"/>
          </p:cNvSpPr>
          <p:nvPr>
            <p:ph type="body" idx="1"/>
          </p:nvPr>
        </p:nvSpPr>
        <p:spPr>
          <a:xfrm>
            <a:off x="609600" y="1295400"/>
            <a:ext cx="7918500" cy="363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Time changes result in a local hour gap/overlap:</a:t>
            </a:r>
            <a:endParaRPr/>
          </a:p>
        </p:txBody>
      </p:sp>
      <p:graphicFrame>
        <p:nvGraphicFramePr>
          <p:cNvPr id="3056" name="Google Shape;3056;p325"/>
          <p:cNvGraphicFramePr/>
          <p:nvPr/>
        </p:nvGraphicFramePr>
        <p:xfrm>
          <a:off x="762000" y="1752600"/>
          <a:ext cx="3000000" cy="3000000"/>
        </p:xfrm>
        <a:graphic>
          <a:graphicData uri="http://schemas.openxmlformats.org/drawingml/2006/table">
            <a:tbl>
              <a:tblPr>
                <a:noFill/>
                <a:tableStyleId>{A0095474-483F-4493-A76D-1D2E1571B2CC}</a:tableStyleId>
              </a:tblPr>
              <a:tblGrid>
                <a:gridCol w="2463800"/>
                <a:gridCol w="2463800"/>
                <a:gridCol w="2463800"/>
              </a:tblGrid>
              <a:tr h="579425">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Sunday, March 9, 2014 (New York)</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Local time</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UTC Offset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1:59:58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1:59:59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2:00:00 -&gt; 3:00:00</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3:00:01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bl>
          </a:graphicData>
        </a:graphic>
      </p:graphicFrame>
      <p:sp>
        <p:nvSpPr>
          <p:cNvPr id="3057" name="Google Shape;3057;p325"/>
          <p:cNvSpPr/>
          <p:nvPr/>
        </p:nvSpPr>
        <p:spPr>
          <a:xfrm>
            <a:off x="685800" y="3048000"/>
            <a:ext cx="2133600" cy="523800"/>
          </a:xfrm>
          <a:prstGeom prst="wedgeRectCallout">
            <a:avLst>
              <a:gd name="adj1" fmla="val 25691"/>
              <a:gd name="adj2" fmla="val 71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Starting DST causes a one hour gap.</a:t>
            </a:r>
            <a:endParaRPr/>
          </a:p>
        </p:txBody>
      </p:sp>
      <p:graphicFrame>
        <p:nvGraphicFramePr>
          <p:cNvPr id="3058" name="Google Shape;3058;p325"/>
          <p:cNvGraphicFramePr/>
          <p:nvPr/>
        </p:nvGraphicFramePr>
        <p:xfrm>
          <a:off x="762000" y="4048125"/>
          <a:ext cx="3000000" cy="3000000"/>
        </p:xfrm>
        <a:graphic>
          <a:graphicData uri="http://schemas.openxmlformats.org/drawingml/2006/table">
            <a:tbl>
              <a:tblPr>
                <a:noFill/>
                <a:tableStyleId>{A0095474-483F-4493-A76D-1D2E1571B2CC}</a:tableStyleId>
              </a:tblPr>
              <a:tblGrid>
                <a:gridCol w="2463800"/>
                <a:gridCol w="2463800"/>
                <a:gridCol w="2463800"/>
              </a:tblGrid>
              <a:tr h="579425">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Sunday, November 2, 2014 (New York)</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Local time</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600"/>
                        <a:buFont typeface="Arial"/>
                        <a:buNone/>
                      </a:pPr>
                      <a:r>
                        <a:rPr lang="en-US" sz="1600" b="1" i="0" u="none">
                          <a:solidFill>
                            <a:srgbClr val="FFFFFF"/>
                          </a:solidFill>
                          <a:latin typeface="Arial"/>
                          <a:ea typeface="Arial"/>
                          <a:cs typeface="Arial"/>
                          <a:sym typeface="Arial"/>
                        </a:rPr>
                        <a:t>UTC Offset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1:59:58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1:59:59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UTC-4h EST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3714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2:00:00 -&gt; 1:00:00</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369875">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1:00:01 AM</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UTC-5h EDT</a:t>
                      </a:r>
                      <a:endParaRPr/>
                    </a:p>
                  </a:txBody>
                  <a:tcPr marL="0" marR="0"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bl>
          </a:graphicData>
        </a:graphic>
      </p:graphicFrame>
      <p:sp>
        <p:nvSpPr>
          <p:cNvPr id="3059" name="Google Shape;3059;p325"/>
          <p:cNvSpPr/>
          <p:nvPr/>
        </p:nvSpPr>
        <p:spPr>
          <a:xfrm>
            <a:off x="685800" y="5343525"/>
            <a:ext cx="2133600" cy="523800"/>
          </a:xfrm>
          <a:prstGeom prst="wedgeRectCallout">
            <a:avLst>
              <a:gd name="adj1" fmla="val 25691"/>
              <a:gd name="adj2" fmla="val 713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Ending DST causes a one hour overlap.</a:t>
            </a:r>
            <a:endParaRPr/>
          </a:p>
        </p:txBody>
      </p:sp>
      <p:sp>
        <p:nvSpPr>
          <p:cNvPr id="3060" name="Google Shape;3060;p3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327</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p326"/>
          <p:cNvSpPr txBox="1"/>
          <p:nvPr/>
        </p:nvSpPr>
        <p:spPr>
          <a:xfrm>
            <a:off x="609600" y="2133600"/>
            <a:ext cx="7924800" cy="914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67" name="Google Shape;3067;p326"/>
          <p:cNvSpPr txBox="1"/>
          <p:nvPr/>
        </p:nvSpPr>
        <p:spPr>
          <a:xfrm>
            <a:off x="609600" y="4343400"/>
            <a:ext cx="7924800" cy="914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68" name="Google Shape;3068;p3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Modeling Time Zones</a:t>
            </a:r>
            <a:endParaRPr/>
          </a:p>
        </p:txBody>
      </p:sp>
      <p:sp>
        <p:nvSpPr>
          <p:cNvPr id="3069" name="Google Shape;3069;p326"/>
          <p:cNvSpPr txBox="1">
            <a:spLocks noGrp="1"/>
          </p:cNvSpPr>
          <p:nvPr>
            <p:ph type="body" idx="1"/>
          </p:nvPr>
        </p:nvSpPr>
        <p:spPr>
          <a:xfrm>
            <a:off x="609600" y="1447800"/>
            <a:ext cx="7918500" cy="447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Is a specific location or offset relative to UTC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nyTZ = ZoneId.of("America/New_York");</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EST = ZoneId.of("US/Eastern");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Romeo = ZoneId.of("Europe/London");</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ZoneOffset</a:t>
            </a:r>
            <a:r>
              <a:rPr lang="en-US" sz="2200" b="0" i="0" u="none" strike="noStrike" cap="none">
                <a:solidFill>
                  <a:schemeClr val="dk1"/>
                </a:solidFill>
                <a:latin typeface="Arial"/>
                <a:ea typeface="Arial"/>
                <a:cs typeface="Arial"/>
                <a:sym typeface="Arial"/>
              </a:rPr>
              <a:t>: Extends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specifies the actual time difference from UTC</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ZoneOffset USEast = ZoneOffset.of("-5");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ZoneOffset Nepal = ZoneOffset.ofHoursMinutes(5, 45);</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ZoneId EST = ZoneId.ofOffset("UTC", USEast);</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ZoneRules</a:t>
            </a:r>
            <a:r>
              <a:rPr lang="en-US" sz="2200" b="0" i="0" u="none" strike="noStrike" cap="none">
                <a:solidFill>
                  <a:schemeClr val="dk1"/>
                </a:solidFill>
                <a:latin typeface="Arial"/>
                <a:ea typeface="Arial"/>
                <a:cs typeface="Arial"/>
                <a:sym typeface="Arial"/>
              </a:rPr>
              <a:t>: Is the class used to determine offsets</a:t>
            </a:r>
            <a:endParaRPr/>
          </a:p>
        </p:txBody>
      </p:sp>
      <p:sp>
        <p:nvSpPr>
          <p:cNvPr id="3070" name="Google Shape;3070;p3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328</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sp>
        <p:nvSpPr>
          <p:cNvPr id="3076" name="Google Shape;3076;p327"/>
          <p:cNvSpPr txBox="1"/>
          <p:nvPr/>
        </p:nvSpPr>
        <p:spPr>
          <a:xfrm>
            <a:off x="609600" y="4724400"/>
            <a:ext cx="7924800" cy="7620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77" name="Google Shape;3077;p327"/>
          <p:cNvSpPr txBox="1"/>
          <p:nvPr/>
        </p:nvSpPr>
        <p:spPr>
          <a:xfrm>
            <a:off x="609600" y="1936750"/>
            <a:ext cx="7924800" cy="2635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78" name="Google Shape;3078;p3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t>
            </a:r>
            <a:r>
              <a:rPr lang="en-US" sz="2600" b="1" i="0" u="none" strike="noStrike" cap="none">
                <a:solidFill>
                  <a:schemeClr val="dk1"/>
                </a:solidFill>
                <a:latin typeface="Courier New"/>
                <a:ea typeface="Courier New"/>
                <a:cs typeface="Courier New"/>
                <a:sym typeface="Courier New"/>
              </a:rPr>
              <a:t>ZonedDateTime</a:t>
            </a:r>
            <a:r>
              <a:rPr lang="en-US" sz="2600" b="1" i="0" u="none" strike="noStrike" cap="none">
                <a:solidFill>
                  <a:schemeClr val="dk1"/>
                </a:solidFill>
                <a:latin typeface="Arial"/>
                <a:ea typeface="Arial"/>
                <a:cs typeface="Arial"/>
                <a:sym typeface="Arial"/>
              </a:rPr>
              <a:t> Objects</a:t>
            </a:r>
            <a:endParaRPr/>
          </a:p>
        </p:txBody>
      </p:sp>
      <p:sp>
        <p:nvSpPr>
          <p:cNvPr id="3079" name="Google Shape;3079;p327"/>
          <p:cNvSpPr txBox="1">
            <a:spLocks noGrp="1"/>
          </p:cNvSpPr>
          <p:nvPr>
            <p:ph type="body" idx="1"/>
          </p:nvPr>
        </p:nvSpPr>
        <p:spPr>
          <a:xfrm>
            <a:off x="609600" y="1295400"/>
            <a:ext cx="7918500" cy="4241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Stores </a:t>
            </a:r>
            <a:r>
              <a:rPr lang="en-US" sz="2200" b="0" i="0" u="none" strike="noStrike" cap="none">
                <a:solidFill>
                  <a:schemeClr val="dk1"/>
                </a:solidFill>
                <a:latin typeface="Courier New"/>
                <a:ea typeface="Courier New"/>
                <a:cs typeface="Courier New"/>
                <a:sym typeface="Courier New"/>
              </a:rPr>
              <a:t>LocalDateTime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ZoneOffset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USEast =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date = LocalDate.of(2014, MARCH, 23);</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LocalTime time = LocalTime.of(9,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dateTime = LocalDateTime.of(date, 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courseStart = ZonedDateTime.of(date, time, USEast);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hereNow = ZonedDateTime.now(USEast).truncatedTo(MINUTES);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System.out.println("Here now:         " + hereNow);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System.out.println("Course start:     " + courseStart);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newCourseStart = courseStart.plusDays(2).minusMinutes(30);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System.out.println("New Course Start: " + newCourseStart);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Here now:         2014-02-19 T 17:00 -05:00[America/New_York]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Course start:     2014-03-23 T 09:30 -04:00[America/New_York]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New Course Start: 2014-03-25 T 09:00 -04:00[America/New_York]</a:t>
            </a:r>
            <a:endParaRPr/>
          </a:p>
        </p:txBody>
      </p:sp>
      <p:sp>
        <p:nvSpPr>
          <p:cNvPr id="3080" name="Google Shape;3080;p327"/>
          <p:cNvSpPr/>
          <p:nvPr/>
        </p:nvSpPr>
        <p:spPr>
          <a:xfrm>
            <a:off x="4343400" y="5638800"/>
            <a:ext cx="2438400" cy="523800"/>
          </a:xfrm>
          <a:prstGeom prst="wedgeRectCallout">
            <a:avLst>
              <a:gd name="adj1" fmla="val 1644"/>
              <a:gd name="adj2" fmla="val -859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Space added to make the fields more clear</a:t>
            </a:r>
            <a:endParaRPr/>
          </a:p>
        </p:txBody>
      </p:sp>
      <p:sp>
        <p:nvSpPr>
          <p:cNvPr id="3081" name="Google Shape;3081;p3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329</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p:nvPr/>
        </p:nvSpPr>
        <p:spPr>
          <a:xfrm>
            <a:off x="457200" y="1371600"/>
            <a:ext cx="8382000" cy="3733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package com.example.review;</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WhileTest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x = 10;</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while (x &lt; 20)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System.out.print("value of x : " +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10" name="Google Shape;210;p3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while</a:t>
            </a:r>
            <a:r>
              <a:rPr lang="en-US" sz="2600" b="1" i="0" u="none" strike="noStrike" cap="none">
                <a:solidFill>
                  <a:schemeClr val="dk1"/>
                </a:solidFill>
                <a:latin typeface="Arial"/>
                <a:ea typeface="Arial"/>
                <a:cs typeface="Arial"/>
                <a:sym typeface="Arial"/>
              </a:rPr>
              <a:t> Loop</a:t>
            </a:r>
            <a:endParaRPr/>
          </a:p>
        </p:txBody>
      </p:sp>
      <p:sp>
        <p:nvSpPr>
          <p:cNvPr id="211" name="Google Shape;211;p31"/>
          <p:cNvSpPr/>
          <p:nvPr/>
        </p:nvSpPr>
        <p:spPr>
          <a:xfrm>
            <a:off x="5257800" y="2819400"/>
            <a:ext cx="1828800" cy="523875"/>
          </a:xfrm>
          <a:prstGeom prst="wedgeRectCallout">
            <a:avLst>
              <a:gd name="adj1" fmla="val -22095"/>
              <a:gd name="adj2" fmla="val 979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expression returning boolean value</a:t>
            </a:r>
            <a:endParaRPr/>
          </a:p>
        </p:txBody>
      </p:sp>
      <p:sp>
        <p:nvSpPr>
          <p:cNvPr id="212" name="Google Shape;212;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p328"/>
          <p:cNvSpPr txBox="1"/>
          <p:nvPr/>
        </p:nvSpPr>
        <p:spPr>
          <a:xfrm>
            <a:off x="609600" y="4419600"/>
            <a:ext cx="7924800" cy="6096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88" name="Google Shape;3088;p328"/>
          <p:cNvSpPr txBox="1"/>
          <p:nvPr/>
        </p:nvSpPr>
        <p:spPr>
          <a:xfrm>
            <a:off x="609600" y="2438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89" name="Google Shape;3089;p3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a:t>
            </a:r>
            <a:r>
              <a:rPr lang="en-US" sz="2600" b="1" i="0" u="none" strike="noStrike" cap="none">
                <a:solidFill>
                  <a:schemeClr val="dk1"/>
                </a:solidFill>
                <a:latin typeface="Courier New"/>
                <a:ea typeface="Courier New"/>
                <a:cs typeface="Courier New"/>
                <a:sym typeface="Courier New"/>
              </a:rPr>
              <a:t>ZonedDateTime</a:t>
            </a:r>
            <a:r>
              <a:rPr lang="en-US" sz="2600" b="1" i="0" u="none" strike="noStrike" cap="none">
                <a:solidFill>
                  <a:schemeClr val="dk1"/>
                </a:solidFill>
                <a:latin typeface="Arial"/>
                <a:ea typeface="Arial"/>
                <a:cs typeface="Arial"/>
                <a:sym typeface="Arial"/>
              </a:rPr>
              <a:t> Gaps/Overlaps</a:t>
            </a:r>
            <a:endParaRPr/>
          </a:p>
        </p:txBody>
      </p:sp>
      <p:sp>
        <p:nvSpPr>
          <p:cNvPr id="3090" name="Google Shape;3090;p328"/>
          <p:cNvSpPr txBox="1">
            <a:spLocks noGrp="1"/>
          </p:cNvSpPr>
          <p:nvPr>
            <p:ph type="body" idx="1"/>
          </p:nvPr>
        </p:nvSpPr>
        <p:spPr>
          <a:xfrm>
            <a:off x="609600" y="1447800"/>
            <a:ext cx="7918500" cy="4586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 meeting date the day before daylight savings (2AM on March 9</a:t>
            </a:r>
            <a:r>
              <a:rPr lang="en-US" sz="2200" b="0" i="0" u="none" baseline="30000">
                <a:solidFill>
                  <a:schemeClr val="dk1"/>
                </a:solidFill>
                <a:latin typeface="Arial"/>
                <a:ea typeface="Arial"/>
                <a:cs typeface="Arial"/>
                <a:sym typeface="Arial"/>
              </a:rPr>
              <a:t>th</a:t>
            </a:r>
            <a:r>
              <a:rPr lang="en-US" sz="2200" b="0" i="0" u="none">
                <a:solidFill>
                  <a:schemeClr val="dk1"/>
                </a:solidFill>
                <a:latin typeface="Arial"/>
                <a:ea typeface="Arial"/>
                <a:cs typeface="Arial"/>
                <a:sym typeface="Arial"/>
              </a:rPr>
              <a:t>), what happens if the meeting is moved out by a day?</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DST Begins March 9th, 2014</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meetDate = LocalDate.of(2014, MARCH, 8);</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LocalTime meetTime = LocalTime.of(16,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meeting = ZonedDateTime.of(meetDate, meetTime, USEast);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System.out.println("meeting time:     " + meeting);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newMeeting = meeting.plusDays(1);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System.out.println("new meeting time: " + newMeeting</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meeting time:     2014-03-08 16:00 -05:00[America/New_York]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new meeting time: 2014-03-09 16:00 -04:00[America/New_York]</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local time is not changed, and the offset is managed correctly.</a:t>
            </a:r>
            <a:endParaRPr/>
          </a:p>
        </p:txBody>
      </p:sp>
      <p:sp>
        <p:nvSpPr>
          <p:cNvPr id="3091" name="Google Shape;3091;p3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330</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329"/>
          <p:cNvSpPr txBox="1"/>
          <p:nvPr/>
        </p:nvSpPr>
        <p:spPr>
          <a:xfrm>
            <a:off x="457200" y="3124200"/>
            <a:ext cx="8077200" cy="2057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98" name="Google Shape;3098;p3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ZoneRules</a:t>
            </a:r>
            <a:endParaRPr/>
          </a:p>
        </p:txBody>
      </p:sp>
      <p:sp>
        <p:nvSpPr>
          <p:cNvPr id="3099" name="Google Shape;3099;p329"/>
          <p:cNvSpPr txBox="1">
            <a:spLocks noGrp="1"/>
          </p:cNvSpPr>
          <p:nvPr>
            <p:ph type="body" idx="1"/>
          </p:nvPr>
        </p:nvSpPr>
        <p:spPr>
          <a:xfrm>
            <a:off x="609600" y="1447800"/>
            <a:ext cx="7918500" cy="443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Each time zone (</a:t>
            </a:r>
            <a:r>
              <a:rPr lang="en-US" sz="2200" b="0" i="0" u="none" strike="noStrike" cap="none">
                <a:solidFill>
                  <a:schemeClr val="dk1"/>
                </a:solidFill>
                <a:latin typeface="Courier New"/>
                <a:ea typeface="Courier New"/>
                <a:cs typeface="Courier New"/>
                <a:sym typeface="Courier New"/>
              </a:rPr>
              <a:t>ZoneId</a:t>
            </a:r>
            <a:r>
              <a:rPr lang="en-US" sz="2200" b="0" i="0" u="none" strike="noStrike" cap="none">
                <a:solidFill>
                  <a:schemeClr val="dk1"/>
                </a:solidFill>
                <a:latin typeface="Arial"/>
                <a:ea typeface="Arial"/>
                <a:cs typeface="Arial"/>
                <a:sym typeface="Arial"/>
              </a:rPr>
              <a:t>) has a set of rules that are part of the JDK.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Date or times that land on time changes can be determined by using the rules.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Ask the rules if there was a gap or overlap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USEast =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lateNight = LocalDateTime.of(2014, MARCH, 9, 2,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ZoneOffsetTransition zot = USEast.getRules().getTransition(lateNight);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 != null)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(zot.isGap()) System.out.println("gap");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if (zot.isOverlap()) System.out.println("overlap");</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Given the code above, what will print?</a:t>
            </a:r>
            <a:endParaRPr/>
          </a:p>
        </p:txBody>
      </p:sp>
      <p:sp>
        <p:nvSpPr>
          <p:cNvPr id="3100" name="Google Shape;3100;p3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331</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330"/>
          <p:cNvSpPr txBox="1"/>
          <p:nvPr/>
        </p:nvSpPr>
        <p:spPr>
          <a:xfrm>
            <a:off x="609600" y="4648200"/>
            <a:ext cx="7924800" cy="1447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07" name="Google Shape;3107;p330"/>
          <p:cNvSpPr txBox="1"/>
          <p:nvPr/>
        </p:nvSpPr>
        <p:spPr>
          <a:xfrm>
            <a:off x="609600" y="2819400"/>
            <a:ext cx="7924800" cy="11430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08" name="Google Shape;3108;p3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Across Time Zones</a:t>
            </a:r>
            <a:endParaRPr/>
          </a:p>
        </p:txBody>
      </p:sp>
      <p:sp>
        <p:nvSpPr>
          <p:cNvPr id="3109" name="Google Shape;3109;p330"/>
          <p:cNvSpPr txBox="1">
            <a:spLocks noGrp="1"/>
          </p:cNvSpPr>
          <p:nvPr>
            <p:ph type="body" idx="1"/>
          </p:nvPr>
        </p:nvSpPr>
        <p:spPr>
          <a:xfrm>
            <a:off x="609600" y="1219200"/>
            <a:ext cx="7918500" cy="4845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OffsetDateTime</a:t>
            </a:r>
            <a:r>
              <a:rPr lang="en-US" sz="2200" b="0" i="0" u="none">
                <a:solidFill>
                  <a:schemeClr val="dk1"/>
                </a:solidFill>
                <a:latin typeface="Arial"/>
                <a:ea typeface="Arial"/>
                <a:cs typeface="Arial"/>
                <a:sym typeface="Arial"/>
              </a:rPr>
              <a:t> class stores a </a:t>
            </a:r>
            <a:r>
              <a:rPr lang="en-US" sz="2200" b="0" i="0" u="none">
                <a:solidFill>
                  <a:schemeClr val="dk1"/>
                </a:solidFill>
                <a:latin typeface="Courier New"/>
                <a:ea typeface="Courier New"/>
                <a:cs typeface="Courier New"/>
                <a:sym typeface="Courier New"/>
              </a:rPr>
              <a:t>LocalDateTime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ZoneOffset</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useful for determining </a:t>
            </a:r>
            <a:r>
              <a:rPr lang="en-US" sz="2200" b="0" i="0" u="none" strike="noStrike" cap="none">
                <a:solidFill>
                  <a:schemeClr val="dk1"/>
                </a:solidFill>
                <a:latin typeface="Courier New"/>
                <a:ea typeface="Courier New"/>
                <a:cs typeface="Courier New"/>
                <a:sym typeface="Courier New"/>
              </a:rPr>
              <a:t>ZonedDateTimes</a:t>
            </a:r>
            <a:r>
              <a:rPr lang="en-US" sz="2200" b="0" i="0" u="none" strike="noStrike" cap="none">
                <a:solidFill>
                  <a:schemeClr val="dk1"/>
                </a:solidFill>
                <a:latin typeface="Arial"/>
                <a:ea typeface="Arial"/>
                <a:cs typeface="Arial"/>
                <a:sym typeface="Arial"/>
              </a:rPr>
              <a:t> across time zones.</a:t>
            </a:r>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meeting = LocalDateTime.of(2014, JUNE, 13, 12, 30);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SanFran = ZoneId.of("America/Los_Angeles");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staffCall = ZonedDateTime.of(meeting, SanFran);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OffsetDateTime = staffCall.toOffsetDateTime();</a:t>
            </a:r>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offset is used to calculate date/time using zone rules: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ZoneId London = ZoneId.of("Europe/London");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OffsetDateTime staffCallOffset = staffCall.toOffsetDateTime();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staffCallUK = staffCallOffset.atZoneSameInstant(London);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System.out.println("Staff call (Pacific) is at: " + staffCall);</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System.out.println("Staff call (UK) is at:      " + staffCallLondon);</a:t>
            </a:r>
            <a:endParaRPr/>
          </a:p>
        </p:txBody>
      </p:sp>
      <p:sp>
        <p:nvSpPr>
          <p:cNvPr id="3110" name="Google Shape;3110;p3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332</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3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Date and Time Methods</a:t>
            </a:r>
            <a:endParaRPr/>
          </a:p>
        </p:txBody>
      </p:sp>
      <p:graphicFrame>
        <p:nvGraphicFramePr>
          <p:cNvPr id="3117" name="Google Shape;3117;p331"/>
          <p:cNvGraphicFramePr/>
          <p:nvPr/>
        </p:nvGraphicFramePr>
        <p:xfrm>
          <a:off x="609600" y="990600"/>
          <a:ext cx="3000000" cy="3000000"/>
        </p:xfrm>
        <a:graphic>
          <a:graphicData uri="http://schemas.openxmlformats.org/drawingml/2006/table">
            <a:tbl>
              <a:tblPr>
                <a:noFill/>
                <a:tableStyleId>{A0095474-483F-4493-A76D-1D2E1571B2CC}</a:tableStyleId>
              </a:tblPr>
              <a:tblGrid>
                <a:gridCol w="1447800"/>
                <a:gridCol w="3262300"/>
                <a:gridCol w="3208325"/>
              </a:tblGrid>
              <a:tr h="371475">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Prefix</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Example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a:solidFill>
                            <a:srgbClr val="FFFFFF"/>
                          </a:solidFill>
                          <a:latin typeface="Arial"/>
                          <a:ea typeface="Arial"/>
                          <a:cs typeface="Arial"/>
                          <a:sym typeface="Arial"/>
                        </a:rPr>
                        <a:t>Use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now</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 = LocalDate.now()</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Creates an instance using the system clock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of</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 = LocalTime.of(13, 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Creates an instance by using the parameters passed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37147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get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today.get(DAY_OF_WEEK)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part of the state of the target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with</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meet.withHour(12)</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a copy of the target object with one element changed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519100">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plus, minus</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nextWeek.plusDays(7)</a:t>
                      </a:r>
                      <a:br>
                        <a:rPr lang="en-US" sz="1400" b="0" i="0" u="none">
                          <a:solidFill>
                            <a:srgbClr val="000000"/>
                          </a:solidFill>
                          <a:latin typeface="Courier New"/>
                          <a:ea typeface="Courier New"/>
                          <a:cs typeface="Courier New"/>
                          <a:sym typeface="Courier New"/>
                        </a:rPr>
                      </a:br>
                      <a:r>
                        <a:rPr lang="en-US" sz="1400" b="0" i="0" u="none">
                          <a:solidFill>
                            <a:srgbClr val="000000"/>
                          </a:solidFill>
                          <a:latin typeface="Courier New"/>
                          <a:ea typeface="Courier New"/>
                          <a:cs typeface="Courier New"/>
                          <a:sym typeface="Courier New"/>
                        </a:rPr>
                        <a:t>sooner.minusMinutes(30)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Returns a copy of the object with the amount  added or subtracted</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meet.toSecondOfDay()</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Converts this object to another type. Here returns </a:t>
                      </a:r>
                      <a:r>
                        <a:rPr lang="en-US" sz="1400" b="0" i="0" u="none">
                          <a:solidFill>
                            <a:srgbClr val="000000"/>
                          </a:solidFill>
                          <a:latin typeface="Courier New"/>
                          <a:ea typeface="Courier New"/>
                          <a:cs typeface="Courier New"/>
                          <a:sym typeface="Courier New"/>
                        </a:rPr>
                        <a:t>int</a:t>
                      </a:r>
                      <a:r>
                        <a:rPr lang="en-US" sz="1400" b="0" i="0" u="none">
                          <a:solidFill>
                            <a:srgbClr val="000000"/>
                          </a:solidFill>
                          <a:latin typeface="Arial"/>
                          <a:ea typeface="Arial"/>
                          <a:cs typeface="Arial"/>
                          <a:sym typeface="Arial"/>
                        </a:rPr>
                        <a:t> seconds.</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519100">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at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today.atTime(13, 30)</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Combines this object with another; returns a </a:t>
                      </a:r>
                      <a:r>
                        <a:rPr lang="en-US" sz="1400" b="0" i="0" u="none">
                          <a:solidFill>
                            <a:srgbClr val="000000"/>
                          </a:solidFill>
                          <a:latin typeface="Courier New"/>
                          <a:ea typeface="Courier New"/>
                          <a:cs typeface="Courier New"/>
                          <a:sym typeface="Courier New"/>
                        </a:rPr>
                        <a:t>LocalDateTime</a:t>
                      </a:r>
                      <a:r>
                        <a:rPr lang="en-US" sz="1400" b="0" i="0" u="none">
                          <a:solidFill>
                            <a:srgbClr val="000000"/>
                          </a:solidFill>
                          <a:latin typeface="Arial"/>
                          <a:ea typeface="Arial"/>
                          <a:cs typeface="Arial"/>
                          <a:sym typeface="Arial"/>
                        </a:rPr>
                        <a:t> object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until</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today.until</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Calculates the amount of time until another date in terms of the unit</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r h="51752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isBefore, isAfter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today.isBefore(lastWeek)</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Compares this object with another on the timeline</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BCB"/>
                    </a:solidFill>
                  </a:tcPr>
                </a:tc>
              </a:tr>
              <a:tr h="371475">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isLeapYear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Courier New"/>
                        <a:buNone/>
                      </a:pPr>
                      <a:r>
                        <a:rPr lang="en-US" sz="1400" b="0" i="0" u="none">
                          <a:solidFill>
                            <a:srgbClr val="000000"/>
                          </a:solidFill>
                          <a:latin typeface="Courier New"/>
                          <a:ea typeface="Courier New"/>
                          <a:cs typeface="Courier New"/>
                          <a:sym typeface="Courier New"/>
                        </a:rPr>
                        <a:t>today.isLeapYear()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Checks if this object is a leap year</a:t>
                      </a:r>
                      <a:endParaRPr/>
                    </a:p>
                  </a:txBody>
                  <a:tcPr marL="102175" marR="1021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E7E7"/>
                    </a:solidFill>
                  </a:tcPr>
                </a:tc>
              </a:tr>
            </a:tbl>
          </a:graphicData>
        </a:graphic>
      </p:graphicFrame>
      <p:sp>
        <p:nvSpPr>
          <p:cNvPr id="3118" name="Google Shape;3118;p3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333</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332"/>
          <p:cNvSpPr txBox="1"/>
          <p:nvPr/>
        </p:nvSpPr>
        <p:spPr>
          <a:xfrm>
            <a:off x="609600" y="49530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25" name="Google Shape;3125;p332"/>
          <p:cNvSpPr txBox="1"/>
          <p:nvPr/>
        </p:nvSpPr>
        <p:spPr>
          <a:xfrm>
            <a:off x="609600" y="3124200"/>
            <a:ext cx="7924800" cy="1600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26" name="Google Shape;3126;p3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Date and Time Amounts</a:t>
            </a:r>
            <a:endParaRPr/>
          </a:p>
        </p:txBody>
      </p:sp>
      <p:sp>
        <p:nvSpPr>
          <p:cNvPr id="3127" name="Google Shape;3127;p332"/>
          <p:cNvSpPr txBox="1">
            <a:spLocks noGrp="1"/>
          </p:cNvSpPr>
          <p:nvPr>
            <p:ph type="body" idx="1"/>
          </p:nvPr>
        </p:nvSpPr>
        <p:spPr>
          <a:xfrm>
            <a:off x="609600" y="1447800"/>
            <a:ext cx="7918500" cy="4316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Instant</a:t>
            </a:r>
            <a:r>
              <a:rPr lang="en-US" sz="2200" b="0" i="0" u="none" strike="noStrike" cap="none">
                <a:solidFill>
                  <a:schemeClr val="dk1"/>
                </a:solidFill>
                <a:latin typeface="Arial"/>
                <a:ea typeface="Arial"/>
                <a:cs typeface="Arial"/>
                <a:sym typeface="Arial"/>
              </a:rPr>
              <a:t> – Stores an instant in time on the time-line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Useful for: timestamps, e.g. login events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Stored as seconds (</a:t>
            </a:r>
            <a:r>
              <a:rPr lang="en-US" sz="2000" b="0" i="0" u="none" strike="noStrike" cap="none">
                <a:solidFill>
                  <a:schemeClr val="dk1"/>
                </a:solidFill>
                <a:latin typeface="Courier New"/>
                <a:ea typeface="Courier New"/>
                <a:cs typeface="Courier New"/>
                <a:sym typeface="Courier New"/>
              </a:rPr>
              <a:t>long</a:t>
            </a:r>
            <a:r>
              <a:rPr lang="en-US" sz="2000" b="0" i="0" u="none" strike="noStrike" cap="none">
                <a:solidFill>
                  <a:schemeClr val="dk1"/>
                </a:solidFill>
                <a:latin typeface="Arial"/>
                <a:ea typeface="Arial"/>
                <a:cs typeface="Arial"/>
                <a:sym typeface="Arial"/>
              </a:rPr>
              <a:t>) and nanoseconds (</a:t>
            </a:r>
            <a:r>
              <a:rPr lang="en-US" sz="2000" b="0" i="0" u="none" strike="noStrike" cap="none">
                <a:solidFill>
                  <a:schemeClr val="dk1"/>
                </a:solidFill>
                <a:latin typeface="Courier New"/>
                <a:ea typeface="Courier New"/>
                <a:cs typeface="Courier New"/>
                <a:sym typeface="Courier New"/>
              </a:rPr>
              <a:t>int</a:t>
            </a:r>
            <a:r>
              <a:rPr lang="en-US" sz="20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used to compare before and after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Instant now = Instant.now();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Thread.sleep(0,1); // long milliseconds, int nanoseconds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Instant later = Instant.now();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System.out.println("now is before later? " + now.isBefore(later));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System.out.println("Now:   " + 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System.out.println("Later: " + later);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now is before later? true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Now:   2014-02-21 T 16:11:34.788 Z</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Later: 2014-02-21 T 16:11:34.789 Z</a:t>
            </a:r>
            <a:endParaRPr/>
          </a:p>
        </p:txBody>
      </p:sp>
      <p:sp>
        <p:nvSpPr>
          <p:cNvPr id="3128" name="Google Shape;3128;p332"/>
          <p:cNvSpPr/>
          <p:nvPr/>
        </p:nvSpPr>
        <p:spPr>
          <a:xfrm>
            <a:off x="4724400" y="5105400"/>
            <a:ext cx="2438400" cy="523800"/>
          </a:xfrm>
          <a:prstGeom prst="wedgeRectCallout">
            <a:avLst>
              <a:gd name="adj1" fmla="val -4009"/>
              <a:gd name="adj2" fmla="val 910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toString</a:t>
            </a:r>
            <a:r>
              <a:rPr lang="en-US" sz="1400" b="0" i="0" u="none">
                <a:solidFill>
                  <a:schemeClr val="dk1"/>
                </a:solidFill>
                <a:latin typeface="Arial"/>
                <a:ea typeface="Arial"/>
                <a:cs typeface="Arial"/>
                <a:sym typeface="Arial"/>
              </a:rPr>
              <a:t> includes nanoseconds to three digits</a:t>
            </a:r>
            <a:endParaRPr/>
          </a:p>
        </p:txBody>
      </p:sp>
      <p:sp>
        <p:nvSpPr>
          <p:cNvPr id="3129" name="Google Shape;3129;p3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334</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333"/>
          <p:cNvSpPr txBox="1"/>
          <p:nvPr/>
        </p:nvSpPr>
        <p:spPr>
          <a:xfrm>
            <a:off x="609600" y="3200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6" name="Google Shape;3136;p333"/>
          <p:cNvSpPr txBox="1"/>
          <p:nvPr/>
        </p:nvSpPr>
        <p:spPr>
          <a:xfrm>
            <a:off x="609600" y="54864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7" name="Google Shape;3137;p3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Period</a:t>
            </a:r>
            <a:endParaRPr/>
          </a:p>
        </p:txBody>
      </p:sp>
      <p:sp>
        <p:nvSpPr>
          <p:cNvPr id="3138" name="Google Shape;3138;p333"/>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Period</a:t>
            </a:r>
            <a:r>
              <a:rPr lang="en-US" sz="2200" b="0" i="0" u="none">
                <a:solidFill>
                  <a:schemeClr val="dk1"/>
                </a:solidFill>
                <a:latin typeface="Arial"/>
                <a:ea typeface="Arial"/>
                <a:cs typeface="Arial"/>
                <a:sym typeface="Arial"/>
              </a:rPr>
              <a:t> is a class that holds a date-based amount.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Years, months, and days based on the ISO-8601 calendar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Plus and minus work with a conceptual day, thus preserving daylight savings changes</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Period oneDay = Period.ofDays(1);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System.out.println("Period of one day: " + oneDay);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beforeDST = LocalDateTime.of(2014, MARCH, 8, 12,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newYorkTime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ZonedDateTime.of(beforeDST,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System.out.println("Before: " + newYorkTime);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System.out.println("After:  " + newYorkTime.plus(oneDayYear));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Period of one day: P1D</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Before: 2014-03-08 T 12:00 -05:00[America/New_York]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After:  2014-03-09 T 12:00 -04:00[America/New_York]</a:t>
            </a:r>
            <a:endParaRPr/>
          </a:p>
        </p:txBody>
      </p:sp>
      <p:sp>
        <p:nvSpPr>
          <p:cNvPr id="3139" name="Google Shape;3139;p333"/>
          <p:cNvSpPr/>
          <p:nvPr/>
        </p:nvSpPr>
        <p:spPr>
          <a:xfrm>
            <a:off x="3657600" y="5114925"/>
            <a:ext cx="2895600" cy="5238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time is preserved, because only "days" are added.</a:t>
            </a:r>
            <a:endParaRPr/>
          </a:p>
        </p:txBody>
      </p:sp>
      <p:sp>
        <p:nvSpPr>
          <p:cNvPr id="3140" name="Google Shape;3140;p3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335</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p334"/>
          <p:cNvSpPr txBox="1"/>
          <p:nvPr/>
        </p:nvSpPr>
        <p:spPr>
          <a:xfrm>
            <a:off x="609600" y="5486400"/>
            <a:ext cx="7924800" cy="838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47" name="Google Shape;3147;p334"/>
          <p:cNvSpPr txBox="1"/>
          <p:nvPr/>
        </p:nvSpPr>
        <p:spPr>
          <a:xfrm>
            <a:off x="609600" y="3200400"/>
            <a:ext cx="7924800" cy="1828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48" name="Google Shape;3148;p3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Duration</a:t>
            </a:r>
            <a:endParaRPr/>
          </a:p>
        </p:txBody>
      </p:sp>
      <p:sp>
        <p:nvSpPr>
          <p:cNvPr id="3149" name="Google Shape;3149;p334"/>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Duration</a:t>
            </a:r>
            <a:r>
              <a:rPr lang="en-US" sz="2200" b="0" i="0" u="none">
                <a:solidFill>
                  <a:schemeClr val="dk1"/>
                </a:solidFill>
                <a:latin typeface="Arial"/>
                <a:ea typeface="Arial"/>
                <a:cs typeface="Arial"/>
                <a:sym typeface="Arial"/>
              </a:rPr>
              <a:t> is a class that stores a time-based amount.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Time is measured in actual seconds and nanoseconds.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Days are treated as 24 hours, and daylight savings is ignored.</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Duration one24hourDay = Duration.ofDays(1);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System.out.println("Duration of one day: " + one24hourDay);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beforeDST = LocalDateTime.of(2014, MARCH, 8, 12, 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newYorkTime = ZonedDateTime.of(beforeDST, ZoneId.of("America/New_York"));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System.out.println("Before: " + newYorkTime);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System.out.println("After:  " + newYorkTime.plus(one24hourDay));</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Duration of one day: PT24H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Before: 2014-03-08 T 12:00 -05:00[America/New_York]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After:  2014-03-09 T 13:00 -04:00[America/New_York]</a:t>
            </a:r>
            <a:endParaRPr/>
          </a:p>
        </p:txBody>
      </p:sp>
      <p:sp>
        <p:nvSpPr>
          <p:cNvPr id="3150" name="Google Shape;3150;p334"/>
          <p:cNvSpPr/>
          <p:nvPr/>
        </p:nvSpPr>
        <p:spPr>
          <a:xfrm>
            <a:off x="3733800" y="5114925"/>
            <a:ext cx="3124200" cy="5238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time is not preserved because 24 hours are added.</a:t>
            </a:r>
            <a:endParaRPr/>
          </a:p>
        </p:txBody>
      </p:sp>
      <p:sp>
        <p:nvSpPr>
          <p:cNvPr id="3151" name="Google Shape;3151;p3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336</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35"/>
          <p:cNvSpPr txBox="1"/>
          <p:nvPr/>
        </p:nvSpPr>
        <p:spPr>
          <a:xfrm>
            <a:off x="609600" y="4800600"/>
            <a:ext cx="7924800" cy="1219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58" name="Google Shape;3158;p335"/>
          <p:cNvSpPr txBox="1"/>
          <p:nvPr/>
        </p:nvSpPr>
        <p:spPr>
          <a:xfrm>
            <a:off x="609600" y="2438400"/>
            <a:ext cx="7924800" cy="1676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59" name="Google Shape;3159;p3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Calculating Between Days</a:t>
            </a:r>
            <a:endParaRPr/>
          </a:p>
        </p:txBody>
      </p:sp>
      <p:sp>
        <p:nvSpPr>
          <p:cNvPr id="3160" name="Google Shape;3160;p335"/>
          <p:cNvSpPr txBox="1">
            <a:spLocks noGrp="1"/>
          </p:cNvSpPr>
          <p:nvPr>
            <p:ph type="body" idx="1"/>
          </p:nvPr>
        </p:nvSpPr>
        <p:spPr>
          <a:xfrm>
            <a:off x="609600" y="1447800"/>
            <a:ext cx="7918500" cy="449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TemporalUnit</a:t>
            </a:r>
            <a:r>
              <a:rPr lang="en-US" sz="2200" b="0" i="0" u="none">
                <a:solidFill>
                  <a:schemeClr val="dk1"/>
                </a:solidFill>
                <a:latin typeface="Arial"/>
                <a:ea typeface="Arial"/>
                <a:cs typeface="Arial"/>
                <a:sym typeface="Arial"/>
              </a:rPr>
              <a:t> is an interface representing a unit of time.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Implemented by the </a:t>
            </a:r>
            <a:r>
              <a:rPr lang="en-US" sz="2200" b="0" i="0" u="none" strike="noStrike" cap="none">
                <a:solidFill>
                  <a:schemeClr val="dk1"/>
                </a:solidFill>
                <a:latin typeface="Courier New"/>
                <a:ea typeface="Courier New"/>
                <a:cs typeface="Courier New"/>
                <a:sym typeface="Courier New"/>
              </a:rPr>
              <a:t>enum</a:t>
            </a:r>
            <a:r>
              <a:rPr lang="en-US" sz="2200" b="0" i="0" u="none" strike="noStrike" cap="none">
                <a:solidFill>
                  <a:schemeClr val="dk1"/>
                </a:solidFill>
                <a:latin typeface="Arial"/>
                <a:ea typeface="Arial"/>
                <a:cs typeface="Arial"/>
                <a:sym typeface="Arial"/>
              </a:rPr>
              <a:t> class </a:t>
            </a:r>
            <a:r>
              <a:rPr lang="en-US" sz="2200" b="0" i="0" u="none" strike="noStrike" cap="none">
                <a:solidFill>
                  <a:schemeClr val="dk1"/>
                </a:solidFill>
                <a:latin typeface="Courier New"/>
                <a:ea typeface="Courier New"/>
                <a:cs typeface="Courier New"/>
                <a:sym typeface="Courier New"/>
              </a:rPr>
              <a:t>ChronoUnit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import static java.time.temporal.ChronoUnit.*;</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christmas = LocalDate.of(2014, DECEMBER, 25);</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today = LocalDate.now();</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long days = </a:t>
            </a:r>
            <a:r>
              <a:rPr lang="en-US" sz="1400" b="1" i="0" u="none">
                <a:solidFill>
                  <a:schemeClr val="dk1"/>
                </a:solidFill>
                <a:latin typeface="Courier New"/>
                <a:ea typeface="Courier New"/>
                <a:cs typeface="Courier New"/>
                <a:sym typeface="Courier New"/>
              </a:rPr>
              <a:t>DAYS</a:t>
            </a:r>
            <a:r>
              <a:rPr lang="en-US" sz="1400" b="0" i="0" u="none">
                <a:solidFill>
                  <a:schemeClr val="dk1"/>
                </a:solidFill>
                <a:latin typeface="Courier New"/>
                <a:ea typeface="Courier New"/>
                <a:cs typeface="Courier New"/>
                <a:sym typeface="Courier New"/>
              </a:rPr>
              <a:t>.between(today,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System.out.println("There are " + days + " shopping days til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Period</a:t>
            </a:r>
            <a:r>
              <a:rPr lang="en-US" sz="2200" b="0" i="0" u="none" strike="noStrike" cap="none">
                <a:solidFill>
                  <a:schemeClr val="dk1"/>
                </a:solidFill>
                <a:latin typeface="Arial"/>
                <a:ea typeface="Arial"/>
                <a:cs typeface="Arial"/>
                <a:sym typeface="Arial"/>
              </a:rPr>
              <a:t> also provides a </a:t>
            </a:r>
            <a:r>
              <a:rPr lang="en-US" sz="2200" b="0" i="0" u="none" strike="noStrike" cap="none">
                <a:solidFill>
                  <a:schemeClr val="dk1"/>
                </a:solidFill>
                <a:latin typeface="Courier New"/>
                <a:ea typeface="Courier New"/>
                <a:cs typeface="Courier New"/>
                <a:sym typeface="Courier New"/>
              </a:rPr>
              <a:t>between</a:t>
            </a:r>
            <a:r>
              <a:rPr lang="en-US" sz="2200" b="0" i="0" u="none" strike="noStrike" cap="none">
                <a:solidFill>
                  <a:schemeClr val="dk1"/>
                </a:solidFill>
                <a:latin typeface="Arial"/>
                <a:ea typeface="Arial"/>
                <a:cs typeface="Arial"/>
                <a:sym typeface="Arial"/>
              </a:rPr>
              <a:t> method</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Period tilXMas = Period.between(today, christmas);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System.out.println("There are " + tilXMas.getMonths()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months and " + tilXMas.getDays()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days til Christmas");</a:t>
            </a:r>
            <a:endParaRPr/>
          </a:p>
        </p:txBody>
      </p:sp>
      <p:sp>
        <p:nvSpPr>
          <p:cNvPr id="3161" name="Google Shape;3161;p3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337</a:t>
            </a:fld>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sp>
        <p:nvSpPr>
          <p:cNvPr id="3167" name="Google Shape;3167;p336"/>
          <p:cNvSpPr txBox="1"/>
          <p:nvPr/>
        </p:nvSpPr>
        <p:spPr>
          <a:xfrm>
            <a:off x="609600" y="5105400"/>
            <a:ext cx="7924800" cy="10668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68" name="Google Shape;3168;p336"/>
          <p:cNvSpPr txBox="1"/>
          <p:nvPr/>
        </p:nvSpPr>
        <p:spPr>
          <a:xfrm>
            <a:off x="609600" y="2743200"/>
            <a:ext cx="7924800" cy="20574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69" name="Google Shape;3169;p3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Making Dates Pretty</a:t>
            </a:r>
            <a:endParaRPr/>
          </a:p>
        </p:txBody>
      </p:sp>
      <p:sp>
        <p:nvSpPr>
          <p:cNvPr id="3170" name="Google Shape;3170;p336"/>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DateTimeFormatter</a:t>
            </a:r>
            <a:r>
              <a:rPr lang="en-US" sz="2200" b="0" i="0" u="none">
                <a:solidFill>
                  <a:schemeClr val="dk1"/>
                </a:solidFill>
                <a:latin typeface="Arial"/>
                <a:ea typeface="Arial"/>
                <a:cs typeface="Arial"/>
                <a:sym typeface="Arial"/>
              </a:rPr>
              <a:t> produces formatted date/times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predefined constants, patterns letters, or a localized style</a:t>
            </a:r>
            <a:endParaRPr sz="14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ZonedDateTime now = ZonedDateTime.now();</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DateTimeFormatter formatter = DateTimeFormatter.ISO_LOCAL_DATE;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DateTimeFormatter.ISO_ORDINAL_DATE;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DateTimeFormatter.ofPattern("EEEE, MMMM dd, yyyy G, hh:mm a VV");</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formatter = DateTimeFormatter.ofLocalizedDateTime(FormatStyle.MEDIUM);</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System.out.println(now.format(formatter));</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2014-02-21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2014-052-05:00</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Friday, February 21, 2014 AD, 03:51 PM America/New_York</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Feb 21, 2014 3:51:51 PM</a:t>
            </a:r>
            <a:endParaRPr/>
          </a:p>
        </p:txBody>
      </p:sp>
      <p:sp>
        <p:nvSpPr>
          <p:cNvPr id="3171" name="Google Shape;3171;p336"/>
          <p:cNvSpPr/>
          <p:nvPr/>
        </p:nvSpPr>
        <p:spPr>
          <a:xfrm>
            <a:off x="2438400" y="5105400"/>
            <a:ext cx="2438400" cy="308100"/>
          </a:xfrm>
          <a:prstGeom prst="wedgeRectCallout">
            <a:avLst>
              <a:gd name="adj1" fmla="val -2090"/>
              <a:gd name="adj2" fmla="val 2758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Year and day of the year</a:t>
            </a:r>
            <a:endParaRPr/>
          </a:p>
        </p:txBody>
      </p:sp>
      <p:sp>
        <p:nvSpPr>
          <p:cNvPr id="3172" name="Google Shape;3172;p336"/>
          <p:cNvSpPr/>
          <p:nvPr/>
        </p:nvSpPr>
        <p:spPr>
          <a:xfrm>
            <a:off x="3657600" y="5943600"/>
            <a:ext cx="2438400" cy="308100"/>
          </a:xfrm>
          <a:prstGeom prst="wedgeRectCallout">
            <a:avLst>
              <a:gd name="adj1" fmla="val -4369"/>
              <a:gd name="adj2" fmla="val 552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FormatStyle.MEDIUM</a:t>
            </a:r>
            <a:endParaRPr/>
          </a:p>
        </p:txBody>
      </p:sp>
      <p:sp>
        <p:nvSpPr>
          <p:cNvPr id="3173" name="Google Shape;3173;p336"/>
          <p:cNvSpPr/>
          <p:nvPr/>
        </p:nvSpPr>
        <p:spPr>
          <a:xfrm>
            <a:off x="6858000" y="2514600"/>
            <a:ext cx="2133600" cy="738300"/>
          </a:xfrm>
          <a:prstGeom prst="wedgeRectCallout">
            <a:avLst>
              <a:gd name="adj1" fmla="val -3151"/>
              <a:gd name="adj2" fmla="val 169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Predefined </a:t>
            </a:r>
            <a:r>
              <a:rPr lang="en-US" sz="1400" b="0" i="0" u="none">
                <a:solidFill>
                  <a:schemeClr val="dk1"/>
                </a:solidFill>
                <a:latin typeface="Courier New"/>
                <a:ea typeface="Courier New"/>
                <a:cs typeface="Courier New"/>
                <a:sym typeface="Courier New"/>
              </a:rPr>
              <a:t>DateTimeFormatter</a:t>
            </a:r>
            <a:r>
              <a:rPr lang="en-US" sz="1400" b="0" i="0" u="none">
                <a:solidFill>
                  <a:schemeClr val="dk1"/>
                </a:solidFill>
                <a:latin typeface="Arial"/>
                <a:ea typeface="Arial"/>
                <a:cs typeface="Arial"/>
                <a:sym typeface="Arial"/>
              </a:rPr>
              <a:t> constants</a:t>
            </a:r>
            <a:endParaRPr/>
          </a:p>
        </p:txBody>
      </p:sp>
      <p:sp>
        <p:nvSpPr>
          <p:cNvPr id="3174" name="Google Shape;3174;p336"/>
          <p:cNvSpPr/>
          <p:nvPr/>
        </p:nvSpPr>
        <p:spPr>
          <a:xfrm>
            <a:off x="5715000" y="3505200"/>
            <a:ext cx="2133600" cy="308100"/>
          </a:xfrm>
          <a:prstGeom prst="wedgeRectCallout">
            <a:avLst>
              <a:gd name="adj1" fmla="val -5273"/>
              <a:gd name="adj2" fmla="val 263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String pattern</a:t>
            </a:r>
            <a:endParaRPr/>
          </a:p>
        </p:txBody>
      </p:sp>
      <p:sp>
        <p:nvSpPr>
          <p:cNvPr id="3175" name="Google Shape;3175;p336"/>
          <p:cNvSpPr/>
          <p:nvPr/>
        </p:nvSpPr>
        <p:spPr>
          <a:xfrm>
            <a:off x="6400800" y="4572000"/>
            <a:ext cx="2133600" cy="308100"/>
          </a:xfrm>
          <a:prstGeom prst="wedgeRectCallout">
            <a:avLst>
              <a:gd name="adj1" fmla="val -4308"/>
              <a:gd name="adj2" fmla="val -3056"/>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Format style</a:t>
            </a:r>
            <a:endParaRPr/>
          </a:p>
        </p:txBody>
      </p:sp>
      <p:sp>
        <p:nvSpPr>
          <p:cNvPr id="3176" name="Google Shape;3176;p3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338</a:t>
            </a:fld>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37"/>
          <p:cNvSpPr txBox="1"/>
          <p:nvPr/>
        </p:nvSpPr>
        <p:spPr>
          <a:xfrm>
            <a:off x="609600" y="2209800"/>
            <a:ext cx="7924800" cy="3886200"/>
          </a:xfrm>
          <a:prstGeom prst="rect">
            <a:avLst/>
          </a:prstGeom>
          <a:solidFill>
            <a:schemeClr val="accent1">
              <a:alpha val="498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83" name="Google Shape;3183;p3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Fluent Notation</a:t>
            </a:r>
            <a:endParaRPr/>
          </a:p>
        </p:txBody>
      </p:sp>
      <p:sp>
        <p:nvSpPr>
          <p:cNvPr id="3184" name="Google Shape;3184;p337"/>
          <p:cNvSpPr txBox="1">
            <a:spLocks noGrp="1"/>
          </p:cNvSpPr>
          <p:nvPr>
            <p:ph type="body" idx="1"/>
          </p:nvPr>
        </p:nvSpPr>
        <p:spPr>
          <a:xfrm>
            <a:off x="609600" y="1447800"/>
            <a:ext cx="7918500" cy="46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One of the goals of JSR-310 was to make the API fluent.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a:t>
            </a:r>
            <a:endParaRPr sz="14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Not very readable - is this June 11 or November 6th?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 myBday = LocalDate.of(1970, 6, 11);</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A fluent approach</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myBday = Year.of(1970).atMonth(JUNE).atDay(11);</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Schedule a meeting fluently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LocalDateTime meeting = LocalDate.of(2014, MARCH, 25).atTime(12, 30);</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Schedule that meeting using the London timezone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meetingUK = meeting.atZone(ZoneId.of("Europe/London"));</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What time is it in San Francisco for that meeting?</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ZonedDateTime earlyMeeting =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meetingUK.withZoneSameInstant(ZoneId.of("America/Los_Angeles"));</a:t>
            </a:r>
            <a:endParaRPr/>
          </a:p>
        </p:txBody>
      </p:sp>
      <p:sp>
        <p:nvSpPr>
          <p:cNvPr id="3185" name="Google Shape;3185;p3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339</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do-while</a:t>
            </a:r>
            <a:r>
              <a:rPr lang="en-US" sz="2600" b="1" i="0" u="none" strike="noStrike" cap="none">
                <a:solidFill>
                  <a:schemeClr val="dk1"/>
                </a:solidFill>
                <a:latin typeface="Arial"/>
                <a:ea typeface="Arial"/>
                <a:cs typeface="Arial"/>
                <a:sym typeface="Arial"/>
              </a:rPr>
              <a:t> Loop</a:t>
            </a:r>
            <a:endParaRPr/>
          </a:p>
        </p:txBody>
      </p:sp>
      <p:sp>
        <p:nvSpPr>
          <p:cNvPr id="219" name="Google Shape;219;p32"/>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8"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220" name="Google Shape;220;p32"/>
          <p:cNvSpPr txBox="1"/>
          <p:nvPr/>
        </p:nvSpPr>
        <p:spPr>
          <a:xfrm>
            <a:off x="609600" y="1371600"/>
            <a:ext cx="8077200" cy="434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package com.example;</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DoWhileTest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int x = 30;</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do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System.out.print("value of x : " +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x++;</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System.out.print("\n");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 while (x &lt; 20);</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221" name="Google Shape;221;p32"/>
          <p:cNvSpPr/>
          <p:nvPr/>
        </p:nvSpPr>
        <p:spPr>
          <a:xfrm>
            <a:off x="5638800" y="4572000"/>
            <a:ext cx="1828800" cy="523875"/>
          </a:xfrm>
          <a:prstGeom prst="wedgeRectCallout">
            <a:avLst>
              <a:gd name="adj1" fmla="val -17612"/>
              <a:gd name="adj2" fmla="val 140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expression returning boolean value</a:t>
            </a:r>
            <a:endParaRPr/>
          </a:p>
        </p:txBody>
      </p:sp>
      <p:sp>
        <p:nvSpPr>
          <p:cNvPr id="222" name="Google Shape;222;p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3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192" name="Google Shape;3192;p338"/>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date-based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manage time-based events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Combine date and time into a single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Work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Manage changes resulting from daylight savings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and create timestamps, periods and durations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formatting to local and zoned dates and times</a:t>
            </a:r>
            <a:endParaRPr/>
          </a:p>
        </p:txBody>
      </p:sp>
      <p:sp>
        <p:nvSpPr>
          <p:cNvPr id="3193" name="Google Shape;3193;p3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340</a:t>
            </a:fld>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3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Practices</a:t>
            </a:r>
            <a:endParaRPr/>
          </a:p>
        </p:txBody>
      </p:sp>
      <p:sp>
        <p:nvSpPr>
          <p:cNvPr id="3200" name="Google Shape;3200;p339"/>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12-1: Working with Local Dates and Times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12-2: Working with Dates and Times Across Time Zones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12-3: Formatting Dates</a:t>
            </a:r>
            <a:endParaRPr/>
          </a:p>
        </p:txBody>
      </p:sp>
      <p:sp>
        <p:nvSpPr>
          <p:cNvPr id="3201" name="Google Shape;3201;p3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341</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p340"/>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I/O Fundamentals</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pic>
        <p:nvPicPr>
          <p:cNvPr id="3212" name="Google Shape;3212;p341"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3213" name="Google Shape;3213;p3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3214" name="Google Shape;3214;p341"/>
          <p:cNvSpPr txBox="1">
            <a:spLocks noGrp="1"/>
          </p:cNvSpPr>
          <p:nvPr>
            <p:ph type="body" idx="1"/>
          </p:nvPr>
        </p:nvSpPr>
        <p:spPr>
          <a:xfrm>
            <a:off x="609600" y="1447800"/>
            <a:ext cx="7918500" cy="198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basics of input and output in Java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data from and write data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I/O streams to read and write files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write objects by using serialization</a:t>
            </a:r>
            <a:endParaRPr/>
          </a:p>
        </p:txBody>
      </p:sp>
      <p:sp>
        <p:nvSpPr>
          <p:cNvPr id="3215" name="Google Shape;3215;p3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343</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3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I/O Basics</a:t>
            </a:r>
            <a:endParaRPr/>
          </a:p>
        </p:txBody>
      </p:sp>
      <p:sp>
        <p:nvSpPr>
          <p:cNvPr id="3222" name="Google Shape;3222;p342"/>
          <p:cNvSpPr txBox="1">
            <a:spLocks noGrp="1"/>
          </p:cNvSpPr>
          <p:nvPr>
            <p:ph type="body" idx="1"/>
          </p:nvPr>
        </p:nvSpPr>
        <p:spPr>
          <a:xfrm>
            <a:off x="609600" y="1447800"/>
            <a:ext cx="7918500" cy="4021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Java programming language provides a comprehensive set of libraries to perform input/output (I/O) functions.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defines an I/O channel as a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I/O stream represents an input source or an output destination.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I/O stream can represent many different kinds of sources and destinations, including disk files, devices, other programs, and memory arrays.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I/O streams support many different kinds of data, including simple bytes, primitive data types, localized characters, and objects. </a:t>
            </a:r>
            <a:endParaRPr/>
          </a:p>
        </p:txBody>
      </p:sp>
      <p:sp>
        <p:nvSpPr>
          <p:cNvPr id="3223" name="Google Shape;3223;p3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344</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228"/>
        <p:cNvGrpSpPr/>
        <p:nvPr/>
      </p:nvGrpSpPr>
      <p:grpSpPr>
        <a:xfrm>
          <a:off x="0" y="0"/>
          <a:ext cx="0" cy="0"/>
          <a:chOff x="0" y="0"/>
          <a:chExt cx="0" cy="0"/>
        </a:xfrm>
      </p:grpSpPr>
      <p:sp>
        <p:nvSpPr>
          <p:cNvPr id="3229" name="Google Shape;3229;p3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Streams</a:t>
            </a:r>
            <a:endParaRPr/>
          </a:p>
        </p:txBody>
      </p:sp>
      <p:sp>
        <p:nvSpPr>
          <p:cNvPr id="3230" name="Google Shape;3230;p34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program uses an input stream to read data from a source, one item at a time.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program uses an output stream to write data to a destination (sink), one item at time.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3231" name="Google Shape;3231;p343" descr="io-ins.gif"/>
          <p:cNvPicPr preferRelativeResize="0"/>
          <p:nvPr/>
        </p:nvPicPr>
        <p:blipFill rotWithShape="1">
          <a:blip r:embed="rId3">
            <a:alphaModFix/>
          </a:blip>
          <a:srcRect/>
          <a:stretch/>
        </p:blipFill>
        <p:spPr>
          <a:xfrm>
            <a:off x="2125662" y="2209800"/>
            <a:ext cx="4656137" cy="1587500"/>
          </a:xfrm>
          <a:prstGeom prst="rect">
            <a:avLst/>
          </a:prstGeom>
          <a:noFill/>
          <a:ln>
            <a:noFill/>
          </a:ln>
        </p:spPr>
      </p:pic>
      <p:pic>
        <p:nvPicPr>
          <p:cNvPr id="3232" name="Google Shape;3232;p343" descr="io-outs.gif"/>
          <p:cNvPicPr preferRelativeResize="0"/>
          <p:nvPr/>
        </p:nvPicPr>
        <p:blipFill rotWithShape="1">
          <a:blip r:embed="rId4">
            <a:alphaModFix/>
          </a:blip>
          <a:srcRect/>
          <a:stretch/>
        </p:blipFill>
        <p:spPr>
          <a:xfrm>
            <a:off x="2125662" y="4581525"/>
            <a:ext cx="4656137" cy="1546225"/>
          </a:xfrm>
          <a:prstGeom prst="rect">
            <a:avLst/>
          </a:prstGeom>
          <a:noFill/>
          <a:ln>
            <a:noFill/>
          </a:ln>
        </p:spPr>
      </p:pic>
      <p:sp>
        <p:nvSpPr>
          <p:cNvPr id="3233" name="Google Shape;3233;p3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345</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3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Application</a:t>
            </a:r>
            <a:endParaRPr/>
          </a:p>
        </p:txBody>
      </p:sp>
      <p:sp>
        <p:nvSpPr>
          <p:cNvPr id="3240" name="Google Shape;3240;p344"/>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Typically, a developer uses input and output in three ways:</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241" name="Google Shape;3241;p344" descr="C:\Documents and Settings\tmcginn\My Documents\Curr Devel\JavaProgrammingLang_JDK7\Dukes\Duke-New-Series6.gif"/>
          <p:cNvPicPr preferRelativeResize="0"/>
          <p:nvPr/>
        </p:nvPicPr>
        <p:blipFill rotWithShape="1">
          <a:blip r:embed="rId3">
            <a:alphaModFix/>
          </a:blip>
          <a:srcRect/>
          <a:stretch/>
        </p:blipFill>
        <p:spPr>
          <a:xfrm>
            <a:off x="838200" y="3124200"/>
            <a:ext cx="1773237" cy="1595437"/>
          </a:xfrm>
          <a:prstGeom prst="rect">
            <a:avLst/>
          </a:prstGeom>
          <a:noFill/>
          <a:ln>
            <a:noFill/>
          </a:ln>
        </p:spPr>
      </p:pic>
      <p:pic>
        <p:nvPicPr>
          <p:cNvPr id="3242" name="Google Shape;3242;p344" descr="C:\Documents and Settings\tmcginn\My Documents\Curr Devel\JavaProgrammingLang_JDK7\Edition1\Student Guide\ART\cnt204277.gif"/>
          <p:cNvPicPr preferRelativeResize="0"/>
          <p:nvPr/>
        </p:nvPicPr>
        <p:blipFill rotWithShape="1">
          <a:blip r:embed="rId4">
            <a:alphaModFix/>
          </a:blip>
          <a:srcRect/>
          <a:stretch/>
        </p:blipFill>
        <p:spPr>
          <a:xfrm>
            <a:off x="5505450" y="2057400"/>
            <a:ext cx="992187" cy="1122362"/>
          </a:xfrm>
          <a:prstGeom prst="rect">
            <a:avLst/>
          </a:prstGeom>
          <a:noFill/>
          <a:ln>
            <a:noFill/>
          </a:ln>
        </p:spPr>
      </p:pic>
      <p:pic>
        <p:nvPicPr>
          <p:cNvPr id="3243" name="Google Shape;3243;p344" descr="cnt205509.gif"/>
          <p:cNvPicPr preferRelativeResize="0"/>
          <p:nvPr/>
        </p:nvPicPr>
        <p:blipFill rotWithShape="1">
          <a:blip r:embed="rId5">
            <a:alphaModFix/>
          </a:blip>
          <a:srcRect/>
          <a:stretch/>
        </p:blipFill>
        <p:spPr>
          <a:xfrm>
            <a:off x="5659437" y="3363912"/>
            <a:ext cx="874712" cy="1360487"/>
          </a:xfrm>
          <a:prstGeom prst="rect">
            <a:avLst/>
          </a:prstGeom>
          <a:noFill/>
          <a:ln>
            <a:noFill/>
          </a:ln>
        </p:spPr>
      </p:pic>
      <p:pic>
        <p:nvPicPr>
          <p:cNvPr id="3244" name="Google Shape;3244;p344" descr="C:\Documents and Settings\tmcginn\My Documents\Curr Devel\JavaProgrammingLang_JDK7\Edition1\Student Guide\ART\cnt204462.gif"/>
          <p:cNvPicPr preferRelativeResize="0"/>
          <p:nvPr/>
        </p:nvPicPr>
        <p:blipFill rotWithShape="1">
          <a:blip r:embed="rId6">
            <a:alphaModFix/>
          </a:blip>
          <a:srcRect/>
          <a:stretch/>
        </p:blipFill>
        <p:spPr>
          <a:xfrm>
            <a:off x="5659437" y="4876800"/>
            <a:ext cx="1028700" cy="1171575"/>
          </a:xfrm>
          <a:prstGeom prst="rect">
            <a:avLst/>
          </a:prstGeom>
          <a:noFill/>
          <a:ln>
            <a:noFill/>
          </a:ln>
        </p:spPr>
      </p:pic>
      <p:sp>
        <p:nvSpPr>
          <p:cNvPr id="3245" name="Google Shape;3245;p344"/>
          <p:cNvSpPr txBox="1"/>
          <p:nvPr/>
        </p:nvSpPr>
        <p:spPr>
          <a:xfrm>
            <a:off x="6802437" y="2209800"/>
            <a:ext cx="126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Files and</a:t>
            </a:r>
            <a:endParaRPr/>
          </a:p>
          <a:p>
            <a:pPr marL="0" marR="0" lvl="0" indent="0" algn="l" rtl="0">
              <a:lnSpc>
                <a:spcPct val="100000"/>
              </a:lnSpc>
              <a:spcBef>
                <a:spcPts val="36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directories</a:t>
            </a:r>
            <a:endParaRPr/>
          </a:p>
        </p:txBody>
      </p:sp>
      <p:sp>
        <p:nvSpPr>
          <p:cNvPr id="3246" name="Google Shape;3246;p344"/>
          <p:cNvSpPr txBox="1"/>
          <p:nvPr/>
        </p:nvSpPr>
        <p:spPr>
          <a:xfrm>
            <a:off x="6851650" y="3648075"/>
            <a:ext cx="1557300" cy="9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Console: </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(standard-in,</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standard-out)</a:t>
            </a:r>
            <a:endParaRPr/>
          </a:p>
        </p:txBody>
      </p:sp>
      <p:sp>
        <p:nvSpPr>
          <p:cNvPr id="3247" name="Google Shape;3247;p344"/>
          <p:cNvSpPr txBox="1"/>
          <p:nvPr/>
        </p:nvSpPr>
        <p:spPr>
          <a:xfrm>
            <a:off x="6927850" y="5257800"/>
            <a:ext cx="1551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strike="noStrike" cap="none">
                <a:solidFill>
                  <a:srgbClr val="0000FF"/>
                </a:solidFill>
                <a:latin typeface="Shadows Into Light"/>
                <a:ea typeface="Shadows Into Light"/>
                <a:cs typeface="Shadows Into Light"/>
                <a:sym typeface="Shadows Into Light"/>
              </a:rPr>
              <a:t>Socket-based</a:t>
            </a:r>
            <a:br>
              <a:rPr lang="en-US" sz="1800" b="0" i="0" u="none" strike="noStrike" cap="none">
                <a:solidFill>
                  <a:srgbClr val="0000FF"/>
                </a:solidFill>
                <a:latin typeface="Shadows Into Light"/>
                <a:ea typeface="Shadows Into Light"/>
                <a:cs typeface="Shadows Into Light"/>
                <a:sym typeface="Shadows Into Light"/>
              </a:rPr>
            </a:br>
            <a:r>
              <a:rPr lang="en-US" sz="1800" b="0" i="0" u="none" strike="noStrike" cap="none">
                <a:solidFill>
                  <a:srgbClr val="0000FF"/>
                </a:solidFill>
                <a:latin typeface="Shadows Into Light"/>
                <a:ea typeface="Shadows Into Light"/>
                <a:cs typeface="Shadows Into Light"/>
                <a:sym typeface="Shadows Into Light"/>
              </a:rPr>
              <a:t>sources</a:t>
            </a:r>
            <a:endParaRPr/>
          </a:p>
        </p:txBody>
      </p:sp>
      <p:cxnSp>
        <p:nvCxnSpPr>
          <p:cNvPr id="3248" name="Google Shape;3248;p344"/>
          <p:cNvCxnSpPr/>
          <p:nvPr/>
        </p:nvCxnSpPr>
        <p:spPr>
          <a:xfrm>
            <a:off x="3906837" y="25908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49" name="Google Shape;3249;p344"/>
          <p:cNvCxnSpPr/>
          <p:nvPr/>
        </p:nvCxnSpPr>
        <p:spPr>
          <a:xfrm>
            <a:off x="3906837" y="38862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50" name="Google Shape;3250;p344"/>
          <p:cNvCxnSpPr/>
          <p:nvPr/>
        </p:nvCxnSpPr>
        <p:spPr>
          <a:xfrm>
            <a:off x="3906837" y="5410200"/>
            <a:ext cx="13716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3251" name="Google Shape;3251;p344"/>
          <p:cNvCxnSpPr/>
          <p:nvPr/>
        </p:nvCxnSpPr>
        <p:spPr>
          <a:xfrm>
            <a:off x="3906837" y="2590800"/>
            <a:ext cx="0" cy="2819400"/>
          </a:xfrm>
          <a:prstGeom prst="straightConnector1">
            <a:avLst/>
          </a:prstGeom>
          <a:noFill/>
          <a:ln w="28575" cap="flat" cmpd="sng">
            <a:solidFill>
              <a:schemeClr val="dk1"/>
            </a:solidFill>
            <a:prstDash val="solid"/>
            <a:miter lim="800000"/>
            <a:headEnd type="none" w="med" len="med"/>
            <a:tailEnd type="none" w="med" len="med"/>
          </a:ln>
        </p:spPr>
      </p:cxnSp>
      <p:cxnSp>
        <p:nvCxnSpPr>
          <p:cNvPr id="3252" name="Google Shape;3252;p344"/>
          <p:cNvCxnSpPr/>
          <p:nvPr/>
        </p:nvCxnSpPr>
        <p:spPr>
          <a:xfrm rot="10800000">
            <a:off x="2535237" y="3886200"/>
            <a:ext cx="1371600" cy="0"/>
          </a:xfrm>
          <a:prstGeom prst="straightConnector1">
            <a:avLst/>
          </a:prstGeom>
          <a:noFill/>
          <a:ln w="28575" cap="flat" cmpd="sng">
            <a:solidFill>
              <a:schemeClr val="dk1"/>
            </a:solidFill>
            <a:prstDash val="solid"/>
            <a:miter lim="800000"/>
            <a:headEnd type="none" w="med" len="med"/>
            <a:tailEnd type="triangle" w="med" len="med"/>
          </a:ln>
        </p:spPr>
      </p:cxnSp>
      <p:sp>
        <p:nvSpPr>
          <p:cNvPr id="3253" name="Google Shape;3253;p3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346</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Data Within Streams</a:t>
            </a:r>
            <a:br>
              <a:rPr lang="en-US" sz="2600" b="1" i="0" u="none" strike="noStrike" cap="none">
                <a:solidFill>
                  <a:schemeClr val="dk1"/>
                </a:solidFill>
                <a:latin typeface="Arial"/>
                <a:ea typeface="Arial"/>
                <a:cs typeface="Arial"/>
                <a:sym typeface="Arial"/>
              </a:rPr>
            </a:br>
            <a:endParaRPr/>
          </a:p>
        </p:txBody>
      </p:sp>
      <p:sp>
        <p:nvSpPr>
          <p:cNvPr id="3260" name="Google Shape;3260;p345"/>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technology supports two types of streams: character and byte.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Input and output of character data is handled by readers and writers.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Input and output of byte data is handled by input streams and output streams: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Normally, the term </a:t>
            </a:r>
            <a:r>
              <a:rPr lang="en-US" sz="2000" b="0" i="1" u="none" strike="noStrike" cap="none">
                <a:solidFill>
                  <a:schemeClr val="dk1"/>
                </a:solidFill>
                <a:latin typeface="Arial"/>
                <a:ea typeface="Arial"/>
                <a:cs typeface="Arial"/>
                <a:sym typeface="Arial"/>
              </a:rPr>
              <a:t>stream </a:t>
            </a:r>
            <a:r>
              <a:rPr lang="en-US" sz="2000" b="0" i="0" u="none" strike="noStrike" cap="none">
                <a:solidFill>
                  <a:schemeClr val="dk1"/>
                </a:solidFill>
                <a:latin typeface="Arial"/>
                <a:ea typeface="Arial"/>
                <a:cs typeface="Arial"/>
                <a:sym typeface="Arial"/>
              </a:rPr>
              <a:t>refers to a byte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terms </a:t>
            </a:r>
            <a:r>
              <a:rPr lang="en-US" sz="2000" b="0" i="1" u="none" strike="noStrike" cap="none">
                <a:solidFill>
                  <a:schemeClr val="dk1"/>
                </a:solidFill>
                <a:latin typeface="Arial"/>
                <a:ea typeface="Arial"/>
                <a:cs typeface="Arial"/>
                <a:sym typeface="Arial"/>
              </a:rPr>
              <a:t>reader </a:t>
            </a:r>
            <a:r>
              <a:rPr lang="en-US" sz="2000" b="0" i="0" u="none" strike="noStrike" cap="none">
                <a:solidFill>
                  <a:schemeClr val="dk1"/>
                </a:solidFill>
                <a:latin typeface="Arial"/>
                <a:ea typeface="Arial"/>
                <a:cs typeface="Arial"/>
                <a:sym typeface="Arial"/>
              </a:rPr>
              <a:t>and</a:t>
            </a:r>
            <a:r>
              <a:rPr lang="en-US" sz="2000" b="0" i="1" u="none" strike="noStrike" cap="none">
                <a:solidFill>
                  <a:schemeClr val="dk1"/>
                </a:solidFill>
                <a:latin typeface="Arial"/>
                <a:ea typeface="Arial"/>
                <a:cs typeface="Arial"/>
                <a:sym typeface="Arial"/>
              </a:rPr>
              <a:t> writer </a:t>
            </a:r>
            <a:r>
              <a:rPr lang="en-US" sz="2000" b="0" i="0" u="none" strike="noStrike" cap="none">
                <a:solidFill>
                  <a:schemeClr val="dk1"/>
                </a:solidFill>
                <a:latin typeface="Arial"/>
                <a:ea typeface="Arial"/>
                <a:cs typeface="Arial"/>
                <a:sym typeface="Arial"/>
              </a:rPr>
              <a:t>refer to character streams.</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graphicFrame>
        <p:nvGraphicFramePr>
          <p:cNvPr id="3261" name="Google Shape;3261;p345"/>
          <p:cNvGraphicFramePr/>
          <p:nvPr/>
        </p:nvGraphicFramePr>
        <p:xfrm>
          <a:off x="1165225" y="4394200"/>
          <a:ext cx="3000000" cy="3000000"/>
        </p:xfrm>
        <a:graphic>
          <a:graphicData uri="http://schemas.openxmlformats.org/drawingml/2006/table">
            <a:tbl>
              <a:tblPr>
                <a:noFill/>
                <a:tableStyleId>{A0095474-483F-4493-A76D-1D2E1571B2CC}</a:tableStyleId>
              </a:tblPr>
              <a:tblGrid>
                <a:gridCol w="2035175"/>
                <a:gridCol w="2362200"/>
                <a:gridCol w="2514600"/>
              </a:tblGrid>
              <a:tr h="5127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Byte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Character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479425">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Source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InputStream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Reader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81000">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Sink streams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OutputStream</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Writer</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3262" name="Google Shape;3262;p3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347</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346"/>
          <p:cNvSpPr txBox="1"/>
          <p:nvPr/>
        </p:nvSpPr>
        <p:spPr>
          <a:xfrm>
            <a:off x="628650" y="3352800"/>
            <a:ext cx="7886700" cy="1066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69" name="Google Shape;3269;p346"/>
          <p:cNvSpPr txBox="1"/>
          <p:nvPr/>
        </p:nvSpPr>
        <p:spPr>
          <a:xfrm>
            <a:off x="628650" y="1828800"/>
            <a:ext cx="7886700" cy="914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70" name="Google Shape;3270;p3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a:t>
            </a:r>
            <a:r>
              <a:rPr lang="en-US" sz="2600" b="1" i="0" u="none" strike="noStrike" cap="none">
                <a:solidFill>
                  <a:schemeClr val="dk1"/>
                </a:solidFill>
                <a:latin typeface="Courier New"/>
                <a:ea typeface="Courier New"/>
                <a:cs typeface="Courier New"/>
                <a:sym typeface="Courier New"/>
              </a:rPr>
              <a:t>InputStream</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271" name="Google Shape;3271;p346"/>
          <p:cNvSpPr txBox="1">
            <a:spLocks noGrp="1"/>
          </p:cNvSpPr>
          <p:nvPr>
            <p:ph type="body" idx="1"/>
          </p:nvPr>
        </p:nvSpPr>
        <p:spPr>
          <a:xfrm>
            <a:off x="609600" y="1447800"/>
            <a:ext cx="7918500" cy="3540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read</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read(byte[] buffer)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read(byte[] buffer,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             // Close an open 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available();          // Number of bytes available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long skip(long n);        // Discard n bytes from stream</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p:txBody>
      </p:sp>
      <p:sp>
        <p:nvSpPr>
          <p:cNvPr id="3272" name="Google Shape;3272;p3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348</a:t>
            </a:fld>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277"/>
        <p:cNvGrpSpPr/>
        <p:nvPr/>
      </p:nvGrpSpPr>
      <p:grpSpPr>
        <a:xfrm>
          <a:off x="0" y="0"/>
          <a:ext cx="0" cy="0"/>
          <a:chOff x="0" y="0"/>
          <a:chExt cx="0" cy="0"/>
        </a:xfrm>
      </p:grpSpPr>
      <p:sp>
        <p:nvSpPr>
          <p:cNvPr id="3278" name="Google Shape;3278;p347"/>
          <p:cNvSpPr txBox="1"/>
          <p:nvPr/>
        </p:nvSpPr>
        <p:spPr>
          <a:xfrm>
            <a:off x="617537" y="3375025"/>
            <a:ext cx="7886700" cy="663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79" name="Google Shape;3279;p347"/>
          <p:cNvSpPr txBox="1"/>
          <p:nvPr/>
        </p:nvSpPr>
        <p:spPr>
          <a:xfrm>
            <a:off x="617537" y="1808162"/>
            <a:ext cx="7886700" cy="935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80" name="Google Shape;3280;p3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a:t>
            </a:r>
            <a:r>
              <a:rPr lang="en-US" sz="2600" b="1" i="0" u="none" strike="noStrike" cap="none">
                <a:solidFill>
                  <a:schemeClr val="dk1"/>
                </a:solidFill>
                <a:latin typeface="Courier New"/>
                <a:ea typeface="Courier New"/>
                <a:cs typeface="Courier New"/>
                <a:sym typeface="Courier New"/>
              </a:rPr>
              <a:t>OutputStream</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281" name="Google Shape;3281;p34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write</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write(int 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write(byte[] buffer)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write(byte[] buffer,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 // Automatically closed in try-with-resources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flush(); // Force a write to the stream</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282" name="Google Shape;3282;p3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349</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p:nvPr/>
        </p:nvSpPr>
        <p:spPr>
          <a:xfrm>
            <a:off x="609600" y="1524000"/>
            <a:ext cx="7924800" cy="3581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9" name="Google Shape;229;p3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for</a:t>
            </a:r>
            <a:r>
              <a:rPr lang="en-US" sz="2600" b="1" i="0" u="none" strike="noStrike" cap="none">
                <a:solidFill>
                  <a:schemeClr val="dk1"/>
                </a:solidFill>
                <a:latin typeface="Arial"/>
                <a:ea typeface="Arial"/>
                <a:cs typeface="Arial"/>
                <a:sym typeface="Arial"/>
              </a:rPr>
              <a:t> Loop</a:t>
            </a:r>
            <a:endParaRPr/>
          </a:p>
        </p:txBody>
      </p:sp>
      <p:sp>
        <p:nvSpPr>
          <p:cNvPr id="230" name="Google Shape;230;p33"/>
          <p:cNvSpPr txBox="1">
            <a:spLocks noGrp="1"/>
          </p:cNvSpPr>
          <p:nvPr>
            <p:ph type="body" idx="1"/>
          </p:nvPr>
        </p:nvSpPr>
        <p:spPr>
          <a:xfrm>
            <a:off x="609600" y="160020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ForLoop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for</a:t>
            </a:r>
            <a:r>
              <a:rPr lang="en-US" sz="1800" b="0" i="0" u="none">
                <a:solidFill>
                  <a:schemeClr val="dk1"/>
                </a:solidFill>
                <a:latin typeface="Courier New"/>
                <a:ea typeface="Courier New"/>
                <a:cs typeface="Courier New"/>
                <a:sym typeface="Courier New"/>
              </a:rPr>
              <a:t> (int i = 0; i &lt; 9;  i++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System.out.println("i: " + i);</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231" name="Google Shape;231;p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sp>
        <p:nvSpPr>
          <p:cNvPr id="3288" name="Google Shape;3288;p348"/>
          <p:cNvSpPr txBox="1"/>
          <p:nvPr/>
        </p:nvSpPr>
        <p:spPr>
          <a:xfrm>
            <a:off x="609600" y="914400"/>
            <a:ext cx="7886700" cy="5334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89" name="Google Shape;3289;p3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Byte Stream: Example</a:t>
            </a:r>
            <a:br>
              <a:rPr lang="en-US" sz="2600" b="1" i="0" u="none" strike="noStrike" cap="none">
                <a:solidFill>
                  <a:schemeClr val="dk1"/>
                </a:solidFill>
                <a:latin typeface="Arial"/>
                <a:ea typeface="Arial"/>
                <a:cs typeface="Arial"/>
                <a:sym typeface="Arial"/>
              </a:rPr>
            </a:br>
            <a:endParaRPr/>
          </a:p>
        </p:txBody>
      </p:sp>
      <p:sp>
        <p:nvSpPr>
          <p:cNvPr id="3290" name="Google Shape;3290;p348"/>
          <p:cNvSpPr txBox="1">
            <a:spLocks noGrp="1"/>
          </p:cNvSpPr>
          <p:nvPr>
            <p:ph type="body" idx="1"/>
          </p:nvPr>
        </p:nvSpPr>
        <p:spPr>
          <a:xfrm>
            <a:off x="609600" y="990600"/>
            <a:ext cx="7918500" cy="5084700"/>
          </a:xfrm>
          <a:prstGeom prst="rect">
            <a:avLst/>
          </a:prstGeom>
          <a:noFill/>
          <a:ln>
            <a:noFill/>
          </a:ln>
        </p:spPr>
        <p:txBody>
          <a:bodyPr spcFirstLastPara="1" wrap="square" lIns="12700" tIns="12700" rIns="12700" bIns="12700" anchor="t" anchorCtr="0">
            <a:noAutofit/>
          </a:bodyPr>
          <a:lstStyle/>
          <a:p>
            <a:pPr marL="115887"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java.io.FileInputStream; import java.io.FileOutputStream;</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ByteStreamCopyTest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byte[] b = new byte[128];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Example use of InputStream methods</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(FileInputStream fis = new FileInputStream (args[0]);</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FileOutputStream fos = new FileOutputStream (args[1]))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("Bytes available: " + fis.available());</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count = 0; int read = 0;</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((read = fis.read(b)) != -1)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fos.write(b);</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count += read;</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("Wrote: " + count);</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("File not found: " + f);</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 ("IOException: " + e);</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15887"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291" name="Google Shape;3291;p348"/>
          <p:cNvSpPr/>
          <p:nvPr/>
        </p:nvSpPr>
        <p:spPr>
          <a:xfrm>
            <a:off x="5867400" y="3810000"/>
            <a:ext cx="2514600" cy="685800"/>
          </a:xfrm>
          <a:prstGeom prst="wedgeRectCallout">
            <a:avLst>
              <a:gd name="adj1" fmla="val -10477"/>
              <a:gd name="adj2" fmla="val 1503"/>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Note that you must keep track of how many bytes are read into the byte array each time.</a:t>
            </a:r>
            <a:endParaRPr/>
          </a:p>
        </p:txBody>
      </p:sp>
      <p:sp>
        <p:nvSpPr>
          <p:cNvPr id="3292" name="Google Shape;3292;p3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350</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298" name="Google Shape;3298;p349"/>
          <p:cNvSpPr txBox="1"/>
          <p:nvPr/>
        </p:nvSpPr>
        <p:spPr>
          <a:xfrm>
            <a:off x="617537" y="3406775"/>
            <a:ext cx="7886700" cy="1752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99" name="Google Shape;3299;p349"/>
          <p:cNvSpPr txBox="1"/>
          <p:nvPr/>
        </p:nvSpPr>
        <p:spPr>
          <a:xfrm>
            <a:off x="617537" y="1801812"/>
            <a:ext cx="7886700" cy="914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0" name="Google Shape;3300;p3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a:t>
            </a:r>
            <a:r>
              <a:rPr lang="en-US" sz="2600" b="1" i="0" u="none" strike="noStrike" cap="none">
                <a:solidFill>
                  <a:schemeClr val="dk1"/>
                </a:solidFill>
                <a:latin typeface="Courier New"/>
                <a:ea typeface="Courier New"/>
                <a:cs typeface="Courier New"/>
                <a:sym typeface="Courier New"/>
              </a:rPr>
              <a:t>Reader</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301" name="Google Shape;3301;p34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three basic </a:t>
            </a:r>
            <a:r>
              <a:rPr lang="en-US" sz="2200" b="0" i="0" u="none" strike="noStrike" cap="none">
                <a:solidFill>
                  <a:schemeClr val="dk1"/>
                </a:solidFill>
                <a:latin typeface="Courier New"/>
                <a:ea typeface="Courier New"/>
                <a:cs typeface="Courier New"/>
                <a:sym typeface="Courier New"/>
              </a:rPr>
              <a:t>read</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read(char[] cbuf)</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int read(char[] cbuf,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boolean ready()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long skip(long 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boolean markSupported()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mark(int readAheadLimit)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reset()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endParaRPr/>
          </a:p>
        </p:txBody>
      </p:sp>
      <p:sp>
        <p:nvSpPr>
          <p:cNvPr id="3302" name="Google Shape;3302;p3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351</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350"/>
          <p:cNvSpPr txBox="1"/>
          <p:nvPr/>
        </p:nvSpPr>
        <p:spPr>
          <a:xfrm>
            <a:off x="617537" y="3962400"/>
            <a:ext cx="78867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9" name="Google Shape;3309;p350"/>
          <p:cNvSpPr txBox="1"/>
          <p:nvPr/>
        </p:nvSpPr>
        <p:spPr>
          <a:xfrm>
            <a:off x="617537" y="1828800"/>
            <a:ext cx="7886700" cy="1447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0" name="Google Shape;3310;p3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a:t>
            </a:r>
            <a:r>
              <a:rPr lang="en-US" sz="2600" b="1" i="0" u="none" strike="noStrike" cap="none">
                <a:solidFill>
                  <a:schemeClr val="dk1"/>
                </a:solidFill>
                <a:latin typeface="Courier New"/>
                <a:ea typeface="Courier New"/>
                <a:cs typeface="Courier New"/>
                <a:sym typeface="Courier New"/>
              </a:rPr>
              <a:t>Writer</a:t>
            </a:r>
            <a:r>
              <a:rPr lang="en-US" sz="2600" b="1" i="0" u="none" strike="noStrike" cap="none">
                <a:solidFill>
                  <a:schemeClr val="dk1"/>
                </a:solidFill>
                <a:latin typeface="Arial"/>
                <a:ea typeface="Arial"/>
                <a:cs typeface="Arial"/>
                <a:sym typeface="Arial"/>
              </a:rPr>
              <a:t> Methods</a:t>
            </a:r>
            <a:br>
              <a:rPr lang="en-US" sz="2600" b="1" i="0" u="none" strike="noStrike" cap="none">
                <a:solidFill>
                  <a:schemeClr val="dk1"/>
                </a:solidFill>
                <a:latin typeface="Arial"/>
                <a:ea typeface="Arial"/>
                <a:cs typeface="Arial"/>
                <a:sym typeface="Arial"/>
              </a:rPr>
            </a:br>
            <a:endParaRPr/>
          </a:p>
        </p:txBody>
      </p:sp>
      <p:sp>
        <p:nvSpPr>
          <p:cNvPr id="3311" name="Google Shape;3311;p350"/>
          <p:cNvSpPr txBox="1">
            <a:spLocks noGrp="1"/>
          </p:cNvSpPr>
          <p:nvPr>
            <p:ph type="body" idx="1"/>
          </p:nvPr>
        </p:nvSpPr>
        <p:spPr>
          <a:xfrm>
            <a:off x="609600" y="1447800"/>
            <a:ext cx="7918500" cy="35400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basic </a:t>
            </a:r>
            <a:r>
              <a:rPr lang="en-US" sz="2200" b="0" i="0" u="none" strike="noStrike" cap="none">
                <a:solidFill>
                  <a:schemeClr val="dk1"/>
                </a:solidFill>
                <a:latin typeface="Courier New"/>
                <a:ea typeface="Courier New"/>
                <a:cs typeface="Courier New"/>
                <a:sym typeface="Courier New"/>
              </a:rPr>
              <a:t>write</a:t>
            </a:r>
            <a:r>
              <a:rPr lang="en-US" sz="2200" b="0" i="0" u="none" strike="noStrike" cap="none">
                <a:solidFill>
                  <a:schemeClr val="dk1"/>
                </a:solidFill>
                <a:latin typeface="Arial"/>
                <a:ea typeface="Arial"/>
                <a:cs typeface="Arial"/>
                <a:sym typeface="Arial"/>
              </a:rPr>
              <a:t> methods are: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write(int 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write(char[] cbuf)</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write(char[] cbuf, int offset, int length)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write(String string)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write(String string, int offset, int length)</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Other methods include: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close()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void flush()</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312" name="Google Shape;3312;p3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352</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317"/>
        <p:cNvGrpSpPr/>
        <p:nvPr/>
      </p:nvGrpSpPr>
      <p:grpSpPr>
        <a:xfrm>
          <a:off x="0" y="0"/>
          <a:ext cx="0" cy="0"/>
          <a:chOff x="0" y="0"/>
          <a:chExt cx="0" cy="0"/>
        </a:xfrm>
      </p:grpSpPr>
      <p:sp>
        <p:nvSpPr>
          <p:cNvPr id="3318" name="Google Shape;3318;p351"/>
          <p:cNvSpPr txBox="1"/>
          <p:nvPr/>
        </p:nvSpPr>
        <p:spPr>
          <a:xfrm>
            <a:off x="533400" y="838200"/>
            <a:ext cx="8077200" cy="5334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9" name="Google Shape;3319;p3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Character Stream: Example</a:t>
            </a:r>
            <a:endParaRPr/>
          </a:p>
        </p:txBody>
      </p:sp>
      <p:sp>
        <p:nvSpPr>
          <p:cNvPr id="3320" name="Google Shape;3320;p351"/>
          <p:cNvSpPr txBox="1">
            <a:spLocks noGrp="1"/>
          </p:cNvSpPr>
          <p:nvPr>
            <p:ph type="body" idx="1"/>
          </p:nvPr>
        </p:nvSpPr>
        <p:spPr>
          <a:xfrm>
            <a:off x="609600" y="914400"/>
            <a:ext cx="7918500" cy="5084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java.io.FileReader; import java.io.FileWriter;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java.io.IOException; import java.io.FileNotFoundException;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CharStreamCopyTest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char[] c = new char[128];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Example use of InputStream methods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(FileReader fr = new FileReader(args[0]);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FileWriter fw = new FileWriter(args[1]))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count = 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int read = 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((read = fr.read(c)) != -1)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fw.write(c);</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count += read;</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System.out.println("Wrote: " + count + " characters.");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 + args[0] + " not found.");</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System.out.println("IOException: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321" name="Google Shape;3321;p351"/>
          <p:cNvSpPr/>
          <p:nvPr/>
        </p:nvSpPr>
        <p:spPr>
          <a:xfrm>
            <a:off x="5867400" y="3733800"/>
            <a:ext cx="2514600" cy="457200"/>
          </a:xfrm>
          <a:prstGeom prst="wedgeRectCallout">
            <a:avLst>
              <a:gd name="adj1" fmla="val -10477"/>
              <a:gd name="adj2" fmla="val 1503"/>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Now, rather than a byte array, this version uses a character array.</a:t>
            </a:r>
            <a:endParaRPr/>
          </a:p>
        </p:txBody>
      </p:sp>
      <p:sp>
        <p:nvSpPr>
          <p:cNvPr id="3322" name="Google Shape;3322;p3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353</a:t>
            </a:fld>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327"/>
        <p:cNvGrpSpPr/>
        <p:nvPr/>
      </p:nvGrpSpPr>
      <p:grpSpPr>
        <a:xfrm>
          <a:off x="0" y="0"/>
          <a:ext cx="0" cy="0"/>
          <a:chOff x="0" y="0"/>
          <a:chExt cx="0" cy="0"/>
        </a:xfrm>
      </p:grpSpPr>
      <p:sp>
        <p:nvSpPr>
          <p:cNvPr id="3328" name="Google Shape;3328;p352"/>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I/O Stream Chaining</a:t>
            </a:r>
            <a:br>
              <a:rPr lang="en-US" sz="2600" b="1" i="0" u="none" strike="noStrike" cap="none">
                <a:solidFill>
                  <a:schemeClr val="dk1"/>
                </a:solidFill>
                <a:latin typeface="Arial"/>
                <a:ea typeface="Arial"/>
                <a:cs typeface="Arial"/>
                <a:sym typeface="Arial"/>
              </a:rPr>
            </a:br>
            <a:endParaRPr/>
          </a:p>
        </p:txBody>
      </p:sp>
      <p:sp>
        <p:nvSpPr>
          <p:cNvPr id="3329" name="Google Shape;3329;p352"/>
          <p:cNvSpPr/>
          <p:nvPr/>
        </p:nvSpPr>
        <p:spPr>
          <a:xfrm>
            <a:off x="381000" y="3886200"/>
            <a:ext cx="8382000" cy="2286000"/>
          </a:xfrm>
          <a:prstGeom prst="roundRect">
            <a:avLst>
              <a:gd name="adj" fmla="val 0"/>
            </a:avLst>
          </a:prstGeom>
          <a:gradFill>
            <a:gsLst>
              <a:gs pos="0">
                <a:srgbClr val="CACACA"/>
              </a:gs>
              <a:gs pos="50000">
                <a:srgbClr val="DDDDDD"/>
              </a:gs>
              <a:gs pos="100000">
                <a:srgbClr val="EEEEEE"/>
              </a:gs>
            </a:gsLst>
            <a:lin ang="16200038"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0" name="Google Shape;3330;p352"/>
          <p:cNvSpPr/>
          <p:nvPr/>
        </p:nvSpPr>
        <p:spPr>
          <a:xfrm>
            <a:off x="381000" y="1066800"/>
            <a:ext cx="8382000" cy="2286000"/>
          </a:xfrm>
          <a:prstGeom prst="roundRect">
            <a:avLst>
              <a:gd name="adj" fmla="val 0"/>
            </a:avLst>
          </a:prstGeom>
          <a:gradFill>
            <a:gsLst>
              <a:gs pos="0">
                <a:srgbClr val="CACACA"/>
              </a:gs>
              <a:gs pos="50000">
                <a:srgbClr val="DDDDDD"/>
              </a:gs>
              <a:gs pos="100000">
                <a:srgbClr val="EEEEEE"/>
              </a:gs>
            </a:gsLst>
            <a:lin ang="16200038"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1" name="Google Shape;3331;p352"/>
          <p:cNvSpPr/>
          <p:nvPr/>
        </p:nvSpPr>
        <p:spPr>
          <a:xfrm>
            <a:off x="1778000" y="2063750"/>
            <a:ext cx="1524000" cy="444600"/>
          </a:xfrm>
          <a:prstGeom prst="roundRect">
            <a:avLst>
              <a:gd name="adj" fmla="val 0"/>
            </a:avLst>
          </a:prstGeom>
          <a:solidFill>
            <a:srgbClr val="FFE8B9"/>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2" name="Google Shape;3332;p352"/>
          <p:cNvSpPr/>
          <p:nvPr/>
        </p:nvSpPr>
        <p:spPr>
          <a:xfrm>
            <a:off x="3136900" y="1981200"/>
            <a:ext cx="2298600" cy="609600"/>
          </a:xfrm>
          <a:prstGeom prst="roundRect">
            <a:avLst>
              <a:gd name="adj" fmla="val 0"/>
            </a:avLst>
          </a:prstGeom>
          <a:solidFill>
            <a:srgbClr val="FFDE9B"/>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3" name="Google Shape;3333;p352"/>
          <p:cNvSpPr/>
          <p:nvPr/>
        </p:nvSpPr>
        <p:spPr>
          <a:xfrm>
            <a:off x="5054600" y="1828800"/>
            <a:ext cx="2184300" cy="914400"/>
          </a:xfrm>
          <a:prstGeom prst="roundRect">
            <a:avLst>
              <a:gd name="adj" fmla="val 0"/>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4" name="Google Shape;3334;p352"/>
          <p:cNvSpPr txBox="1"/>
          <p:nvPr/>
        </p:nvSpPr>
        <p:spPr>
          <a:xfrm>
            <a:off x="3414712" y="1143000"/>
            <a:ext cx="23004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Input Stream Chain</a:t>
            </a:r>
            <a:endParaRPr/>
          </a:p>
        </p:txBody>
      </p:sp>
      <p:sp>
        <p:nvSpPr>
          <p:cNvPr id="3335" name="Google Shape;3335;p352"/>
          <p:cNvSpPr txBox="1"/>
          <p:nvPr/>
        </p:nvSpPr>
        <p:spPr>
          <a:xfrm>
            <a:off x="3317875" y="3973512"/>
            <a:ext cx="24924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Output Stream Chain</a:t>
            </a:r>
            <a:endParaRPr/>
          </a:p>
        </p:txBody>
      </p:sp>
      <p:sp>
        <p:nvSpPr>
          <p:cNvPr id="3336" name="Google Shape;3336;p352"/>
          <p:cNvSpPr/>
          <p:nvPr/>
        </p:nvSpPr>
        <p:spPr>
          <a:xfrm>
            <a:off x="14097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7" name="Google Shape;3337;p352"/>
          <p:cNvSpPr/>
          <p:nvPr/>
        </p:nvSpPr>
        <p:spPr>
          <a:xfrm>
            <a:off x="482600" y="2057400"/>
            <a:ext cx="1066800" cy="457200"/>
          </a:xfrm>
          <a:prstGeom prst="roundRect">
            <a:avLst>
              <a:gd name="adj" fmla="val 10800"/>
            </a:avLst>
          </a:prstGeom>
          <a:solidFill>
            <a:srgbClr val="7F7F7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Data Source</a:t>
            </a:r>
            <a:endParaRPr/>
          </a:p>
        </p:txBody>
      </p:sp>
      <p:sp>
        <p:nvSpPr>
          <p:cNvPr id="3338" name="Google Shape;3338;p352"/>
          <p:cNvSpPr/>
          <p:nvPr/>
        </p:nvSpPr>
        <p:spPr>
          <a:xfrm>
            <a:off x="7510462" y="2057400"/>
            <a:ext cx="1143000" cy="457200"/>
          </a:xfrm>
          <a:prstGeom prst="ellipse">
            <a:avLst/>
          </a:prstGeom>
          <a:solidFill>
            <a:schemeClr val="accent2"/>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Program</a:t>
            </a:r>
            <a:endParaRPr/>
          </a:p>
        </p:txBody>
      </p:sp>
      <p:sp>
        <p:nvSpPr>
          <p:cNvPr id="3339" name="Google Shape;3339;p352"/>
          <p:cNvSpPr/>
          <p:nvPr/>
        </p:nvSpPr>
        <p:spPr>
          <a:xfrm>
            <a:off x="29210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0" name="Google Shape;3340;p352"/>
          <p:cNvSpPr/>
          <p:nvPr/>
        </p:nvSpPr>
        <p:spPr>
          <a:xfrm>
            <a:off x="4826000"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341" name="Google Shape;3341;p352"/>
          <p:cNvCxnSpPr/>
          <p:nvPr/>
        </p:nvCxnSpPr>
        <p:spPr>
          <a:xfrm rot="5400000">
            <a:off x="1122362" y="2286000"/>
            <a:ext cx="1066800" cy="0"/>
          </a:xfrm>
          <a:prstGeom prst="straightConnector1">
            <a:avLst/>
          </a:prstGeom>
          <a:noFill/>
          <a:ln w="28575" cap="flat" cmpd="sng">
            <a:solidFill>
              <a:schemeClr val="dk1"/>
            </a:solidFill>
            <a:prstDash val="solid"/>
            <a:miter lim="800000"/>
            <a:headEnd type="none" w="med" len="med"/>
            <a:tailEnd type="none" w="med" len="med"/>
          </a:ln>
        </p:spPr>
      </p:cxnSp>
      <p:sp>
        <p:nvSpPr>
          <p:cNvPr id="3342" name="Google Shape;3342;p352"/>
          <p:cNvSpPr txBox="1"/>
          <p:nvPr/>
        </p:nvSpPr>
        <p:spPr>
          <a:xfrm>
            <a:off x="1752600" y="2519362"/>
            <a:ext cx="14733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File Input Stream</a:t>
            </a:r>
            <a:endParaRPr/>
          </a:p>
        </p:txBody>
      </p:sp>
      <p:sp>
        <p:nvSpPr>
          <p:cNvPr id="3343" name="Google Shape;3343;p352"/>
          <p:cNvSpPr txBox="1"/>
          <p:nvPr/>
        </p:nvSpPr>
        <p:spPr>
          <a:xfrm>
            <a:off x="3217862" y="2590800"/>
            <a:ext cx="18177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1" i="0" u="none">
                <a:solidFill>
                  <a:schemeClr val="dk1"/>
                </a:solidFill>
                <a:latin typeface="Courier New"/>
                <a:ea typeface="Courier New"/>
                <a:cs typeface="Courier New"/>
                <a:sym typeface="Courier New"/>
              </a:rPr>
              <a:t>Buffered Input Stream</a:t>
            </a:r>
            <a:endParaRPr/>
          </a:p>
        </p:txBody>
      </p:sp>
      <p:sp>
        <p:nvSpPr>
          <p:cNvPr id="3344" name="Google Shape;3344;p352"/>
          <p:cNvSpPr txBox="1"/>
          <p:nvPr/>
        </p:nvSpPr>
        <p:spPr>
          <a:xfrm>
            <a:off x="5410200" y="2743200"/>
            <a:ext cx="1447800" cy="4620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Data Input Stream</a:t>
            </a:r>
            <a:endParaRPr/>
          </a:p>
        </p:txBody>
      </p:sp>
      <p:sp>
        <p:nvSpPr>
          <p:cNvPr id="3345" name="Google Shape;3345;p352"/>
          <p:cNvSpPr/>
          <p:nvPr/>
        </p:nvSpPr>
        <p:spPr>
          <a:xfrm>
            <a:off x="6900862" y="2133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346" name="Google Shape;3346;p352"/>
          <p:cNvGrpSpPr/>
          <p:nvPr/>
        </p:nvGrpSpPr>
        <p:grpSpPr>
          <a:xfrm rot="10800000">
            <a:off x="2168643" y="4752785"/>
            <a:ext cx="5187776" cy="870966"/>
            <a:chOff x="0" y="0"/>
            <a:chExt cx="2147483647" cy="2147483647"/>
          </a:xfrm>
        </p:grpSpPr>
        <p:sp>
          <p:nvSpPr>
            <p:cNvPr id="3347" name="Google Shape;3347;p352"/>
            <p:cNvSpPr/>
            <p:nvPr/>
          </p:nvSpPr>
          <p:spPr>
            <a:xfrm>
              <a:off x="0" y="566697443"/>
              <a:ext cx="600895065" cy="1043915735"/>
            </a:xfrm>
            <a:prstGeom prst="roundRect">
              <a:avLst>
                <a:gd name="adj" fmla="val 0"/>
              </a:avLst>
            </a:prstGeom>
            <a:solidFill>
              <a:srgbClr val="FFE8B9"/>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8" name="Google Shape;3348;p352"/>
            <p:cNvSpPr/>
            <p:nvPr/>
          </p:nvSpPr>
          <p:spPr>
            <a:xfrm>
              <a:off x="535798063" y="357914237"/>
              <a:ext cx="906350045" cy="1431655764"/>
            </a:xfrm>
            <a:prstGeom prst="roundRect">
              <a:avLst>
                <a:gd name="adj" fmla="val 0"/>
              </a:avLst>
            </a:prstGeom>
            <a:solidFill>
              <a:srgbClr val="FFDE9B"/>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9" name="Google Shape;3349;p352"/>
            <p:cNvSpPr/>
            <p:nvPr/>
          </p:nvSpPr>
          <p:spPr>
            <a:xfrm>
              <a:off x="1291924267" y="0"/>
              <a:ext cx="855559379" cy="2147483647"/>
            </a:xfrm>
            <a:prstGeom prst="roundRect">
              <a:avLst>
                <a:gd name="adj" fmla="val 0"/>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350" name="Google Shape;3350;p352"/>
          <p:cNvSpPr/>
          <p:nvPr/>
        </p:nvSpPr>
        <p:spPr>
          <a:xfrm>
            <a:off x="1555750"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1" name="Google Shape;3351;p352"/>
          <p:cNvSpPr/>
          <p:nvPr/>
        </p:nvSpPr>
        <p:spPr>
          <a:xfrm>
            <a:off x="3821112"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2" name="Google Shape;3352;p352"/>
          <p:cNvSpPr/>
          <p:nvPr/>
        </p:nvSpPr>
        <p:spPr>
          <a:xfrm>
            <a:off x="5726112"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3" name="Google Shape;3353;p352"/>
          <p:cNvSpPr txBox="1"/>
          <p:nvPr/>
        </p:nvSpPr>
        <p:spPr>
          <a:xfrm>
            <a:off x="2057400" y="5410200"/>
            <a:ext cx="1676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Data Output Stream</a:t>
            </a:r>
            <a:endParaRPr/>
          </a:p>
        </p:txBody>
      </p:sp>
      <p:sp>
        <p:nvSpPr>
          <p:cNvPr id="3354" name="Google Shape;3354;p352"/>
          <p:cNvSpPr txBox="1"/>
          <p:nvPr/>
        </p:nvSpPr>
        <p:spPr>
          <a:xfrm>
            <a:off x="3873500" y="5257800"/>
            <a:ext cx="21336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1" i="0" u="none">
                <a:solidFill>
                  <a:schemeClr val="dk1"/>
                </a:solidFill>
                <a:latin typeface="Courier New"/>
                <a:ea typeface="Courier New"/>
                <a:cs typeface="Courier New"/>
                <a:sym typeface="Courier New"/>
              </a:rPr>
              <a:t>Buffered Output Stream</a:t>
            </a:r>
            <a:endParaRPr/>
          </a:p>
        </p:txBody>
      </p:sp>
      <p:sp>
        <p:nvSpPr>
          <p:cNvPr id="3355" name="Google Shape;3355;p352"/>
          <p:cNvSpPr txBox="1"/>
          <p:nvPr/>
        </p:nvSpPr>
        <p:spPr>
          <a:xfrm>
            <a:off x="5789612" y="5181600"/>
            <a:ext cx="1676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ourier New"/>
              <a:buNone/>
            </a:pPr>
            <a:r>
              <a:rPr lang="en-US" sz="1200" b="1" i="0" u="none">
                <a:solidFill>
                  <a:srgbClr val="000000"/>
                </a:solidFill>
                <a:latin typeface="Courier New"/>
                <a:ea typeface="Courier New"/>
                <a:cs typeface="Courier New"/>
                <a:sym typeface="Courier New"/>
              </a:rPr>
              <a:t>File Output Stream</a:t>
            </a:r>
            <a:endParaRPr/>
          </a:p>
        </p:txBody>
      </p:sp>
      <p:sp>
        <p:nvSpPr>
          <p:cNvPr id="3356" name="Google Shape;3356;p352"/>
          <p:cNvSpPr/>
          <p:nvPr/>
        </p:nvSpPr>
        <p:spPr>
          <a:xfrm>
            <a:off x="6992937" y="4800600"/>
            <a:ext cx="609600" cy="304800"/>
          </a:xfrm>
          <a:prstGeom prst="rightArrow">
            <a:avLst>
              <a:gd name="adj1" fmla="val 50000"/>
              <a:gd name="adj2" fmla="val 50000"/>
            </a:avLst>
          </a:prstGeom>
          <a:gradFill>
            <a:gsLst>
              <a:gs pos="0">
                <a:srgbClr val="000000"/>
              </a:gs>
              <a:gs pos="50000">
                <a:srgbClr val="7F7F7F"/>
              </a:gs>
              <a:gs pos="100000">
                <a:srgbClr val="D9D9D9"/>
              </a:gs>
            </a:gsLst>
            <a:lin ang="10800025"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7" name="Google Shape;3357;p352"/>
          <p:cNvSpPr/>
          <p:nvPr/>
        </p:nvSpPr>
        <p:spPr>
          <a:xfrm>
            <a:off x="457200" y="4724400"/>
            <a:ext cx="1143000" cy="457200"/>
          </a:xfrm>
          <a:prstGeom prst="ellipse">
            <a:avLst/>
          </a:prstGeom>
          <a:solidFill>
            <a:schemeClr val="accent2"/>
          </a:solidFill>
          <a:ln w="28575"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Program</a:t>
            </a:r>
            <a:endParaRPr/>
          </a:p>
        </p:txBody>
      </p:sp>
      <p:sp>
        <p:nvSpPr>
          <p:cNvPr id="3358" name="Google Shape;3358;p352"/>
          <p:cNvSpPr/>
          <p:nvPr/>
        </p:nvSpPr>
        <p:spPr>
          <a:xfrm>
            <a:off x="7597775" y="4724400"/>
            <a:ext cx="1066800" cy="457200"/>
          </a:xfrm>
          <a:prstGeom prst="roundRect">
            <a:avLst>
              <a:gd name="adj" fmla="val 10800"/>
            </a:avLst>
          </a:prstGeom>
          <a:solidFill>
            <a:srgbClr val="7F7F7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a:solidFill>
                  <a:schemeClr val="lt1"/>
                </a:solidFill>
                <a:latin typeface="Arial"/>
                <a:ea typeface="Arial"/>
                <a:cs typeface="Arial"/>
                <a:sym typeface="Arial"/>
              </a:rPr>
              <a:t>Data Sink</a:t>
            </a:r>
            <a:endParaRPr/>
          </a:p>
        </p:txBody>
      </p:sp>
      <p:cxnSp>
        <p:nvCxnSpPr>
          <p:cNvPr id="3359" name="Google Shape;3359;p352"/>
          <p:cNvCxnSpPr/>
          <p:nvPr/>
        </p:nvCxnSpPr>
        <p:spPr>
          <a:xfrm rot="5400000">
            <a:off x="6858000" y="4953000"/>
            <a:ext cx="1066800" cy="0"/>
          </a:xfrm>
          <a:prstGeom prst="straightConnector1">
            <a:avLst/>
          </a:prstGeom>
          <a:noFill/>
          <a:ln w="28575" cap="flat" cmpd="sng">
            <a:solidFill>
              <a:schemeClr val="dk1"/>
            </a:solidFill>
            <a:prstDash val="solid"/>
            <a:miter lim="800000"/>
            <a:headEnd type="none" w="med" len="med"/>
            <a:tailEnd type="none" w="med" len="med"/>
          </a:ln>
        </p:spPr>
      </p:cxnSp>
      <p:sp>
        <p:nvSpPr>
          <p:cNvPr id="3360" name="Google Shape;3360;p3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354</a:t>
            </a:fld>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353"/>
          <p:cNvSpPr txBox="1"/>
          <p:nvPr/>
        </p:nvSpPr>
        <p:spPr>
          <a:xfrm>
            <a:off x="615950" y="1066800"/>
            <a:ext cx="7924800" cy="5029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67" name="Google Shape;3367;p3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Chained Streams: Example</a:t>
            </a:r>
            <a:br>
              <a:rPr lang="en-US" sz="2600" b="1" i="0" u="none" strike="noStrike" cap="none">
                <a:solidFill>
                  <a:schemeClr val="dk1"/>
                </a:solidFill>
                <a:latin typeface="Arial"/>
                <a:ea typeface="Arial"/>
                <a:cs typeface="Arial"/>
                <a:sym typeface="Arial"/>
              </a:rPr>
            </a:br>
            <a:endParaRPr/>
          </a:p>
        </p:txBody>
      </p:sp>
      <p:sp>
        <p:nvSpPr>
          <p:cNvPr id="3368" name="Google Shape;3368;p353"/>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java.io.BufferedReader; import java.io.BufferedWriter;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java.io.FileReader; import java.io.FileWriter;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BufferedStreamCopyTest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(BufferedReader bufInput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new BufferedReader(new FileReader(args[0]));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BufferedWriter bufOutput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new BufferedWriter(new FileWriter(args[1])))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String line =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while ((line = bufInput.readLine()) != null)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bufOutput.write(line);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bufOutput.newLine();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not found: " + 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a:t>
            </a:r>
            <a:endParaRPr/>
          </a:p>
        </p:txBody>
      </p:sp>
      <p:sp>
        <p:nvSpPr>
          <p:cNvPr id="3369" name="Google Shape;3369;p353"/>
          <p:cNvSpPr/>
          <p:nvPr/>
        </p:nvSpPr>
        <p:spPr>
          <a:xfrm>
            <a:off x="6019800" y="3919537"/>
            <a:ext cx="2362200" cy="1262100"/>
          </a:xfrm>
          <a:prstGeom prst="wedgeRectCallout">
            <a:avLst>
              <a:gd name="adj1" fmla="val -8346"/>
              <a:gd name="adj2" fmla="val -1302"/>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character buffer replaced by a </a:t>
            </a:r>
            <a:r>
              <a:rPr lang="en-US" sz="1200" b="0" i="0" u="none">
                <a:solidFill>
                  <a:schemeClr val="dk1"/>
                </a:solidFill>
                <a:latin typeface="Courier New"/>
                <a:ea typeface="Courier New"/>
                <a:cs typeface="Courier New"/>
                <a:sym typeface="Courier New"/>
              </a:rPr>
              <a:t>String</a:t>
            </a:r>
            <a:r>
              <a:rPr lang="en-US" sz="1200" b="0" i="0" u="none">
                <a:solidFill>
                  <a:schemeClr val="dk1"/>
                </a:solidFill>
                <a:latin typeface="Arial"/>
                <a:ea typeface="Arial"/>
                <a:cs typeface="Arial"/>
                <a:sym typeface="Arial"/>
              </a:rPr>
              <a:t>. Note that </a:t>
            </a:r>
            <a:r>
              <a:rPr lang="en-US" sz="1200" b="0" i="0" u="none">
                <a:solidFill>
                  <a:schemeClr val="dk1"/>
                </a:solidFill>
                <a:latin typeface="Courier New"/>
                <a:ea typeface="Courier New"/>
                <a:cs typeface="Courier New"/>
                <a:sym typeface="Courier New"/>
              </a:rPr>
              <a:t>readLine()</a:t>
            </a:r>
            <a:r>
              <a:rPr lang="en-US" sz="1200" b="0" i="0" u="none">
                <a:solidFill>
                  <a:schemeClr val="dk1"/>
                </a:solidFill>
                <a:latin typeface="Arial"/>
                <a:ea typeface="Arial"/>
                <a:cs typeface="Arial"/>
                <a:sym typeface="Arial"/>
              </a:rPr>
              <a:t> uses the newline character as a terminator. Therefore,  you must add that back to the output file.</a:t>
            </a:r>
            <a:endParaRPr/>
          </a:p>
        </p:txBody>
      </p:sp>
      <p:sp>
        <p:nvSpPr>
          <p:cNvPr id="3370" name="Google Shape;3370;p353"/>
          <p:cNvSpPr/>
          <p:nvPr/>
        </p:nvSpPr>
        <p:spPr>
          <a:xfrm>
            <a:off x="5410200" y="1905000"/>
            <a:ext cx="3048000" cy="685800"/>
          </a:xfrm>
          <a:prstGeom prst="wedgeRectCallout">
            <a:avLst>
              <a:gd name="adj1" fmla="val -6490"/>
              <a:gd name="adj2" fmla="val 2746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 </a:t>
            </a:r>
            <a:r>
              <a:rPr lang="en-US" sz="1200" b="0" i="0" u="none">
                <a:solidFill>
                  <a:schemeClr val="dk1"/>
                </a:solidFill>
                <a:latin typeface="Courier New"/>
                <a:ea typeface="Courier New"/>
                <a:cs typeface="Courier New"/>
                <a:sym typeface="Courier New"/>
              </a:rPr>
              <a:t>FileReader</a:t>
            </a:r>
            <a:r>
              <a:rPr lang="en-US" sz="1200" b="0" i="0" u="none">
                <a:solidFill>
                  <a:schemeClr val="dk1"/>
                </a:solidFill>
                <a:latin typeface="Arial"/>
                <a:ea typeface="Arial"/>
                <a:cs typeface="Arial"/>
                <a:sym typeface="Arial"/>
              </a:rPr>
              <a:t> chained to a </a:t>
            </a:r>
            <a:r>
              <a:rPr lang="en-US" sz="1200" b="0" i="0" u="none">
                <a:solidFill>
                  <a:schemeClr val="dk1"/>
                </a:solidFill>
                <a:latin typeface="Courier New"/>
                <a:ea typeface="Courier New"/>
                <a:cs typeface="Courier New"/>
                <a:sym typeface="Courier New"/>
              </a:rPr>
              <a:t>BufferedFileReader</a:t>
            </a:r>
            <a:r>
              <a:rPr lang="en-US" sz="1200" b="0" i="0" u="none">
                <a:solidFill>
                  <a:schemeClr val="dk1"/>
                </a:solidFill>
                <a:latin typeface="Arial"/>
                <a:ea typeface="Arial"/>
                <a:cs typeface="Arial"/>
                <a:sym typeface="Arial"/>
              </a:rPr>
              <a:t>: This allows you to use a method that reads a String.</a:t>
            </a:r>
            <a:endParaRPr/>
          </a:p>
        </p:txBody>
      </p:sp>
      <p:sp>
        <p:nvSpPr>
          <p:cNvPr id="3371" name="Google Shape;3371;p3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355</a:t>
            </a:fld>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376"/>
        <p:cNvGrpSpPr/>
        <p:nvPr/>
      </p:nvGrpSpPr>
      <p:grpSpPr>
        <a:xfrm>
          <a:off x="0" y="0"/>
          <a:ext cx="0" cy="0"/>
          <a:chOff x="0" y="0"/>
          <a:chExt cx="0" cy="0"/>
        </a:xfrm>
      </p:grpSpPr>
      <p:sp>
        <p:nvSpPr>
          <p:cNvPr id="3377" name="Google Shape;3377;p3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Console I/O</a:t>
            </a:r>
            <a:br>
              <a:rPr lang="en-US" sz="2600" b="1" i="0" u="none" strike="noStrike" cap="none">
                <a:solidFill>
                  <a:schemeClr val="dk1"/>
                </a:solidFill>
                <a:latin typeface="Arial"/>
                <a:ea typeface="Arial"/>
                <a:cs typeface="Arial"/>
                <a:sym typeface="Arial"/>
              </a:rPr>
            </a:br>
            <a:endParaRPr/>
          </a:p>
        </p:txBody>
      </p:sp>
      <p:sp>
        <p:nvSpPr>
          <p:cNvPr id="3378" name="Google Shape;3378;p354"/>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System</a:t>
            </a:r>
            <a:r>
              <a:rPr lang="en-US" sz="2200" b="0" i="0" u="none">
                <a:solidFill>
                  <a:schemeClr val="dk1"/>
                </a:solidFill>
                <a:latin typeface="Arial"/>
                <a:ea typeface="Arial"/>
                <a:cs typeface="Arial"/>
                <a:sym typeface="Arial"/>
              </a:rPr>
              <a:t> class in the </a:t>
            </a:r>
            <a:r>
              <a:rPr lang="en-US" sz="2200" b="0" i="0" u="none">
                <a:solidFill>
                  <a:schemeClr val="dk1"/>
                </a:solidFill>
                <a:latin typeface="Courier New"/>
                <a:ea typeface="Courier New"/>
                <a:cs typeface="Courier New"/>
                <a:sym typeface="Courier New"/>
              </a:rPr>
              <a:t>java.lang</a:t>
            </a:r>
            <a:r>
              <a:rPr lang="en-US" sz="2200" b="0" i="0" u="none">
                <a:solidFill>
                  <a:schemeClr val="dk1"/>
                </a:solidFill>
                <a:latin typeface="Arial"/>
                <a:ea typeface="Arial"/>
                <a:cs typeface="Arial"/>
                <a:sym typeface="Arial"/>
              </a:rPr>
              <a:t> package has three static instance fields: </a:t>
            </a:r>
            <a:r>
              <a:rPr lang="en-US" sz="2200" b="0" i="0" u="none">
                <a:solidFill>
                  <a:schemeClr val="dk1"/>
                </a:solidFill>
                <a:latin typeface="Courier New"/>
                <a:ea typeface="Courier New"/>
                <a:cs typeface="Courier New"/>
                <a:sym typeface="Courier New"/>
              </a:rPr>
              <a:t>out</a:t>
            </a: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in</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err</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System.out</a:t>
            </a:r>
            <a:r>
              <a:rPr lang="en-US" sz="2200" b="0" i="0" u="none" strike="noStrike" cap="none">
                <a:solidFill>
                  <a:schemeClr val="dk1"/>
                </a:solidFill>
                <a:latin typeface="Arial"/>
                <a:ea typeface="Arial"/>
                <a:cs typeface="Arial"/>
                <a:sym typeface="Arial"/>
              </a:rPr>
              <a:t> field is a static instance of a </a:t>
            </a:r>
            <a:r>
              <a:rPr lang="en-US" sz="2200" b="0" i="0" u="none" strike="noStrike" cap="none">
                <a:solidFill>
                  <a:schemeClr val="dk1"/>
                </a:solidFill>
                <a:latin typeface="Courier New"/>
                <a:ea typeface="Courier New"/>
                <a:cs typeface="Courier New"/>
                <a:sym typeface="Courier New"/>
              </a:rPr>
              <a:t>PrintStream</a:t>
            </a:r>
            <a:r>
              <a:rPr lang="en-US" sz="2200" b="0" i="0" u="none" strike="noStrike" cap="none">
                <a:solidFill>
                  <a:schemeClr val="dk1"/>
                </a:solidFill>
                <a:latin typeface="Arial"/>
                <a:ea typeface="Arial"/>
                <a:cs typeface="Arial"/>
                <a:sym typeface="Arial"/>
              </a:rPr>
              <a:t> object that enables you to write to </a:t>
            </a:r>
            <a:r>
              <a:rPr lang="en-US" sz="2200" b="0" i="1" u="none" strike="noStrike" cap="none">
                <a:solidFill>
                  <a:schemeClr val="dk1"/>
                </a:solidFill>
                <a:latin typeface="Arial"/>
                <a:ea typeface="Arial"/>
                <a:cs typeface="Arial"/>
                <a:sym typeface="Arial"/>
              </a:rPr>
              <a:t>standard output.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System.in</a:t>
            </a:r>
            <a:r>
              <a:rPr lang="en-US" sz="2200" b="0" i="0" u="none" strike="noStrike" cap="none">
                <a:solidFill>
                  <a:schemeClr val="dk1"/>
                </a:solidFill>
                <a:latin typeface="Arial"/>
                <a:ea typeface="Arial"/>
                <a:cs typeface="Arial"/>
                <a:sym typeface="Arial"/>
              </a:rPr>
              <a:t> field is a static instance of an </a:t>
            </a:r>
            <a:r>
              <a:rPr lang="en-US" sz="2200" b="0" i="0" u="none" strike="noStrike" cap="none">
                <a:solidFill>
                  <a:schemeClr val="dk1"/>
                </a:solidFill>
                <a:latin typeface="Courier New"/>
                <a:ea typeface="Courier New"/>
                <a:cs typeface="Courier New"/>
                <a:sym typeface="Courier New"/>
              </a:rPr>
              <a:t>InputStream</a:t>
            </a:r>
            <a:r>
              <a:rPr lang="en-US" sz="2200" b="0" i="0" u="none" strike="noStrike" cap="none">
                <a:solidFill>
                  <a:schemeClr val="dk1"/>
                </a:solidFill>
                <a:latin typeface="Arial"/>
                <a:ea typeface="Arial"/>
                <a:cs typeface="Arial"/>
                <a:sym typeface="Arial"/>
              </a:rPr>
              <a:t> object that enables you to read from </a:t>
            </a:r>
            <a:r>
              <a:rPr lang="en-US" sz="2200" b="0" i="1" u="none" strike="noStrike" cap="none">
                <a:solidFill>
                  <a:schemeClr val="dk1"/>
                </a:solidFill>
                <a:latin typeface="Arial"/>
                <a:ea typeface="Arial"/>
                <a:cs typeface="Arial"/>
                <a:sym typeface="Arial"/>
              </a:rPr>
              <a:t>standard input.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System.err</a:t>
            </a:r>
            <a:r>
              <a:rPr lang="en-US" sz="2200" b="0" i="0" u="none" strike="noStrike" cap="none">
                <a:solidFill>
                  <a:schemeClr val="dk1"/>
                </a:solidFill>
                <a:latin typeface="Arial"/>
                <a:ea typeface="Arial"/>
                <a:cs typeface="Arial"/>
                <a:sym typeface="Arial"/>
              </a:rPr>
              <a:t> field is a static instance of a </a:t>
            </a:r>
            <a:r>
              <a:rPr lang="en-US" sz="2200" b="0" i="0" u="none" strike="noStrike" cap="none">
                <a:solidFill>
                  <a:schemeClr val="dk1"/>
                </a:solidFill>
                <a:latin typeface="Courier New"/>
                <a:ea typeface="Courier New"/>
                <a:cs typeface="Courier New"/>
                <a:sym typeface="Courier New"/>
              </a:rPr>
              <a:t>PrintStream</a:t>
            </a:r>
            <a:r>
              <a:rPr lang="en-US" sz="2200" b="0" i="0" u="none" strike="noStrike" cap="none">
                <a:solidFill>
                  <a:schemeClr val="dk1"/>
                </a:solidFill>
                <a:latin typeface="Arial"/>
                <a:ea typeface="Arial"/>
                <a:cs typeface="Arial"/>
                <a:sym typeface="Arial"/>
              </a:rPr>
              <a:t> object that enables you to write to </a:t>
            </a:r>
            <a:r>
              <a:rPr lang="en-US" sz="2200" b="0" i="1" u="none" strike="noStrike" cap="none">
                <a:solidFill>
                  <a:schemeClr val="dk1"/>
                </a:solidFill>
                <a:latin typeface="Arial"/>
                <a:ea typeface="Arial"/>
                <a:cs typeface="Arial"/>
                <a:sym typeface="Arial"/>
              </a:rPr>
              <a:t>standard error.</a:t>
            </a: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379" name="Google Shape;3379;p3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356</a:t>
            </a:fld>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3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to Standard Output</a:t>
            </a:r>
            <a:br>
              <a:rPr lang="en-US" sz="2600" b="1" i="0" u="none" strike="noStrike" cap="none">
                <a:solidFill>
                  <a:schemeClr val="dk1"/>
                </a:solidFill>
                <a:latin typeface="Arial"/>
                <a:ea typeface="Arial"/>
                <a:cs typeface="Arial"/>
                <a:sym typeface="Arial"/>
              </a:rPr>
            </a:br>
            <a:endParaRPr/>
          </a:p>
        </p:txBody>
      </p:sp>
      <p:sp>
        <p:nvSpPr>
          <p:cNvPr id="3386" name="Google Shape;3386;p35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methods are part of the </a:t>
            </a:r>
            <a:r>
              <a:rPr lang="en-US" sz="2200" b="0" i="0" u="none" strike="noStrike" cap="none">
                <a:solidFill>
                  <a:schemeClr val="dk1"/>
                </a:solidFill>
                <a:latin typeface="Courier New"/>
                <a:ea typeface="Courier New"/>
                <a:cs typeface="Courier New"/>
                <a:sym typeface="Courier New"/>
              </a:rPr>
              <a:t>java.io.PrintStream</a:t>
            </a:r>
            <a:r>
              <a:rPr lang="en-US" sz="2200" b="0" i="0" u="none" strike="noStrike" cap="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methods print the argument and a newline character (</a:t>
            </a:r>
            <a:r>
              <a:rPr lang="en-US" sz="2200" b="0" i="0" u="none" strike="noStrike" cap="none">
                <a:solidFill>
                  <a:schemeClr val="dk1"/>
                </a:solidFill>
                <a:latin typeface="Courier New"/>
                <a:ea typeface="Courier New"/>
                <a:cs typeface="Courier New"/>
                <a:sym typeface="Courier New"/>
              </a:rPr>
              <a:t>\n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methods print the argument without a newline character.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println</a:t>
            </a:r>
            <a:r>
              <a:rPr lang="en-US" sz="2200" b="0" i="0" u="none" strike="noStrike" cap="none">
                <a:solidFill>
                  <a:schemeClr val="dk1"/>
                </a:solidFill>
                <a:latin typeface="Arial"/>
                <a:ea typeface="Arial"/>
                <a:cs typeface="Arial"/>
                <a:sym typeface="Arial"/>
              </a:rPr>
              <a:t> methods are overloaded for most primitive types </a:t>
            </a:r>
            <a:r>
              <a:rPr lang="en-US" sz="2200" b="0" i="0" u="none" strike="noStrike" cap="none">
                <a:solidFill>
                  <a:schemeClr val="dk1"/>
                </a:solidFill>
                <a:latin typeface="Courier New"/>
                <a:ea typeface="Courier New"/>
                <a:cs typeface="Courier New"/>
                <a:sym typeface="Courier New"/>
              </a:rPr>
              <a:t>(boolean</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char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int</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long</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float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double)</a:t>
            </a:r>
            <a:r>
              <a:rPr lang="en-US" sz="2200" b="0" i="0" u="none" strike="noStrike" cap="none">
                <a:solidFill>
                  <a:schemeClr val="dk1"/>
                </a:solidFill>
                <a:latin typeface="Arial"/>
                <a:ea typeface="Arial"/>
                <a:cs typeface="Arial"/>
                <a:sym typeface="Arial"/>
              </a:rPr>
              <a:t> and for </a:t>
            </a:r>
            <a:r>
              <a:rPr lang="en-US" sz="2200" b="0" i="0" u="none" strike="noStrike" cap="none">
                <a:solidFill>
                  <a:schemeClr val="dk1"/>
                </a:solidFill>
                <a:latin typeface="Courier New"/>
                <a:ea typeface="Courier New"/>
                <a:cs typeface="Courier New"/>
                <a:sym typeface="Courier New"/>
              </a:rPr>
              <a:t>char[]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String</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print(Object)</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println(Object)</a:t>
            </a:r>
            <a:r>
              <a:rPr lang="en-US" sz="2200" b="0" i="0" u="none" strike="noStrike" cap="none">
                <a:solidFill>
                  <a:schemeClr val="dk1"/>
                </a:solidFill>
                <a:latin typeface="Arial"/>
                <a:ea typeface="Arial"/>
                <a:cs typeface="Arial"/>
                <a:sym typeface="Arial"/>
              </a:rPr>
              <a:t> methods call the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method on the argument.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387" name="Google Shape;3387;p3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357</a:t>
            </a:fld>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356"/>
          <p:cNvSpPr txBox="1"/>
          <p:nvPr/>
        </p:nvSpPr>
        <p:spPr>
          <a:xfrm>
            <a:off x="457200" y="931862"/>
            <a:ext cx="8045400" cy="5334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94" name="Google Shape;3394;p3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Reading from Standard Input</a:t>
            </a:r>
            <a:br>
              <a:rPr lang="en-US" sz="2600" b="1" i="0" u="none" strike="noStrike" cap="none">
                <a:solidFill>
                  <a:schemeClr val="dk1"/>
                </a:solidFill>
                <a:latin typeface="Arial"/>
                <a:ea typeface="Arial"/>
                <a:cs typeface="Arial"/>
                <a:sym typeface="Arial"/>
              </a:rPr>
            </a:br>
            <a:endParaRPr/>
          </a:p>
        </p:txBody>
      </p:sp>
      <p:sp>
        <p:nvSpPr>
          <p:cNvPr id="3395" name="Google Shape;3395;p356"/>
          <p:cNvSpPr txBox="1">
            <a:spLocks noGrp="1"/>
          </p:cNvSpPr>
          <p:nvPr>
            <p:ph type="body" idx="1"/>
          </p:nvPr>
        </p:nvSpPr>
        <p:spPr>
          <a:xfrm>
            <a:off x="609600" y="984250"/>
            <a:ext cx="7918500" cy="5368800"/>
          </a:xfrm>
          <a:prstGeom prst="rect">
            <a:avLst/>
          </a:prstGeom>
          <a:noFill/>
          <a:ln>
            <a:noFill/>
          </a:ln>
        </p:spPr>
        <p:txBody>
          <a:bodyPr spcFirstLastPara="1" wrap="square" lIns="12700" tIns="12700" rIns="12700" bIns="12700" anchor="t" anchorCtr="0">
            <a:noAutofit/>
          </a:bodyPr>
          <a:lstStyle/>
          <a:p>
            <a:pPr marL="107950"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7 public class KeyboardInput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8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9     public static void main(String[] args)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10         String s =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11         try (BufferedReader in = new BufferedReader(new InputStreamReader(System.in)))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12             System.out.print("Type xyz to exit: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s = in.readLine();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while (s != null)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System.out.println("Read: " + s.trim());</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if (s.equals("xyz"))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System.exit(0);</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System.out.print("Type xyz to exit: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                 s = in.readLine();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21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22         } catch (IOException e) { // Catch any IO exceptions.</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23             System.out.println("Exception: " + e);</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24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25     }</a:t>
            </a:r>
            <a:endParaRPr/>
          </a:p>
          <a:p>
            <a:pPr marL="107950"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26 }</a:t>
            </a:r>
            <a:endParaRPr/>
          </a:p>
        </p:txBody>
      </p:sp>
      <p:sp>
        <p:nvSpPr>
          <p:cNvPr id="3396" name="Google Shape;3396;p356"/>
          <p:cNvSpPr/>
          <p:nvPr/>
        </p:nvSpPr>
        <p:spPr>
          <a:xfrm>
            <a:off x="6172200" y="1212850"/>
            <a:ext cx="2098800" cy="706500"/>
          </a:xfrm>
          <a:prstGeom prst="wedgeRectCallout">
            <a:avLst>
              <a:gd name="adj1" fmla="val -23319"/>
              <a:gd name="adj2" fmla="val 2360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Chain a buffered reader to an input stream that takes the console input.</a:t>
            </a:r>
            <a:endParaRPr/>
          </a:p>
        </p:txBody>
      </p:sp>
      <p:sp>
        <p:nvSpPr>
          <p:cNvPr id="3397" name="Google Shape;3397;p3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358</a:t>
            </a:fld>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357"/>
          <p:cNvSpPr txBox="1"/>
          <p:nvPr/>
        </p:nvSpPr>
        <p:spPr>
          <a:xfrm>
            <a:off x="533400" y="1828800"/>
            <a:ext cx="8001000" cy="419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04" name="Google Shape;3404;p3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Channel I/O</a:t>
            </a:r>
            <a:endParaRPr/>
          </a:p>
        </p:txBody>
      </p:sp>
      <p:sp>
        <p:nvSpPr>
          <p:cNvPr id="3405" name="Google Shape;3405;p357"/>
          <p:cNvSpPr txBox="1">
            <a:spLocks noGrp="1"/>
          </p:cNvSpPr>
          <p:nvPr>
            <p:ph type="body" idx="1"/>
          </p:nvPr>
        </p:nvSpPr>
        <p:spPr>
          <a:xfrm>
            <a:off x="609600" y="11430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Introduced in JDK 1.4, a channel reads bytes and characters in blocks, rather than one byte or character at a time.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java.io.FileInputStream; import java.io.FileOutputStream;</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java.nio.channels.FileChannel; import java.nio.ByteBuffer;</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import java.io.FileNotFoundException; import java.io.IOException;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ByteChannelCopyTest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try (FileChannel fcIn = new FileInputStream(args[0]).getChannel();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FileChannel fcOut = new FileOutputStream(args[1]).getChannel())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ByteBuffer buff = ByteBuffer.allocate((int) fcIn.size());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fcIn.read(buff);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buff.position(0);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fcOut.write(buff);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(FileNotFoundException f)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System.out.println("File not found: " + f);</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catch (IOException 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System.out.println("IOException: " + 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406" name="Google Shape;3406;p357"/>
          <p:cNvSpPr/>
          <p:nvPr/>
        </p:nvSpPr>
        <p:spPr>
          <a:xfrm>
            <a:off x="5715000" y="3886200"/>
            <a:ext cx="2667000" cy="685800"/>
          </a:xfrm>
          <a:prstGeom prst="wedgeRectCallout">
            <a:avLst>
              <a:gd name="adj1" fmla="val -12794"/>
              <a:gd name="adj2" fmla="val 705"/>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Create a buffer sized the same as the file size, and then read and write the file in a single operation.</a:t>
            </a:r>
            <a:endParaRPr/>
          </a:p>
        </p:txBody>
      </p:sp>
      <p:sp>
        <p:nvSpPr>
          <p:cNvPr id="3407" name="Google Shape;3407;p3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359</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p:nvPr/>
        </p:nvSpPr>
        <p:spPr>
          <a:xfrm>
            <a:off x="609600" y="1001712"/>
            <a:ext cx="7924800" cy="5094287"/>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8" name="Google Shape;238;p3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Arrays and </a:t>
            </a:r>
            <a:r>
              <a:rPr lang="en-US" sz="2600" b="1" i="0" u="none" strike="noStrike" cap="none">
                <a:solidFill>
                  <a:schemeClr val="dk1"/>
                </a:solidFill>
                <a:latin typeface="Courier New"/>
                <a:ea typeface="Courier New"/>
                <a:cs typeface="Courier New"/>
                <a:sym typeface="Courier New"/>
              </a:rPr>
              <a:t>for-each</a:t>
            </a:r>
            <a:r>
              <a:rPr lang="en-US" sz="2600" b="1" i="0" u="none" strike="noStrike" cap="none">
                <a:solidFill>
                  <a:schemeClr val="dk1"/>
                </a:solidFill>
                <a:latin typeface="Arial"/>
                <a:ea typeface="Arial"/>
                <a:cs typeface="Arial"/>
                <a:sym typeface="Arial"/>
              </a:rPr>
              <a:t> Loop</a:t>
            </a:r>
            <a:endParaRPr/>
          </a:p>
        </p:txBody>
      </p:sp>
      <p:sp>
        <p:nvSpPr>
          <p:cNvPr id="239" name="Google Shape;239;p34"/>
          <p:cNvSpPr txBox="1">
            <a:spLocks noGrp="1"/>
          </p:cNvSpPr>
          <p:nvPr>
            <p:ph type="body" idx="1"/>
          </p:nvPr>
        </p:nvSpPr>
        <p:spPr>
          <a:xfrm>
            <a:off x="609600" y="996950"/>
            <a:ext cx="791845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ArrayOperations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String[] names = new String[3];</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names[0] = "Blue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names[1] = "Red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names[2] = "Black Shirt";</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int[] numbers = {100, 200, 300};</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(String name:names){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System.out.println("Name: " + name);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for (int number:numbers){</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System.out.println("Number: " + number);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240" name="Google Shape;240;p34"/>
          <p:cNvSpPr/>
          <p:nvPr/>
        </p:nvSpPr>
        <p:spPr>
          <a:xfrm>
            <a:off x="5029200" y="2514600"/>
            <a:ext cx="1828800" cy="762000"/>
          </a:xfrm>
          <a:prstGeom prst="wedgeRectCallout">
            <a:avLst>
              <a:gd name="adj1" fmla="val -20809"/>
              <a:gd name="adj2" fmla="val 2342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Arrays are objects. Array objects have a final field length.</a:t>
            </a:r>
            <a:endParaRPr/>
          </a:p>
        </p:txBody>
      </p:sp>
      <p:sp>
        <p:nvSpPr>
          <p:cNvPr id="241" name="Google Shape;241;p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sp>
        <p:nvSpPr>
          <p:cNvPr id="3413" name="Google Shape;3413;p3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Persistence</a:t>
            </a:r>
            <a:endParaRPr/>
          </a:p>
        </p:txBody>
      </p:sp>
      <p:sp>
        <p:nvSpPr>
          <p:cNvPr id="3414" name="Google Shape;3414;p358"/>
          <p:cNvSpPr txBox="1">
            <a:spLocks noGrp="1"/>
          </p:cNvSpPr>
          <p:nvPr>
            <p:ph type="body" idx="1"/>
          </p:nvPr>
        </p:nvSpPr>
        <p:spPr>
          <a:xfrm>
            <a:off x="609600" y="1447800"/>
            <a:ext cx="7918500" cy="395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Saving data to some type of permanent storage is called persistence. An object that is persistent-capable can be stored on disk (or any other storage device), or sent to another machine to be stored there.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non-persisted object exists only as long as the Java Virtual Machine is running.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serialization is the standard mechanism for saving an object as a sequence of bytes that can later be rebuilt into a copy of the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serialize an object of a specific class, the class must implement the </a:t>
            </a:r>
            <a:r>
              <a:rPr lang="en-US" sz="2200" b="0" i="0" u="none" strike="noStrike" cap="none">
                <a:solidFill>
                  <a:schemeClr val="dk1"/>
                </a:solidFill>
                <a:latin typeface="Courier New"/>
                <a:ea typeface="Courier New"/>
                <a:cs typeface="Courier New"/>
                <a:sym typeface="Courier New"/>
              </a:rPr>
              <a:t>java.io.Serializable</a:t>
            </a:r>
            <a:r>
              <a:rPr lang="en-US" sz="2200" b="0" i="0" u="none" strike="noStrike" cap="none">
                <a:solidFill>
                  <a:schemeClr val="dk1"/>
                </a:solidFill>
                <a:latin typeface="Arial"/>
                <a:ea typeface="Arial"/>
                <a:cs typeface="Arial"/>
                <a:sym typeface="Arial"/>
              </a:rPr>
              <a:t> interface.</a:t>
            </a:r>
            <a:endParaRPr/>
          </a:p>
        </p:txBody>
      </p:sp>
      <p:sp>
        <p:nvSpPr>
          <p:cNvPr id="3415" name="Google Shape;3415;p3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360</a:t>
            </a:fld>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3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and Object Graphs</a:t>
            </a:r>
            <a:endParaRPr/>
          </a:p>
        </p:txBody>
      </p:sp>
      <p:sp>
        <p:nvSpPr>
          <p:cNvPr id="3422" name="Google Shape;3422;p35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an object is serialized, only the fields of the object are preserved.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 field references an object, the fields of the referenced object are also serialized, if that object's class is also serializable.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tree of an object’s fields constitutes the </a:t>
            </a:r>
            <a:r>
              <a:rPr lang="en-US" sz="2200" b="0" i="1" u="none" strike="noStrike" cap="none">
                <a:solidFill>
                  <a:schemeClr val="dk1"/>
                </a:solidFill>
                <a:latin typeface="Arial"/>
                <a:ea typeface="Arial"/>
                <a:cs typeface="Arial"/>
                <a:sym typeface="Arial"/>
              </a:rPr>
              <a:t>object graph</a:t>
            </a:r>
            <a:r>
              <a:rPr lang="en-US" sz="2200" b="0" i="0" u="none" strike="noStrike" cap="none">
                <a:solidFill>
                  <a:schemeClr val="dk1"/>
                </a:solidFill>
                <a:latin typeface="Arial"/>
                <a:ea typeface="Arial"/>
                <a:cs typeface="Arial"/>
                <a:sym typeface="Arial"/>
              </a:rPr>
              <a: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423" name="Google Shape;3423;p359"/>
          <p:cNvSpPr/>
          <p:nvPr/>
        </p:nvSpPr>
        <p:spPr>
          <a:xfrm>
            <a:off x="3733800" y="42672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a:t>
            </a:r>
            <a:endParaRPr/>
          </a:p>
        </p:txBody>
      </p:sp>
      <p:sp>
        <p:nvSpPr>
          <p:cNvPr id="3424" name="Google Shape;3424;p359"/>
          <p:cNvSpPr/>
          <p:nvPr/>
        </p:nvSpPr>
        <p:spPr>
          <a:xfrm>
            <a:off x="3657600" y="5578475"/>
            <a:ext cx="549300" cy="5478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sp>
        <p:nvSpPr>
          <p:cNvPr id="3425" name="Google Shape;3425;p359"/>
          <p:cNvSpPr/>
          <p:nvPr/>
        </p:nvSpPr>
        <p:spPr>
          <a:xfrm>
            <a:off x="4495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a:t>
            </a:r>
            <a:endParaRPr/>
          </a:p>
        </p:txBody>
      </p:sp>
      <p:sp>
        <p:nvSpPr>
          <p:cNvPr id="3426" name="Google Shape;3426;p359"/>
          <p:cNvSpPr/>
          <p:nvPr/>
        </p:nvSpPr>
        <p:spPr>
          <a:xfrm>
            <a:off x="2971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a:t>
            </a:r>
            <a:endParaRPr/>
          </a:p>
        </p:txBody>
      </p:sp>
      <p:sp>
        <p:nvSpPr>
          <p:cNvPr id="3427" name="Google Shape;3427;p359"/>
          <p:cNvSpPr/>
          <p:nvPr/>
        </p:nvSpPr>
        <p:spPr>
          <a:xfrm>
            <a:off x="5334000" y="55626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cxnSp>
        <p:nvCxnSpPr>
          <p:cNvPr id="3428" name="Google Shape;3428;p359"/>
          <p:cNvCxnSpPr/>
          <p:nvPr/>
        </p:nvCxnSpPr>
        <p:spPr>
          <a:xfrm flipH="1">
            <a:off x="3246299"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29" name="Google Shape;3429;p359"/>
          <p:cNvCxnSpPr/>
          <p:nvPr/>
        </p:nvCxnSpPr>
        <p:spPr>
          <a:xfrm>
            <a:off x="4283075"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30" name="Google Shape;3430;p359"/>
          <p:cNvCxnSpPr/>
          <p:nvPr/>
        </p:nvCxnSpPr>
        <p:spPr>
          <a:xfrm flipH="1">
            <a:off x="3932099" y="5227637"/>
            <a:ext cx="563700" cy="350700"/>
          </a:xfrm>
          <a:prstGeom prst="bentConnector2">
            <a:avLst/>
          </a:prstGeom>
          <a:noFill/>
          <a:ln w="28575" cap="flat" cmpd="sng">
            <a:solidFill>
              <a:schemeClr val="dk1"/>
            </a:solidFill>
            <a:prstDash val="solid"/>
            <a:round/>
            <a:headEnd type="none" w="med" len="med"/>
            <a:tailEnd type="triangle" w="med" len="med"/>
          </a:ln>
        </p:spPr>
      </p:cxnSp>
      <p:cxnSp>
        <p:nvCxnSpPr>
          <p:cNvPr id="3431" name="Google Shape;3431;p359"/>
          <p:cNvCxnSpPr/>
          <p:nvPr/>
        </p:nvCxnSpPr>
        <p:spPr>
          <a:xfrm>
            <a:off x="5045075" y="5227637"/>
            <a:ext cx="563700" cy="335100"/>
          </a:xfrm>
          <a:prstGeom prst="bentConnector2">
            <a:avLst/>
          </a:prstGeom>
          <a:noFill/>
          <a:ln w="28575" cap="flat" cmpd="sng">
            <a:solidFill>
              <a:schemeClr val="dk1"/>
            </a:solidFill>
            <a:prstDash val="solid"/>
            <a:round/>
            <a:headEnd type="none" w="med" len="med"/>
            <a:tailEnd type="triangle" w="med" len="med"/>
          </a:ln>
        </p:spPr>
      </p:cxnSp>
      <p:sp>
        <p:nvSpPr>
          <p:cNvPr id="3432" name="Google Shape;3432;p3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361</a:t>
            </a:fld>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3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Transient Fields and Objects</a:t>
            </a:r>
            <a:br>
              <a:rPr lang="en-US" sz="2600" b="1" i="0" u="none" strike="noStrike" cap="none">
                <a:solidFill>
                  <a:schemeClr val="dk1"/>
                </a:solidFill>
                <a:latin typeface="Arial"/>
                <a:ea typeface="Arial"/>
                <a:cs typeface="Arial"/>
                <a:sym typeface="Arial"/>
              </a:rPr>
            </a:br>
            <a:endParaRPr/>
          </a:p>
        </p:txBody>
      </p:sp>
      <p:sp>
        <p:nvSpPr>
          <p:cNvPr id="3439" name="Google Shape;3439;p360"/>
          <p:cNvSpPr txBox="1">
            <a:spLocks noGrp="1"/>
          </p:cNvSpPr>
          <p:nvPr>
            <p:ph type="body" idx="1"/>
          </p:nvPr>
        </p:nvSpPr>
        <p:spPr>
          <a:xfrm>
            <a:off x="609600" y="1447800"/>
            <a:ext cx="7918500" cy="4087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object classes are not serializable because they represent transient operating system–specific information.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object graph contains a non-serializable reference, a </a:t>
            </a:r>
            <a:r>
              <a:rPr lang="en-US" sz="2200" b="0" i="0" u="none" strike="noStrike" cap="none">
                <a:solidFill>
                  <a:schemeClr val="dk1"/>
                </a:solidFill>
                <a:latin typeface="Courier New"/>
                <a:ea typeface="Courier New"/>
                <a:cs typeface="Courier New"/>
                <a:sym typeface="Courier New"/>
              </a:rPr>
              <a:t>NotSerializableException</a:t>
            </a:r>
            <a:r>
              <a:rPr lang="en-US" sz="2200" b="0" i="0" u="none" strike="noStrike" cap="none">
                <a:solidFill>
                  <a:schemeClr val="dk1"/>
                </a:solidFill>
                <a:latin typeface="Arial"/>
                <a:ea typeface="Arial"/>
                <a:cs typeface="Arial"/>
                <a:sym typeface="Arial"/>
              </a:rPr>
              <a:t> is thrown and the serialization operation fails.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Fields that should not be serialized or that do not need to be serialized can be marked with the keyword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440" name="Google Shape;3440;p360"/>
          <p:cNvSpPr/>
          <p:nvPr/>
        </p:nvSpPr>
        <p:spPr>
          <a:xfrm>
            <a:off x="3733800" y="42672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a:t>
            </a:r>
            <a:endParaRPr/>
          </a:p>
        </p:txBody>
      </p:sp>
      <p:sp>
        <p:nvSpPr>
          <p:cNvPr id="3441" name="Google Shape;3441;p360"/>
          <p:cNvSpPr/>
          <p:nvPr/>
        </p:nvSpPr>
        <p:spPr>
          <a:xfrm>
            <a:off x="3657600" y="5578475"/>
            <a:ext cx="549300" cy="5478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sp>
        <p:nvSpPr>
          <p:cNvPr id="3442" name="Google Shape;3442;p360"/>
          <p:cNvSpPr/>
          <p:nvPr/>
        </p:nvSpPr>
        <p:spPr>
          <a:xfrm>
            <a:off x="4495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a:t>
            </a:r>
            <a:endParaRPr/>
          </a:p>
        </p:txBody>
      </p:sp>
      <p:sp>
        <p:nvSpPr>
          <p:cNvPr id="3443" name="Google Shape;3443;p360"/>
          <p:cNvSpPr/>
          <p:nvPr/>
        </p:nvSpPr>
        <p:spPr>
          <a:xfrm>
            <a:off x="2971800" y="49530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B</a:t>
            </a:r>
            <a:endParaRPr/>
          </a:p>
        </p:txBody>
      </p:sp>
      <p:sp>
        <p:nvSpPr>
          <p:cNvPr id="3444" name="Google Shape;3444;p360"/>
          <p:cNvSpPr/>
          <p:nvPr/>
        </p:nvSpPr>
        <p:spPr>
          <a:xfrm>
            <a:off x="5334000" y="5562600"/>
            <a:ext cx="549300" cy="549300"/>
          </a:xfrm>
          <a:prstGeom prst="ellipse">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a:t>
            </a:r>
            <a:endParaRPr/>
          </a:p>
        </p:txBody>
      </p:sp>
      <p:pic>
        <p:nvPicPr>
          <p:cNvPr id="3445" name="Google Shape;3445;p360" descr="cnt205585.gif"/>
          <p:cNvPicPr preferRelativeResize="0"/>
          <p:nvPr/>
        </p:nvPicPr>
        <p:blipFill rotWithShape="1">
          <a:blip r:embed="rId3">
            <a:alphaModFix/>
          </a:blip>
          <a:srcRect/>
          <a:stretch/>
        </p:blipFill>
        <p:spPr>
          <a:xfrm>
            <a:off x="4549775" y="4953000"/>
            <a:ext cx="479425" cy="549275"/>
          </a:xfrm>
          <a:prstGeom prst="rect">
            <a:avLst/>
          </a:prstGeom>
          <a:noFill/>
          <a:ln>
            <a:noFill/>
          </a:ln>
        </p:spPr>
      </p:pic>
      <p:cxnSp>
        <p:nvCxnSpPr>
          <p:cNvPr id="3446" name="Google Shape;3446;p360"/>
          <p:cNvCxnSpPr/>
          <p:nvPr/>
        </p:nvCxnSpPr>
        <p:spPr>
          <a:xfrm flipH="1">
            <a:off x="3246299" y="4541837"/>
            <a:ext cx="487500" cy="411300"/>
          </a:xfrm>
          <a:prstGeom prst="bentConnector2">
            <a:avLst/>
          </a:prstGeom>
          <a:noFill/>
          <a:ln w="28575" cap="flat" cmpd="sng">
            <a:solidFill>
              <a:schemeClr val="dk1"/>
            </a:solidFill>
            <a:prstDash val="solid"/>
            <a:round/>
            <a:headEnd type="none" w="med" len="med"/>
            <a:tailEnd type="triangle" w="med" len="med"/>
          </a:ln>
        </p:spPr>
      </p:cxnSp>
      <p:cxnSp>
        <p:nvCxnSpPr>
          <p:cNvPr id="3447" name="Google Shape;3447;p360"/>
          <p:cNvCxnSpPr/>
          <p:nvPr/>
        </p:nvCxnSpPr>
        <p:spPr>
          <a:xfrm>
            <a:off x="4283075" y="4541837"/>
            <a:ext cx="506400" cy="411300"/>
          </a:xfrm>
          <a:prstGeom prst="bentConnector2">
            <a:avLst/>
          </a:prstGeom>
          <a:noFill/>
          <a:ln w="28575" cap="flat" cmpd="sng">
            <a:solidFill>
              <a:schemeClr val="dk1"/>
            </a:solidFill>
            <a:prstDash val="solid"/>
            <a:round/>
            <a:headEnd type="none" w="med" len="med"/>
            <a:tailEnd type="triangle" w="med" len="med"/>
          </a:ln>
        </p:spPr>
      </p:cxnSp>
      <p:cxnSp>
        <p:nvCxnSpPr>
          <p:cNvPr id="3448" name="Google Shape;3448;p360"/>
          <p:cNvCxnSpPr/>
          <p:nvPr/>
        </p:nvCxnSpPr>
        <p:spPr>
          <a:xfrm flipH="1">
            <a:off x="3932099" y="5227637"/>
            <a:ext cx="563700" cy="350700"/>
          </a:xfrm>
          <a:prstGeom prst="bentConnector2">
            <a:avLst/>
          </a:prstGeom>
          <a:noFill/>
          <a:ln w="28575" cap="flat" cmpd="sng">
            <a:solidFill>
              <a:schemeClr val="dk1"/>
            </a:solidFill>
            <a:prstDash val="solid"/>
            <a:round/>
            <a:headEnd type="none" w="med" len="med"/>
            <a:tailEnd type="triangle" w="med" len="med"/>
          </a:ln>
        </p:spPr>
      </p:cxnSp>
      <p:cxnSp>
        <p:nvCxnSpPr>
          <p:cNvPr id="3449" name="Google Shape;3449;p360"/>
          <p:cNvCxnSpPr/>
          <p:nvPr/>
        </p:nvCxnSpPr>
        <p:spPr>
          <a:xfrm>
            <a:off x="5045075" y="5227637"/>
            <a:ext cx="563700" cy="335100"/>
          </a:xfrm>
          <a:prstGeom prst="bentConnector2">
            <a:avLst/>
          </a:prstGeom>
          <a:noFill/>
          <a:ln w="28575" cap="flat" cmpd="sng">
            <a:solidFill>
              <a:schemeClr val="dk1"/>
            </a:solidFill>
            <a:prstDash val="solid"/>
            <a:round/>
            <a:headEnd type="none" w="med" len="med"/>
            <a:tailEnd type="triangle" w="med" len="med"/>
          </a:ln>
        </p:spPr>
      </p:cxnSp>
      <p:sp>
        <p:nvSpPr>
          <p:cNvPr id="3450" name="Google Shape;3450;p3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362</a:t>
            </a:fld>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361"/>
          <p:cNvSpPr txBox="1"/>
          <p:nvPr/>
        </p:nvSpPr>
        <p:spPr>
          <a:xfrm>
            <a:off x="609600" y="1371600"/>
            <a:ext cx="79248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57" name="Google Shape;3457;p3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Transient: Example</a:t>
            </a:r>
            <a:endParaRPr/>
          </a:p>
        </p:txBody>
      </p:sp>
      <p:sp>
        <p:nvSpPr>
          <p:cNvPr id="3458" name="Google Shape;3458;p361"/>
          <p:cNvSpPr txBox="1">
            <a:spLocks noGrp="1"/>
          </p:cNvSpPr>
          <p:nvPr>
            <p:ph type="body" idx="1"/>
          </p:nvPr>
        </p:nvSpPr>
        <p:spPr>
          <a:xfrm>
            <a:off x="609600" y="1447800"/>
            <a:ext cx="7918500" cy="4537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class Portfolio implements Serializable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a:t>
            </a:r>
            <a:r>
              <a:rPr lang="en-US" sz="1800" b="1" i="0" u="none">
                <a:solidFill>
                  <a:schemeClr val="dk1"/>
                </a:solidFill>
                <a:latin typeface="Courier New"/>
                <a:ea typeface="Courier New"/>
                <a:cs typeface="Courier New"/>
                <a:sym typeface="Courier New"/>
              </a:rPr>
              <a:t>transient</a:t>
            </a:r>
            <a:r>
              <a:rPr lang="en-US" sz="1800" b="0" i="0" u="none">
                <a:solidFill>
                  <a:schemeClr val="dk1"/>
                </a:solidFill>
                <a:latin typeface="Courier New"/>
                <a:ea typeface="Courier New"/>
                <a:cs typeface="Courier New"/>
                <a:sym typeface="Courier New"/>
              </a:rPr>
              <a:t> FileInputStream inputFile;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static int BASE = 100;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a:t>
            </a:r>
            <a:r>
              <a:rPr lang="en-US" sz="1800" b="1" i="0" u="none">
                <a:solidFill>
                  <a:schemeClr val="dk1"/>
                </a:solidFill>
                <a:latin typeface="Courier New"/>
                <a:ea typeface="Courier New"/>
                <a:cs typeface="Courier New"/>
                <a:sym typeface="Courier New"/>
              </a:rPr>
              <a:t>transient</a:t>
            </a:r>
            <a:r>
              <a:rPr lang="en-US" sz="1800" b="0" i="0" u="none">
                <a:solidFill>
                  <a:schemeClr val="dk1"/>
                </a:solidFill>
                <a:latin typeface="Courier New"/>
                <a:ea typeface="Courier New"/>
                <a:cs typeface="Courier New"/>
                <a:sym typeface="Courier New"/>
              </a:rPr>
              <a:t> int totalValue = 10;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protected Stock[] stocks;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field access modifier has no effect on the data field being 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values stored in static fields are not 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an object is deserialized, the values of static fields are set to the values declared in the class. The value of non-static transient fields is set to the default value for the type.</a:t>
            </a:r>
            <a:endParaRPr/>
          </a:p>
        </p:txBody>
      </p:sp>
      <p:sp>
        <p:nvSpPr>
          <p:cNvPr id="3459" name="Google Shape;3459;p361"/>
          <p:cNvSpPr/>
          <p:nvPr/>
        </p:nvSpPr>
        <p:spPr>
          <a:xfrm>
            <a:off x="6629400" y="2133600"/>
            <a:ext cx="1676400" cy="457200"/>
          </a:xfrm>
          <a:prstGeom prst="wedgeRectCallout">
            <a:avLst>
              <a:gd name="adj1" fmla="val -15973"/>
              <a:gd name="adj2" fmla="val 478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static</a:t>
            </a:r>
            <a:r>
              <a:rPr lang="en-US" sz="1200" b="0" i="0" u="none">
                <a:solidFill>
                  <a:schemeClr val="dk1"/>
                </a:solidFill>
                <a:latin typeface="Arial"/>
                <a:ea typeface="Arial"/>
                <a:cs typeface="Arial"/>
                <a:sym typeface="Arial"/>
              </a:rPr>
              <a:t> fields are not serialized.</a:t>
            </a:r>
            <a:endParaRPr/>
          </a:p>
        </p:txBody>
      </p:sp>
      <p:sp>
        <p:nvSpPr>
          <p:cNvPr id="3460" name="Google Shape;3460;p361"/>
          <p:cNvSpPr/>
          <p:nvPr/>
        </p:nvSpPr>
        <p:spPr>
          <a:xfrm>
            <a:off x="5867400" y="2819400"/>
            <a:ext cx="2438400" cy="457200"/>
          </a:xfrm>
          <a:prstGeom prst="wedgeRectCallout">
            <a:avLst>
              <a:gd name="adj1" fmla="val -9251"/>
              <a:gd name="adj2" fmla="val 4914"/>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Serialization includes all of the members of the </a:t>
            </a:r>
            <a:r>
              <a:rPr lang="en-US" sz="1200" b="0" i="0" u="none">
                <a:solidFill>
                  <a:schemeClr val="dk1"/>
                </a:solidFill>
                <a:latin typeface="Courier New"/>
                <a:ea typeface="Courier New"/>
                <a:cs typeface="Courier New"/>
                <a:sym typeface="Courier New"/>
              </a:rPr>
              <a:t>stocks</a:t>
            </a:r>
            <a:r>
              <a:rPr lang="en-US" sz="1200" b="0" i="0" u="none">
                <a:solidFill>
                  <a:schemeClr val="dk1"/>
                </a:solidFill>
                <a:latin typeface="Arial"/>
                <a:ea typeface="Arial"/>
                <a:cs typeface="Arial"/>
                <a:sym typeface="Arial"/>
              </a:rPr>
              <a:t> array.</a:t>
            </a:r>
            <a:endParaRPr/>
          </a:p>
        </p:txBody>
      </p:sp>
      <p:sp>
        <p:nvSpPr>
          <p:cNvPr id="3461" name="Google Shape;3461;p3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363</a:t>
            </a:fld>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7" name="Google Shape;3467;p3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 Version UID</a:t>
            </a:r>
            <a:endParaRPr/>
          </a:p>
        </p:txBody>
      </p:sp>
      <p:sp>
        <p:nvSpPr>
          <p:cNvPr id="3468" name="Google Shape;3468;p362"/>
          <p:cNvSpPr txBox="1">
            <a:spLocks noGrp="1"/>
          </p:cNvSpPr>
          <p:nvPr>
            <p:ph type="body" idx="1"/>
          </p:nvPr>
        </p:nvSpPr>
        <p:spPr>
          <a:xfrm>
            <a:off x="609600" y="1295400"/>
            <a:ext cx="7918500" cy="4624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serialization, a version number, serialVersionUID, is used to associate the serialized output with the class used in the serialization process.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deserialization, the serialVersionUID is checked to verify that the classes loaded are compatible with the object being deserialized.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receiver of a serialized object has loaded classes for that object with different serialVersionUID, deserialization will result in an </a:t>
            </a:r>
            <a:r>
              <a:rPr lang="en-US" sz="2200" b="0" i="0" u="none" strike="noStrike" cap="none">
                <a:solidFill>
                  <a:schemeClr val="dk1"/>
                </a:solidFill>
                <a:latin typeface="Courier New"/>
                <a:ea typeface="Courier New"/>
                <a:cs typeface="Courier New"/>
                <a:sym typeface="Courier New"/>
              </a:rPr>
              <a:t>InvalidClassException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serializable class can declare its own serialVersionUID by explicitly declaring a field named </a:t>
            </a:r>
            <a:r>
              <a:rPr lang="en-US" sz="2200" b="0" i="0" u="none" strike="noStrike" cap="none">
                <a:solidFill>
                  <a:schemeClr val="dk1"/>
                </a:solidFill>
                <a:latin typeface="Courier New"/>
                <a:ea typeface="Courier New"/>
                <a:cs typeface="Courier New"/>
                <a:sym typeface="Courier New"/>
              </a:rPr>
              <a:t>serialVersionUID</a:t>
            </a:r>
            <a:r>
              <a:rPr lang="en-US" sz="2200" b="0" i="0" u="none" strike="noStrike" cap="none">
                <a:solidFill>
                  <a:schemeClr val="dk1"/>
                </a:solidFill>
                <a:latin typeface="Arial"/>
                <a:ea typeface="Arial"/>
                <a:cs typeface="Arial"/>
                <a:sym typeface="Arial"/>
              </a:rPr>
              <a:t> as a static final and of type long: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static long serialVersionUID = 42L;</a:t>
            </a:r>
            <a:endParaRPr/>
          </a:p>
        </p:txBody>
      </p:sp>
      <p:sp>
        <p:nvSpPr>
          <p:cNvPr id="3469" name="Google Shape;3469;p3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364</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3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Example</a:t>
            </a:r>
            <a:endParaRPr/>
          </a:p>
        </p:txBody>
      </p:sp>
      <p:sp>
        <p:nvSpPr>
          <p:cNvPr id="3476" name="Google Shape;3476;p363"/>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example, a Portfolio is made up of a set of Stocks.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serialization, the current price is not serialized, and is, therefore, marked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However, the current value of the stock should be set to the current market price after deserialization.</a:t>
            </a:r>
            <a:endParaRPr/>
          </a:p>
        </p:txBody>
      </p:sp>
      <p:pic>
        <p:nvPicPr>
          <p:cNvPr id="3477" name="Google Shape;3477;p363" descr="Portfolio.bmp"/>
          <p:cNvPicPr preferRelativeResize="0"/>
          <p:nvPr/>
        </p:nvPicPr>
        <p:blipFill rotWithShape="1">
          <a:blip r:embed="rId3">
            <a:alphaModFix/>
          </a:blip>
          <a:srcRect/>
          <a:stretch/>
        </p:blipFill>
        <p:spPr>
          <a:xfrm>
            <a:off x="685800" y="3505200"/>
            <a:ext cx="8001001" cy="2390775"/>
          </a:xfrm>
          <a:prstGeom prst="rect">
            <a:avLst/>
          </a:prstGeom>
          <a:noFill/>
          <a:ln>
            <a:noFill/>
          </a:ln>
        </p:spPr>
      </p:pic>
      <p:sp>
        <p:nvSpPr>
          <p:cNvPr id="3478" name="Google Shape;3478;p363"/>
          <p:cNvSpPr txBox="1"/>
          <p:nvPr/>
        </p:nvSpPr>
        <p:spPr>
          <a:xfrm>
            <a:off x="5029200" y="4495800"/>
            <a:ext cx="2362200" cy="1524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79" name="Google Shape;3479;p3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365</a:t>
            </a:fld>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364"/>
          <p:cNvSpPr txBox="1"/>
          <p:nvPr/>
        </p:nvSpPr>
        <p:spPr>
          <a:xfrm>
            <a:off x="609600" y="990600"/>
            <a:ext cx="7924800" cy="510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86" name="Google Shape;3486;p3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and Reading an Object Stream</a:t>
            </a:r>
            <a:endParaRPr/>
          </a:p>
        </p:txBody>
      </p:sp>
      <p:sp>
        <p:nvSpPr>
          <p:cNvPr id="3487" name="Google Shape;3487;p364"/>
          <p:cNvSpPr txBox="1">
            <a:spLocks noGrp="1"/>
          </p:cNvSpPr>
          <p:nvPr>
            <p:ph type="body" idx="1"/>
          </p:nvPr>
        </p:nvSpPr>
        <p:spPr>
          <a:xfrm>
            <a:off x="609600" y="990600"/>
            <a:ext cx="7918500" cy="5099100"/>
          </a:xfrm>
          <a:prstGeom prst="rect">
            <a:avLst/>
          </a:prstGeom>
          <a:noFill/>
          <a:ln>
            <a:noFill/>
          </a:ln>
        </p:spPr>
        <p:txBody>
          <a:bodyPr spcFirstLastPara="1" wrap="square" lIns="12700" tIns="12700" rIns="12700" bIns="12700" anchor="t" anchorCtr="0">
            <a:noAutofit/>
          </a:bodyPr>
          <a:lstStyle/>
          <a:p>
            <a:pPr marL="15875" marR="0" lvl="0" indent="-7937" algn="l" rtl="0">
              <a:lnSpc>
                <a:spcPct val="120000"/>
              </a:lnSpc>
              <a:spcBef>
                <a:spcPts val="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s1 = new Stock("ORCL", 100, 32.50);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s2 = new Stock("APPL", 100, 245);</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Stock s3 = new Stock("GOOG", 100, 54.67);</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Portfolio p = new   Portfolio(s1, s2, s3);</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try (FileOutputStream fos = new FileOutputStream(args[0]);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ObjectOutputStream out = new ObjectOutputStream(fos))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out.</a:t>
            </a:r>
            <a:r>
              <a:rPr lang="en-US" sz="1400" b="1" i="0" u="none">
                <a:solidFill>
                  <a:schemeClr val="dk1"/>
                </a:solidFill>
                <a:latin typeface="Courier New"/>
                <a:ea typeface="Courier New"/>
                <a:cs typeface="Courier New"/>
                <a:sym typeface="Courier New"/>
              </a:rPr>
              <a:t>writeObject</a:t>
            </a:r>
            <a:r>
              <a:rPr lang="en-US" sz="1400" b="0" i="0" u="none">
                <a:solidFill>
                  <a:schemeClr val="dk1"/>
                </a:solidFill>
                <a:latin typeface="Courier New"/>
                <a:ea typeface="Courier New"/>
                <a:cs typeface="Courier New"/>
                <a:sym typeface="Courier New"/>
              </a:rPr>
              <a:t>(p);</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catch (IOException i)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System.out.println("Exception writing out Portfolio: " + i);</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try (FileInputStream fis = new FileInputStream(args[0]);</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ObjectInputStream in = new ObjectInputStream(fis))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Portfolio newP = (Portfolio)in.</a:t>
            </a:r>
            <a:r>
              <a:rPr lang="en-US" sz="1400" b="1" i="0" u="none">
                <a:solidFill>
                  <a:schemeClr val="dk1"/>
                </a:solidFill>
                <a:latin typeface="Courier New"/>
                <a:ea typeface="Courier New"/>
                <a:cs typeface="Courier New"/>
                <a:sym typeface="Courier New"/>
              </a:rPr>
              <a:t>readObject</a:t>
            </a:r>
            <a:r>
              <a:rPr lang="en-US" sz="1400" b="0" i="0" u="none">
                <a:solidFill>
                  <a:schemeClr val="dk1"/>
                </a:solidFill>
                <a:latin typeface="Courier New"/>
                <a:ea typeface="Courier New"/>
                <a:cs typeface="Courier New"/>
                <a:sym typeface="Courier New"/>
              </a:rPr>
              <a:t>();</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 catch (ClassNotFoundException | IOException i) {</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System.out.println("Exception reading in Portfolio: " + i);</a:t>
            </a:r>
            <a:endParaRPr/>
          </a:p>
          <a:p>
            <a:pPr marL="15875" marR="0" lvl="0" indent="-7937" algn="l" rtl="0">
              <a:lnSpc>
                <a:spcPct val="120000"/>
              </a:lnSpc>
              <a:spcBef>
                <a:spcPts val="280"/>
              </a:spcBef>
              <a:spcAft>
                <a:spcPts val="0"/>
              </a:spcAft>
              <a:buClr>
                <a:srgbClr val="000000"/>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3488" name="Google Shape;3488;p364"/>
          <p:cNvSpPr/>
          <p:nvPr/>
        </p:nvSpPr>
        <p:spPr>
          <a:xfrm>
            <a:off x="6858000" y="4865687"/>
            <a:ext cx="1905000" cy="609600"/>
          </a:xfrm>
          <a:prstGeom prst="wedgeRectCallout">
            <a:avLst>
              <a:gd name="adj1" fmla="val -3777"/>
              <a:gd name="adj2" fmla="val 6318"/>
            </a:avLst>
          </a:prstGeom>
          <a:solidFill>
            <a:srgbClr val="FFFFCC"/>
          </a:solidFill>
          <a:ln w="9525" cap="flat" cmpd="sng">
            <a:solidFill>
              <a:srgbClr val="808080"/>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a:t>
            </a:r>
            <a:r>
              <a:rPr lang="en-US" sz="1200" b="0" i="0" u="none">
                <a:solidFill>
                  <a:schemeClr val="dk1"/>
                </a:solidFill>
                <a:latin typeface="Courier New"/>
                <a:ea typeface="Courier New"/>
                <a:cs typeface="Courier New"/>
                <a:sym typeface="Courier New"/>
              </a:rPr>
              <a:t>readObject</a:t>
            </a:r>
            <a:r>
              <a:rPr lang="en-US" sz="1200" b="0" i="0" u="none">
                <a:solidFill>
                  <a:schemeClr val="dk1"/>
                </a:solidFill>
                <a:latin typeface="Arial"/>
                <a:ea typeface="Arial"/>
                <a:cs typeface="Arial"/>
                <a:sym typeface="Arial"/>
              </a:rPr>
              <a:t> method restores the object from the file stream.</a:t>
            </a:r>
            <a:endParaRPr/>
          </a:p>
        </p:txBody>
      </p:sp>
      <p:sp>
        <p:nvSpPr>
          <p:cNvPr id="3489" name="Google Shape;3489;p364"/>
          <p:cNvSpPr/>
          <p:nvPr/>
        </p:nvSpPr>
        <p:spPr>
          <a:xfrm>
            <a:off x="4724400" y="3111500"/>
            <a:ext cx="2819400" cy="457200"/>
          </a:xfrm>
          <a:prstGeom prst="wedgeRectCallout">
            <a:avLst>
              <a:gd name="adj1" fmla="val -6193"/>
              <a:gd name="adj2" fmla="val 5659"/>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The </a:t>
            </a:r>
            <a:r>
              <a:rPr lang="en-US" sz="1200" b="0" i="0" u="none">
                <a:solidFill>
                  <a:schemeClr val="dk1"/>
                </a:solidFill>
                <a:latin typeface="Courier New"/>
                <a:ea typeface="Courier New"/>
                <a:cs typeface="Courier New"/>
                <a:sym typeface="Courier New"/>
              </a:rPr>
              <a:t>writeObject </a:t>
            </a:r>
            <a:r>
              <a:rPr lang="en-US" sz="1200" b="0" i="0" u="none">
                <a:solidFill>
                  <a:schemeClr val="dk1"/>
                </a:solidFill>
                <a:latin typeface="Arial"/>
                <a:ea typeface="Arial"/>
                <a:cs typeface="Arial"/>
                <a:sym typeface="Arial"/>
              </a:rPr>
              <a:t>method writes the object graph of </a:t>
            </a:r>
            <a:r>
              <a:rPr lang="en-US" sz="1200" b="0" i="0" u="none">
                <a:solidFill>
                  <a:schemeClr val="dk1"/>
                </a:solidFill>
                <a:latin typeface="Courier New"/>
                <a:ea typeface="Courier New"/>
                <a:cs typeface="Courier New"/>
                <a:sym typeface="Courier New"/>
              </a:rPr>
              <a:t>p</a:t>
            </a:r>
            <a:r>
              <a:rPr lang="en-US" sz="1200" b="0" i="0" u="none">
                <a:solidFill>
                  <a:schemeClr val="dk1"/>
                </a:solidFill>
                <a:latin typeface="Arial"/>
                <a:ea typeface="Arial"/>
                <a:cs typeface="Arial"/>
                <a:sym typeface="Arial"/>
              </a:rPr>
              <a:t> to the file stream.</a:t>
            </a:r>
            <a:endParaRPr/>
          </a:p>
        </p:txBody>
      </p:sp>
      <p:sp>
        <p:nvSpPr>
          <p:cNvPr id="3490" name="Google Shape;3490;p364"/>
          <p:cNvSpPr/>
          <p:nvPr/>
        </p:nvSpPr>
        <p:spPr>
          <a:xfrm>
            <a:off x="6629400" y="1447800"/>
            <a:ext cx="1752600" cy="533400"/>
          </a:xfrm>
          <a:prstGeom prst="wedgeRectCallout">
            <a:avLst>
              <a:gd name="adj1" fmla="val -8843"/>
              <a:gd name="adj2" fmla="val 3659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Portfolio</a:t>
            </a:r>
            <a:r>
              <a:rPr lang="en-US" sz="1200" b="0" i="0" u="none">
                <a:solidFill>
                  <a:schemeClr val="dk1"/>
                </a:solidFill>
                <a:latin typeface="Arial"/>
                <a:ea typeface="Arial"/>
                <a:cs typeface="Arial"/>
                <a:sym typeface="Arial"/>
              </a:rPr>
              <a:t> is the root object.</a:t>
            </a:r>
            <a:endParaRPr/>
          </a:p>
        </p:txBody>
      </p:sp>
      <p:sp>
        <p:nvSpPr>
          <p:cNvPr id="3491" name="Google Shape;3491;p3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366</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sp>
        <p:nvSpPr>
          <p:cNvPr id="3497" name="Google Shape;3497;p365"/>
          <p:cNvSpPr txBox="1"/>
          <p:nvPr/>
        </p:nvSpPr>
        <p:spPr>
          <a:xfrm>
            <a:off x="533400" y="5387975"/>
            <a:ext cx="8001000" cy="533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8" name="Google Shape;3498;p365"/>
          <p:cNvSpPr txBox="1"/>
          <p:nvPr/>
        </p:nvSpPr>
        <p:spPr>
          <a:xfrm>
            <a:off x="533400" y="2133600"/>
            <a:ext cx="80010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9" name="Google Shape;3499;p36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Serialization Methods</a:t>
            </a:r>
            <a:endParaRPr/>
          </a:p>
        </p:txBody>
      </p:sp>
      <p:sp>
        <p:nvSpPr>
          <p:cNvPr id="3500" name="Google Shape;3500;p365"/>
          <p:cNvSpPr txBox="1">
            <a:spLocks noGrp="1"/>
          </p:cNvSpPr>
          <p:nvPr>
            <p:ph type="body" idx="1"/>
          </p:nvPr>
        </p:nvSpPr>
        <p:spPr>
          <a:xfrm>
            <a:off x="609600" y="1447800"/>
            <a:ext cx="7918500" cy="445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object being serialized (and deserialized) can control the serialization of its own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public class MyClass implements Serializable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private void writeObject(ObjectOutputStream oos) throws IOException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oos.defaultWriteObject();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 Write/save additional fields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oos.writeObject(new java.util.Date());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 in this class, the current time is written into the object graph.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deserialization, a similar method is invoked:</a:t>
            </a:r>
            <a:endParaRPr/>
          </a:p>
          <a:p>
            <a:pPr marL="574675" marR="0" lvl="1" indent="-460375" algn="l" rtl="0">
              <a:lnSpc>
                <a:spcPct val="100000"/>
              </a:lnSpc>
              <a:spcBef>
                <a:spcPts val="60"/>
              </a:spcBef>
              <a:spcAft>
                <a:spcPts val="0"/>
              </a:spcAft>
              <a:buClr>
                <a:srgbClr val="FF0000"/>
              </a:buClr>
              <a:buSzPts val="300"/>
              <a:buFont typeface="Arial"/>
              <a:buNone/>
            </a:pPr>
            <a:endParaRPr sz="300" b="0" i="0" u="none" strike="noStrike" cap="none">
              <a:solidFill>
                <a:schemeClr val="dk1"/>
              </a:solidFill>
              <a:latin typeface="Arial"/>
              <a:ea typeface="Arial"/>
              <a:cs typeface="Arial"/>
              <a:sym typeface="Arial"/>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private void readObject(ObjectInputStream ois) throws ClassNotFoundException, IOException {}</a:t>
            </a:r>
            <a:endParaRPr/>
          </a:p>
        </p:txBody>
      </p:sp>
      <p:sp>
        <p:nvSpPr>
          <p:cNvPr id="3501" name="Google Shape;3501;p365"/>
          <p:cNvSpPr/>
          <p:nvPr/>
        </p:nvSpPr>
        <p:spPr>
          <a:xfrm>
            <a:off x="5791200" y="2971800"/>
            <a:ext cx="2514600" cy="685800"/>
          </a:xfrm>
          <a:prstGeom prst="wedgeRectCallout">
            <a:avLst>
              <a:gd name="adj1" fmla="val -14311"/>
              <a:gd name="adj2" fmla="val 1659"/>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Courier New"/>
              <a:buNone/>
            </a:pPr>
            <a:r>
              <a:rPr lang="en-US" sz="1200" b="0" i="0" u="none">
                <a:solidFill>
                  <a:schemeClr val="dk1"/>
                </a:solidFill>
                <a:latin typeface="Courier New"/>
                <a:ea typeface="Courier New"/>
                <a:cs typeface="Courier New"/>
                <a:sym typeface="Courier New"/>
              </a:rPr>
              <a:t>defaultWriteObject</a:t>
            </a:r>
            <a:r>
              <a:rPr lang="en-US" sz="1200" b="0" i="0" u="none">
                <a:solidFill>
                  <a:schemeClr val="dk1"/>
                </a:solidFill>
                <a:latin typeface="Arial"/>
                <a:ea typeface="Arial"/>
                <a:cs typeface="Arial"/>
                <a:sym typeface="Arial"/>
              </a:rPr>
              <a:t> is called to perform the serialization of this class’ fields.</a:t>
            </a:r>
            <a:endParaRPr/>
          </a:p>
        </p:txBody>
      </p:sp>
      <p:sp>
        <p:nvSpPr>
          <p:cNvPr id="3502" name="Google Shape;3502;p36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367</a:t>
            </a:fld>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366"/>
          <p:cNvSpPr txBox="1"/>
          <p:nvPr/>
        </p:nvSpPr>
        <p:spPr>
          <a:xfrm>
            <a:off x="533400" y="1143000"/>
            <a:ext cx="8077200" cy="495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09" name="Google Shape;3509;p3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readObject</a:t>
            </a:r>
            <a:r>
              <a:rPr lang="en-US" sz="2600" b="1" i="0" u="none" strike="noStrike" cap="none">
                <a:solidFill>
                  <a:schemeClr val="dk1"/>
                </a:solidFill>
                <a:latin typeface="Arial"/>
                <a:ea typeface="Arial"/>
                <a:cs typeface="Arial"/>
                <a:sym typeface="Arial"/>
              </a:rPr>
              <a:t>: Example</a:t>
            </a:r>
            <a:endParaRPr/>
          </a:p>
        </p:txBody>
      </p:sp>
      <p:sp>
        <p:nvSpPr>
          <p:cNvPr id="3510" name="Google Shape;3510;p366"/>
          <p:cNvSpPr txBox="1">
            <a:spLocks noGrp="1"/>
          </p:cNvSpPr>
          <p:nvPr>
            <p:ph type="body" idx="1"/>
          </p:nvPr>
        </p:nvSpPr>
        <p:spPr>
          <a:xfrm>
            <a:off x="609600" y="1219200"/>
            <a:ext cx="7918500" cy="17511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Stock implements Serializable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static final long serialVersionUID = 100L;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String symbol;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int shares;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double purchasePrice;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transient double currPrice;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Stock(String symbol, int shares, double purchasePrice)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this.symbol = symbol;</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this.shares = shares;</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this.purchasePrice = purchasePrice;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setStockPrice();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This method is called post-serialization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private void </a:t>
            </a:r>
            <a:r>
              <a:rPr lang="en-US" sz="1200" b="1" i="0" u="none">
                <a:solidFill>
                  <a:schemeClr val="dk1"/>
                </a:solidFill>
                <a:latin typeface="Courier New"/>
                <a:ea typeface="Courier New"/>
                <a:cs typeface="Courier New"/>
                <a:sym typeface="Courier New"/>
              </a:rPr>
              <a:t>readObject</a:t>
            </a:r>
            <a:r>
              <a:rPr lang="en-US" sz="1200" b="0" i="0" u="none">
                <a:solidFill>
                  <a:schemeClr val="dk1"/>
                </a:solidFill>
                <a:latin typeface="Courier New"/>
                <a:ea typeface="Courier New"/>
                <a:cs typeface="Courier New"/>
                <a:sym typeface="Courier New"/>
              </a:rPr>
              <a:t>(ObjectInputStream ois)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throws IOException, ClassNotFoundException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ois.defaultReadObject();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 perform other initialization</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setStockPrice();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p:txBody>
      </p:sp>
      <p:sp>
        <p:nvSpPr>
          <p:cNvPr id="3511" name="Google Shape;3511;p366"/>
          <p:cNvSpPr/>
          <p:nvPr/>
        </p:nvSpPr>
        <p:spPr>
          <a:xfrm>
            <a:off x="5867400" y="3124200"/>
            <a:ext cx="2514600" cy="1066800"/>
          </a:xfrm>
          <a:prstGeom prst="wedgeRectCallout">
            <a:avLst>
              <a:gd name="adj1" fmla="val -22185"/>
              <a:gd name="adj2" fmla="val 12944"/>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Stock </a:t>
            </a:r>
            <a:r>
              <a:rPr lang="en-US" sz="1200" b="0" i="0" u="none">
                <a:solidFill>
                  <a:schemeClr val="dk1"/>
                </a:solidFill>
                <a:latin typeface="Courier New"/>
                <a:ea typeface="Courier New"/>
                <a:cs typeface="Courier New"/>
                <a:sym typeface="Courier New"/>
              </a:rPr>
              <a:t>currPrice</a:t>
            </a:r>
            <a:r>
              <a:rPr lang="en-US" sz="1200" b="0" i="0" u="none">
                <a:solidFill>
                  <a:schemeClr val="dk1"/>
                </a:solidFill>
                <a:latin typeface="Arial"/>
                <a:ea typeface="Arial"/>
                <a:cs typeface="Arial"/>
                <a:sym typeface="Arial"/>
              </a:rPr>
              <a:t> is set by the </a:t>
            </a:r>
            <a:r>
              <a:rPr lang="en-US" sz="1200" b="0" i="0" u="none">
                <a:solidFill>
                  <a:schemeClr val="dk1"/>
                </a:solidFill>
                <a:latin typeface="Courier New"/>
                <a:ea typeface="Courier New"/>
                <a:cs typeface="Courier New"/>
                <a:sym typeface="Courier New"/>
              </a:rPr>
              <a:t>setStockPrice</a:t>
            </a:r>
            <a:r>
              <a:rPr lang="en-US" sz="1200" b="0" i="0" u="none">
                <a:solidFill>
                  <a:schemeClr val="dk1"/>
                </a:solidFill>
                <a:latin typeface="Arial"/>
                <a:ea typeface="Arial"/>
                <a:cs typeface="Arial"/>
                <a:sym typeface="Arial"/>
              </a:rPr>
              <a:t> method during creation of the Stock object, but the constructor is not called during deserialization.</a:t>
            </a:r>
            <a:endParaRPr/>
          </a:p>
        </p:txBody>
      </p:sp>
      <p:sp>
        <p:nvSpPr>
          <p:cNvPr id="3512" name="Google Shape;3512;p366"/>
          <p:cNvSpPr/>
          <p:nvPr/>
        </p:nvSpPr>
        <p:spPr>
          <a:xfrm>
            <a:off x="5867400" y="5105400"/>
            <a:ext cx="2514600" cy="533400"/>
          </a:xfrm>
          <a:prstGeom prst="wedgeRectCallout">
            <a:avLst>
              <a:gd name="adj1" fmla="val -21617"/>
              <a:gd name="adj2" fmla="val 16067"/>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Stock </a:t>
            </a:r>
            <a:r>
              <a:rPr lang="en-US" sz="1200" b="0" i="0" u="none">
                <a:solidFill>
                  <a:schemeClr val="dk1"/>
                </a:solidFill>
                <a:latin typeface="Courier New"/>
                <a:ea typeface="Courier New"/>
                <a:cs typeface="Courier New"/>
                <a:sym typeface="Courier New"/>
              </a:rPr>
              <a:t>currPrice</a:t>
            </a:r>
            <a:r>
              <a:rPr lang="en-US" sz="1200" b="0" i="0" u="none">
                <a:solidFill>
                  <a:schemeClr val="dk1"/>
                </a:solidFill>
                <a:latin typeface="Arial"/>
                <a:ea typeface="Arial"/>
                <a:cs typeface="Arial"/>
                <a:sym typeface="Arial"/>
              </a:rPr>
              <a:t> is set after the other fields are deserialized.</a:t>
            </a:r>
            <a:endParaRPr/>
          </a:p>
        </p:txBody>
      </p:sp>
      <p:sp>
        <p:nvSpPr>
          <p:cNvPr id="3513" name="Google Shape;3513;p366"/>
          <p:cNvSpPr txBox="1"/>
          <p:nvPr/>
        </p:nvSpPr>
        <p:spPr>
          <a:xfrm>
            <a:off x="2438400" y="4495800"/>
            <a:ext cx="990600" cy="228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14" name="Google Shape;3514;p3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368</a:t>
            </a:fld>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pic>
        <p:nvPicPr>
          <p:cNvPr id="3520" name="Google Shape;3520;p367" descr="Duke-Summary.gif"/>
          <p:cNvPicPr preferRelativeResize="0"/>
          <p:nvPr/>
        </p:nvPicPr>
        <p:blipFill rotWithShape="1">
          <a:blip r:embed="rId3">
            <a:alphaModFix/>
          </a:blip>
          <a:srcRect/>
          <a:stretch/>
        </p:blipFill>
        <p:spPr>
          <a:xfrm>
            <a:off x="6459537" y="4603750"/>
            <a:ext cx="2074862" cy="1492250"/>
          </a:xfrm>
          <a:prstGeom prst="rect">
            <a:avLst/>
          </a:prstGeom>
          <a:noFill/>
          <a:ln>
            <a:noFill/>
          </a:ln>
        </p:spPr>
      </p:pic>
      <p:sp>
        <p:nvSpPr>
          <p:cNvPr id="3521" name="Google Shape;3521;p3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522" name="Google Shape;3522;p367"/>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basics of input and output in Java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data from and write data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streams to read and write files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Write and read objects by using serialization</a:t>
            </a:r>
            <a:endParaRPr/>
          </a:p>
        </p:txBody>
      </p:sp>
      <p:sp>
        <p:nvSpPr>
          <p:cNvPr id="3523" name="Google Shape;3523;p3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369</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p:nvPr/>
        </p:nvSpPr>
        <p:spPr>
          <a:xfrm>
            <a:off x="457200" y="914400"/>
            <a:ext cx="8305800" cy="5257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8" name="Google Shape;248;p3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Strings</a:t>
            </a:r>
            <a:endParaRPr/>
          </a:p>
        </p:txBody>
      </p:sp>
      <p:sp>
        <p:nvSpPr>
          <p:cNvPr id="249" name="Google Shape;249;p35"/>
          <p:cNvSpPr txBox="1">
            <a:spLocks noGrp="1"/>
          </p:cNvSpPr>
          <p:nvPr>
            <p:ph type="body" idx="4294967295"/>
          </p:nvPr>
        </p:nvSpPr>
        <p:spPr>
          <a:xfrm>
            <a:off x="609600" y="1068387"/>
            <a:ext cx="8229600" cy="1751012"/>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Strings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static void main(String args[]){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char letter = 'a';</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string1 = "Hello";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string2 = "World";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string3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 dontDoThis = new String ("Bad Practice");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string3 = string1 + string2; // Concatenate strings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System.out.println("Output: " + string3 + " " + letter);</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50" name="Google Shape;250;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pic>
        <p:nvPicPr>
          <p:cNvPr id="3529" name="Google Shape;3529;p368" descr="Duke-Practise-Overview.gif"/>
          <p:cNvPicPr preferRelativeResize="0"/>
          <p:nvPr/>
        </p:nvPicPr>
        <p:blipFill rotWithShape="1">
          <a:blip r:embed="rId3">
            <a:alphaModFix/>
          </a:blip>
          <a:srcRect/>
          <a:stretch/>
        </p:blipFill>
        <p:spPr>
          <a:xfrm>
            <a:off x="6705600" y="4451350"/>
            <a:ext cx="1828800" cy="1873250"/>
          </a:xfrm>
          <a:prstGeom prst="rect">
            <a:avLst/>
          </a:prstGeom>
          <a:noFill/>
          <a:ln>
            <a:noFill/>
          </a:ln>
        </p:spPr>
      </p:pic>
      <p:sp>
        <p:nvSpPr>
          <p:cNvPr id="3530" name="Google Shape;3530;p3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13-1 Overview: Writing a Simple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Console I/O Application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a:r>
            <a:br>
              <a:rPr lang="en-US" sz="2600" b="1" i="0" u="none" strike="noStrike" cap="none">
                <a:solidFill>
                  <a:schemeClr val="dk1"/>
                </a:solidFill>
                <a:latin typeface="Arial"/>
                <a:ea typeface="Arial"/>
                <a:cs typeface="Arial"/>
                <a:sym typeface="Arial"/>
              </a:rPr>
            </a:br>
            <a:endParaRPr/>
          </a:p>
        </p:txBody>
      </p:sp>
      <p:sp>
        <p:nvSpPr>
          <p:cNvPr id="3531" name="Google Shape;3531;p368"/>
          <p:cNvSpPr txBox="1">
            <a:spLocks noGrp="1"/>
          </p:cNvSpPr>
          <p:nvPr>
            <p:ph type="body" idx="1"/>
          </p:nvPr>
        </p:nvSpPr>
        <p:spPr>
          <a:xfrm>
            <a:off x="609600" y="1304925"/>
            <a:ext cx="7918500" cy="334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a main class that accepts a file name as an argument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a:t>
            </a:r>
            <a:r>
              <a:rPr lang="en-US" sz="2200" b="0" i="0" u="none" strike="noStrike" cap="none">
                <a:solidFill>
                  <a:schemeClr val="dk1"/>
                </a:solidFill>
                <a:latin typeface="Courier New"/>
                <a:ea typeface="Courier New"/>
                <a:cs typeface="Courier New"/>
                <a:sym typeface="Courier New"/>
              </a:rPr>
              <a:t>System</a:t>
            </a:r>
            <a:r>
              <a:rPr lang="en-US" sz="2200" b="0" i="0" u="none" strike="noStrike" cap="none">
                <a:solidFill>
                  <a:schemeClr val="dk1"/>
                </a:solidFill>
                <a:latin typeface="Arial"/>
                <a:ea typeface="Arial"/>
                <a:cs typeface="Arial"/>
                <a:sym typeface="Arial"/>
              </a:rPr>
              <a:t> console I/O to read a search string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stream chaining to use the appropriate method to search for the string in the file and report the number of occurrences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Continuing to read from the console until an exit sequence is entered</a:t>
            </a:r>
            <a:endParaRPr/>
          </a:p>
        </p:txBody>
      </p:sp>
      <p:sp>
        <p:nvSpPr>
          <p:cNvPr id="3532" name="Google Shape;3532;p3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370</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pic>
        <p:nvPicPr>
          <p:cNvPr id="3539" name="Google Shape;3539;p369"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3540" name="Google Shape;3540;p369"/>
          <p:cNvSpPr txBox="1">
            <a:spLocks noGrp="1"/>
          </p:cNvSpPr>
          <p:nvPr>
            <p:ph type="title"/>
          </p:nvPr>
        </p:nvSpPr>
        <p:spPr>
          <a:xfrm>
            <a:off x="609600" y="439737"/>
            <a:ext cx="7918500" cy="931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13-2 Overview: Serializing and Deserializing a </a:t>
            </a:r>
            <a:r>
              <a:rPr lang="en-US" sz="2600" b="1" i="0" u="none" strike="noStrike" cap="none">
                <a:solidFill>
                  <a:schemeClr val="dk1"/>
                </a:solidFill>
                <a:latin typeface="Courier New"/>
                <a:ea typeface="Courier New"/>
                <a:cs typeface="Courier New"/>
                <a:sym typeface="Courier New"/>
              </a:rPr>
              <a:t>ShoppingCart</a:t>
            </a:r>
            <a:endParaRPr/>
          </a:p>
        </p:txBody>
      </p:sp>
      <p:sp>
        <p:nvSpPr>
          <p:cNvPr id="3541" name="Google Shape;3541;p369"/>
          <p:cNvSpPr txBox="1">
            <a:spLocks noGrp="1"/>
          </p:cNvSpPr>
          <p:nvPr>
            <p:ph type="body" idx="1"/>
          </p:nvPr>
        </p:nvSpPr>
        <p:spPr>
          <a:xfrm>
            <a:off x="304800" y="1066800"/>
            <a:ext cx="8458200" cy="476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endParaRPr sz="2200" b="1"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 application that serializes a </a:t>
            </a:r>
            <a:r>
              <a:rPr lang="en-US" sz="2200" b="0" i="0" u="none" strike="noStrike" cap="none">
                <a:solidFill>
                  <a:schemeClr val="dk1"/>
                </a:solidFill>
                <a:latin typeface="Courier New"/>
                <a:ea typeface="Courier New"/>
                <a:cs typeface="Courier New"/>
                <a:sym typeface="Courier New"/>
              </a:rPr>
              <a:t>ShoppingCart</a:t>
            </a:r>
            <a:r>
              <a:rPr lang="en-US" sz="2200" b="0" i="0" u="none" strike="noStrike" cap="none">
                <a:solidFill>
                  <a:schemeClr val="dk1"/>
                </a:solidFill>
                <a:latin typeface="Arial"/>
                <a:ea typeface="Arial"/>
                <a:cs typeface="Arial"/>
                <a:sym typeface="Arial"/>
              </a:rPr>
              <a:t> object that is composed of an </a:t>
            </a:r>
            <a:r>
              <a:rPr lang="en-US" sz="2200" b="0" i="0" u="none" strike="noStrike" cap="none">
                <a:solidFill>
                  <a:schemeClr val="dk1"/>
                </a:solidFill>
                <a:latin typeface="Courier New"/>
                <a:ea typeface="Courier New"/>
                <a:cs typeface="Courier New"/>
                <a:sym typeface="Courier New"/>
              </a:rPr>
              <a:t>ArrayList</a:t>
            </a:r>
            <a:r>
              <a:rPr lang="en-US" sz="2200" b="0" i="0" u="none" strike="noStrike" cap="none">
                <a:solidFill>
                  <a:schemeClr val="dk1"/>
                </a:solidFill>
                <a:latin typeface="Arial"/>
                <a:ea typeface="Arial"/>
                <a:cs typeface="Arial"/>
                <a:sym typeface="Arial"/>
              </a:rPr>
              <a:t> of </a:t>
            </a:r>
            <a:r>
              <a:rPr lang="en-US" sz="2200" b="0" i="0" u="none" strike="noStrike" cap="none">
                <a:solidFill>
                  <a:schemeClr val="dk1"/>
                </a:solidFill>
                <a:latin typeface="Courier New"/>
                <a:ea typeface="Courier New"/>
                <a:cs typeface="Courier New"/>
                <a:sym typeface="Courier New"/>
              </a:rPr>
              <a:t>Item</a:t>
            </a:r>
            <a:r>
              <a:rPr lang="en-US" sz="2200" b="0" i="0" u="none" strike="noStrike" cap="none">
                <a:solidFill>
                  <a:schemeClr val="dk1"/>
                </a:solidFill>
                <a:latin typeface="Arial"/>
                <a:ea typeface="Arial"/>
                <a:cs typeface="Arial"/>
                <a:sym typeface="Arial"/>
              </a:rPr>
              <a:t> objects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transient</a:t>
            </a:r>
            <a:r>
              <a:rPr lang="en-US" sz="2200" b="0" i="0" u="none" strike="noStrike" cap="none">
                <a:solidFill>
                  <a:schemeClr val="dk1"/>
                </a:solidFill>
                <a:latin typeface="Arial"/>
                <a:ea typeface="Arial"/>
                <a:cs typeface="Arial"/>
                <a:sym typeface="Arial"/>
              </a:rPr>
              <a:t> keyword to prevent the serialization of the </a:t>
            </a:r>
            <a:r>
              <a:rPr lang="en-US" sz="2200" b="0" i="0" u="none" strike="noStrike" cap="none">
                <a:solidFill>
                  <a:schemeClr val="dk1"/>
                </a:solidFill>
                <a:latin typeface="Courier New"/>
                <a:ea typeface="Courier New"/>
                <a:cs typeface="Courier New"/>
                <a:sym typeface="Courier New"/>
              </a:rPr>
              <a:t>ShoppingCart</a:t>
            </a:r>
            <a:r>
              <a:rPr lang="en-US" sz="2200" b="0" i="0" u="none" strike="noStrike" cap="none">
                <a:solidFill>
                  <a:schemeClr val="dk1"/>
                </a:solidFill>
                <a:latin typeface="Arial"/>
                <a:ea typeface="Arial"/>
                <a:cs typeface="Arial"/>
                <a:sym typeface="Arial"/>
              </a:rPr>
              <a:t> total. This will allow items to vary their cost.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writeObject</a:t>
            </a:r>
            <a:r>
              <a:rPr lang="en-US" sz="2200" b="0" i="0" u="none" strike="noStrike" cap="none">
                <a:solidFill>
                  <a:schemeClr val="dk1"/>
                </a:solidFill>
                <a:latin typeface="Arial"/>
                <a:ea typeface="Arial"/>
                <a:cs typeface="Arial"/>
                <a:sym typeface="Arial"/>
              </a:rPr>
              <a:t> method to store today's date on the serialized stream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a:t>
            </a:r>
            <a:r>
              <a:rPr lang="en-US" sz="2200" b="0" i="0" u="none" strike="noStrike" cap="none">
                <a:solidFill>
                  <a:schemeClr val="dk1"/>
                </a:solidFill>
                <a:latin typeface="Courier New"/>
                <a:ea typeface="Courier New"/>
                <a:cs typeface="Courier New"/>
                <a:sym typeface="Courier New"/>
              </a:rPr>
              <a:t>readObject</a:t>
            </a:r>
            <a:r>
              <a:rPr lang="en-US" sz="2200" b="0" i="0" u="none" strike="noStrike" cap="none">
                <a:solidFill>
                  <a:schemeClr val="dk1"/>
                </a:solidFill>
                <a:latin typeface="Arial"/>
                <a:ea typeface="Arial"/>
                <a:cs typeface="Arial"/>
                <a:sym typeface="Arial"/>
              </a:rPr>
              <a:t> method to</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recalculate the total cost of the cart after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deserialization and print the date that the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object was serialized</a:t>
            </a:r>
            <a:endParaRPr/>
          </a:p>
        </p:txBody>
      </p:sp>
      <p:sp>
        <p:nvSpPr>
          <p:cNvPr id="3542" name="Google Shape;3542;p3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371</a:t>
            </a:fld>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3547"/>
        <p:cNvGrpSpPr/>
        <p:nvPr/>
      </p:nvGrpSpPr>
      <p:grpSpPr>
        <a:xfrm>
          <a:off x="0" y="0"/>
          <a:ext cx="0" cy="0"/>
          <a:chOff x="0" y="0"/>
          <a:chExt cx="0" cy="0"/>
        </a:xfrm>
      </p:grpSpPr>
      <p:sp>
        <p:nvSpPr>
          <p:cNvPr id="3548" name="Google Shape;3548;p3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49" name="Google Shape;3549;p370"/>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purpose of chaining streams together is to:</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Allow the streams to add functionality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Change the direction of the stream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Modify the access of the stream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Meet the requirements of JDK 7</a:t>
            </a:r>
            <a:endParaRPr/>
          </a:p>
        </p:txBody>
      </p:sp>
      <p:sp>
        <p:nvSpPr>
          <p:cNvPr id="3550" name="Google Shape;3550;p3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372</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37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57" name="Google Shape;3557;p371"/>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prevent the serialization of operating system–specific fields, you should mark the field: </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transient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p:txBody>
      </p:sp>
      <p:sp>
        <p:nvSpPr>
          <p:cNvPr id="3558" name="Google Shape;3558;p3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373</a:t>
            </a:fld>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372"/>
          <p:cNvSpPr txBox="1"/>
          <p:nvPr/>
        </p:nvSpPr>
        <p:spPr>
          <a:xfrm>
            <a:off x="533400" y="3505200"/>
            <a:ext cx="80772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5" name="Google Shape;3565;p372"/>
          <p:cNvSpPr txBox="1"/>
          <p:nvPr/>
        </p:nvSpPr>
        <p:spPr>
          <a:xfrm>
            <a:off x="533400" y="1600200"/>
            <a:ext cx="80772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6" name="Google Shape;3566;p3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3567" name="Google Shape;3567;p372"/>
          <p:cNvSpPr txBox="1">
            <a:spLocks noGrp="1"/>
          </p:cNvSpPr>
          <p:nvPr>
            <p:ph type="body" idx="1"/>
          </p:nvPr>
        </p:nvSpPr>
        <p:spPr>
          <a:xfrm>
            <a:off x="609600" y="1211262"/>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fragments: </a:t>
            </a:r>
            <a:endParaRPr/>
          </a:p>
          <a:p>
            <a:pPr marL="7937" marR="0" lvl="0" indent="7937" algn="l" rtl="0">
              <a:lnSpc>
                <a:spcPct val="100000"/>
              </a:lnSpc>
              <a:spcBef>
                <a:spcPts val="40"/>
              </a:spcBef>
              <a:spcAft>
                <a:spcPts val="0"/>
              </a:spcAft>
              <a:buClr>
                <a:srgbClr val="000000"/>
              </a:buClr>
              <a:buSzPts val="200"/>
              <a:buFont typeface="Arial"/>
              <a:buNone/>
            </a:pPr>
            <a:endParaRPr sz="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public MyClass implements Serializable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String name;</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static int id = 10;</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private transient String keyword;</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public MyClass(String name, String keyword)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this.name = name; this.keyword = keyword;</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MyClass mc = new MyClass ("Zim", "xyzzy");</a:t>
            </a:r>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7937" marR="0" lvl="0" indent="7937"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Assuming no other changes to the data, what is the value of </a:t>
            </a:r>
            <a:r>
              <a:rPr lang="en-US" sz="2000" b="0" i="0" u="none">
                <a:solidFill>
                  <a:schemeClr val="dk1"/>
                </a:solidFill>
                <a:latin typeface="Courier New"/>
                <a:ea typeface="Courier New"/>
                <a:cs typeface="Courier New"/>
                <a:sym typeface="Courier New"/>
              </a:rPr>
              <a:t>name </a:t>
            </a:r>
            <a:r>
              <a:rPr lang="en-US" sz="2000" b="0" i="0" u="none">
                <a:solidFill>
                  <a:schemeClr val="dk1"/>
                </a:solidFill>
                <a:latin typeface="Arial"/>
                <a:ea typeface="Arial"/>
                <a:cs typeface="Arial"/>
                <a:sym typeface="Arial"/>
              </a:rPr>
              <a:t>and </a:t>
            </a:r>
            <a:r>
              <a:rPr lang="en-US" sz="2000" b="0" i="0" u="none">
                <a:solidFill>
                  <a:schemeClr val="dk1"/>
                </a:solidFill>
                <a:latin typeface="Courier New"/>
                <a:ea typeface="Courier New"/>
                <a:cs typeface="Courier New"/>
                <a:sym typeface="Courier New"/>
              </a:rPr>
              <a:t>keyword</a:t>
            </a:r>
            <a:r>
              <a:rPr lang="en-US" sz="2000" b="0" i="0" u="none">
                <a:solidFill>
                  <a:schemeClr val="dk1"/>
                </a:solidFill>
                <a:latin typeface="Arial"/>
                <a:ea typeface="Arial"/>
                <a:cs typeface="Arial"/>
                <a:sym typeface="Arial"/>
              </a:rPr>
              <a:t> fields after deserialization of the </a:t>
            </a:r>
            <a:r>
              <a:rPr lang="en-US" sz="2000" b="0" i="0" u="none">
                <a:solidFill>
                  <a:schemeClr val="dk1"/>
                </a:solidFill>
                <a:latin typeface="Courier New"/>
                <a:ea typeface="Courier New"/>
                <a:cs typeface="Courier New"/>
                <a:sym typeface="Courier New"/>
              </a:rPr>
              <a:t>mc</a:t>
            </a:r>
            <a:r>
              <a:rPr lang="en-US" sz="2000" b="0" i="0" u="none">
                <a:solidFill>
                  <a:schemeClr val="dk1"/>
                </a:solidFill>
                <a:latin typeface="Arial"/>
                <a:ea typeface="Arial"/>
                <a:cs typeface="Arial"/>
                <a:sym typeface="Arial"/>
              </a:rPr>
              <a:t> object instance?</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null</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Zim, xyzzy</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 null</a:t>
            </a:r>
            <a:endParaRPr/>
          </a:p>
        </p:txBody>
      </p:sp>
      <p:sp>
        <p:nvSpPr>
          <p:cNvPr id="3568" name="Google Shape;3568;p3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374</a:t>
            </a:fld>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373"/>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File I/O (NIO.2)</a:t>
            </a:r>
            <a:endParaRPr/>
          </a:p>
        </p:txBody>
      </p:sp>
      <p:cxnSp>
        <p:nvCxnSpPr>
          <p:cNvPr id="3574" name="Google Shape;3574;p373"/>
          <p:cNvCxnSpPr/>
          <p:nvPr/>
        </p:nvCxnSpPr>
        <p:spPr>
          <a:xfrm>
            <a:off x="1828800" y="4495800"/>
            <a:ext cx="990600" cy="0"/>
          </a:xfrm>
          <a:prstGeom prst="straightConnector1">
            <a:avLst/>
          </a:prstGeom>
          <a:noFill/>
          <a:ln>
            <a:noFill/>
          </a:ln>
        </p:spPr>
      </p:cxn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pic>
        <p:nvPicPr>
          <p:cNvPr id="3580" name="Google Shape;3580;p374"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3581" name="Google Shape;3581;p3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3582" name="Google Shape;3582;p374"/>
          <p:cNvSpPr txBox="1">
            <a:spLocks noGrp="1"/>
          </p:cNvSpPr>
          <p:nvPr>
            <p:ph type="body" idx="1"/>
          </p:nvPr>
        </p:nvSpPr>
        <p:spPr>
          <a:xfrm>
            <a:off x="609600" y="1447800"/>
            <a:ext cx="7918500" cy="266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to operate on file and directory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Files</a:t>
            </a:r>
            <a:r>
              <a:rPr lang="en-US" sz="2200" b="0" i="0" u="none" strike="noStrike" cap="none">
                <a:solidFill>
                  <a:schemeClr val="dk1"/>
                </a:solidFill>
                <a:latin typeface="Arial"/>
                <a:ea typeface="Arial"/>
                <a:cs typeface="Arial"/>
                <a:sym typeface="Arial"/>
              </a:rPr>
              <a:t> class to check, delete, copy, or move a file or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 API with NIO2</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583" name="Google Shape;3583;p3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376</a:t>
            </a:fld>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37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 New File I/O API (NIO.2)</a:t>
            </a:r>
            <a:endParaRPr/>
          </a:p>
        </p:txBody>
      </p:sp>
      <p:grpSp>
        <p:nvGrpSpPr>
          <p:cNvPr id="3590" name="Google Shape;3590;p375"/>
          <p:cNvGrpSpPr/>
          <p:nvPr/>
        </p:nvGrpSpPr>
        <p:grpSpPr>
          <a:xfrm>
            <a:off x="653244" y="1524191"/>
            <a:ext cx="7902422" cy="3629025"/>
            <a:chOff x="0" y="0"/>
            <a:chExt cx="2147483647" cy="2147483647"/>
          </a:xfrm>
        </p:grpSpPr>
        <p:pic>
          <p:nvPicPr>
            <p:cNvPr id="3591" name="Google Shape;3591;p375" descr="D:\MY WORK\JAVA DUKE ICONS\ALL NEW ICONS\Whole new set\Duke-New-Series12_new.gif"/>
            <p:cNvPicPr preferRelativeResize="0"/>
            <p:nvPr/>
          </p:nvPicPr>
          <p:blipFill rotWithShape="1">
            <a:blip r:embed="rId3">
              <a:alphaModFix/>
            </a:blip>
            <a:srcRect/>
            <a:stretch/>
          </p:blipFill>
          <p:spPr>
            <a:xfrm>
              <a:off x="0" y="0"/>
              <a:ext cx="2005484994" cy="2147483647"/>
            </a:xfrm>
            <a:prstGeom prst="rect">
              <a:avLst/>
            </a:prstGeom>
            <a:noFill/>
            <a:ln>
              <a:noFill/>
            </a:ln>
          </p:spPr>
        </p:pic>
        <p:sp>
          <p:nvSpPr>
            <p:cNvPr id="3592" name="Google Shape;3592;p375"/>
            <p:cNvSpPr txBox="1"/>
            <p:nvPr/>
          </p:nvSpPr>
          <p:spPr>
            <a:xfrm>
              <a:off x="883484477" y="1100585266"/>
              <a:ext cx="1124285345" cy="16016677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Improved File System Interface</a:t>
              </a:r>
              <a:endParaRPr/>
            </a:p>
          </p:txBody>
        </p:sp>
        <p:sp>
          <p:nvSpPr>
            <p:cNvPr id="3593" name="Google Shape;3593;p375"/>
            <p:cNvSpPr txBox="1"/>
            <p:nvPr/>
          </p:nvSpPr>
          <p:spPr>
            <a:xfrm>
              <a:off x="756509262" y="1477290039"/>
              <a:ext cx="1390974384" cy="1601662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Complete Socket-Channel Functionality</a:t>
              </a:r>
              <a:endParaRPr/>
            </a:p>
          </p:txBody>
        </p:sp>
        <p:sp>
          <p:nvSpPr>
            <p:cNvPr id="3594" name="Google Shape;3594;p375"/>
            <p:cNvSpPr txBox="1"/>
            <p:nvPr/>
          </p:nvSpPr>
          <p:spPr>
            <a:xfrm>
              <a:off x="942657291" y="1873679425"/>
              <a:ext cx="1045388074" cy="1628508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Scalable Asynchronous I/O</a:t>
              </a:r>
              <a:endParaRPr/>
            </a:p>
          </p:txBody>
        </p:sp>
      </p:grpSp>
      <p:sp>
        <p:nvSpPr>
          <p:cNvPr id="3595" name="Google Shape;3595;p3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377</a:t>
            </a:fld>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37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Limitations of </a:t>
            </a:r>
            <a:r>
              <a:rPr lang="en-US" sz="2600" b="1" i="0" u="none" strike="noStrike" cap="none">
                <a:solidFill>
                  <a:schemeClr val="dk1"/>
                </a:solidFill>
                <a:latin typeface="Courier New"/>
                <a:ea typeface="Courier New"/>
                <a:cs typeface="Courier New"/>
                <a:sym typeface="Courier New"/>
              </a:rPr>
              <a:t>java.io.File</a:t>
            </a:r>
            <a:endParaRPr/>
          </a:p>
        </p:txBody>
      </p:sp>
      <p:pic>
        <p:nvPicPr>
          <p:cNvPr id="3602" name="Google Shape;3602;p376" descr="C:\Documents and Settings\ctauro\Desktop\D72697GC10 What's New in JDK 7\Duke Java Icons\NyaNya.jpg.png"/>
          <p:cNvPicPr preferRelativeResize="0"/>
          <p:nvPr/>
        </p:nvPicPr>
        <p:blipFill rotWithShape="1">
          <a:blip r:embed="rId3">
            <a:alphaModFix/>
          </a:blip>
          <a:srcRect/>
          <a:stretch/>
        </p:blipFill>
        <p:spPr>
          <a:xfrm>
            <a:off x="3267075" y="2438400"/>
            <a:ext cx="2362200" cy="2689225"/>
          </a:xfrm>
          <a:prstGeom prst="rect">
            <a:avLst/>
          </a:prstGeom>
          <a:noFill/>
          <a:ln>
            <a:noFill/>
          </a:ln>
        </p:spPr>
      </p:pic>
      <p:sp>
        <p:nvSpPr>
          <p:cNvPr id="3603" name="Google Shape;3603;p376"/>
          <p:cNvSpPr txBox="1"/>
          <p:nvPr/>
        </p:nvSpPr>
        <p:spPr>
          <a:xfrm>
            <a:off x="2570162" y="1752600"/>
            <a:ext cx="45180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Does not work well with symbolic links </a:t>
            </a:r>
            <a:endParaRPr/>
          </a:p>
        </p:txBody>
      </p:sp>
      <p:sp>
        <p:nvSpPr>
          <p:cNvPr id="3604" name="Google Shape;3604;p376"/>
          <p:cNvSpPr txBox="1"/>
          <p:nvPr/>
        </p:nvSpPr>
        <p:spPr>
          <a:xfrm>
            <a:off x="6275387" y="4024312"/>
            <a:ext cx="22242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Very limited set of </a:t>
            </a:r>
            <a:endParaRPr/>
          </a:p>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file attributes</a:t>
            </a:r>
            <a:endParaRPr/>
          </a:p>
        </p:txBody>
      </p:sp>
      <p:sp>
        <p:nvSpPr>
          <p:cNvPr id="3605" name="Google Shape;3605;p376"/>
          <p:cNvSpPr txBox="1"/>
          <p:nvPr/>
        </p:nvSpPr>
        <p:spPr>
          <a:xfrm>
            <a:off x="1066800" y="4202112"/>
            <a:ext cx="24288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Performance issues </a:t>
            </a:r>
            <a:endParaRPr/>
          </a:p>
        </p:txBody>
      </p:sp>
      <p:sp>
        <p:nvSpPr>
          <p:cNvPr id="3606" name="Google Shape;3606;p376"/>
          <p:cNvSpPr txBox="1"/>
          <p:nvPr/>
        </p:nvSpPr>
        <p:spPr>
          <a:xfrm>
            <a:off x="1135062" y="2830512"/>
            <a:ext cx="21717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Scalability issues </a:t>
            </a:r>
            <a:endParaRPr/>
          </a:p>
        </p:txBody>
      </p:sp>
      <p:sp>
        <p:nvSpPr>
          <p:cNvPr id="3607" name="Google Shape;3607;p376"/>
          <p:cNvSpPr txBox="1"/>
          <p:nvPr/>
        </p:nvSpPr>
        <p:spPr>
          <a:xfrm>
            <a:off x="2124075" y="5334000"/>
            <a:ext cx="4840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Very basic file system access functionality</a:t>
            </a:r>
            <a:endParaRPr/>
          </a:p>
        </p:txBody>
      </p:sp>
      <p:pic>
        <p:nvPicPr>
          <p:cNvPr id="3608" name="Google Shape;3608;p376" descr="D:\OU_GRAPHICS_LIBRARY\ALL_ICONS\cnt205589.gif"/>
          <p:cNvPicPr preferRelativeResize="0"/>
          <p:nvPr/>
        </p:nvPicPr>
        <p:blipFill rotWithShape="1">
          <a:blip r:embed="rId4">
            <a:alphaModFix/>
          </a:blip>
          <a:srcRect/>
          <a:stretch/>
        </p:blipFill>
        <p:spPr>
          <a:xfrm>
            <a:off x="1743075" y="5330825"/>
            <a:ext cx="404812" cy="404812"/>
          </a:xfrm>
          <a:prstGeom prst="rect">
            <a:avLst/>
          </a:prstGeom>
          <a:noFill/>
          <a:ln>
            <a:noFill/>
          </a:ln>
        </p:spPr>
      </p:pic>
      <p:pic>
        <p:nvPicPr>
          <p:cNvPr id="3609" name="Google Shape;3609;p376" descr="D:\OU_GRAPHICS_LIBRARY\ALL_ICONS\cnt205040.gif"/>
          <p:cNvPicPr preferRelativeResize="0"/>
          <p:nvPr/>
        </p:nvPicPr>
        <p:blipFill rotWithShape="1">
          <a:blip r:embed="rId5">
            <a:alphaModFix/>
          </a:blip>
          <a:srcRect/>
          <a:stretch/>
        </p:blipFill>
        <p:spPr>
          <a:xfrm>
            <a:off x="2047875" y="3568700"/>
            <a:ext cx="914400" cy="622300"/>
          </a:xfrm>
          <a:prstGeom prst="rect">
            <a:avLst/>
          </a:prstGeom>
          <a:noFill/>
          <a:ln>
            <a:noFill/>
          </a:ln>
        </p:spPr>
      </p:pic>
      <p:pic>
        <p:nvPicPr>
          <p:cNvPr id="3610" name="Google Shape;3610;p376" descr="D:\OU_GRAPHICS_LIBRARY\ALL_ICONS\cnt205049.gif"/>
          <p:cNvPicPr preferRelativeResize="0"/>
          <p:nvPr/>
        </p:nvPicPr>
        <p:blipFill rotWithShape="1">
          <a:blip r:embed="rId6">
            <a:alphaModFix/>
          </a:blip>
          <a:srcRect/>
          <a:stretch/>
        </p:blipFill>
        <p:spPr>
          <a:xfrm>
            <a:off x="1681162" y="2220912"/>
            <a:ext cx="779462" cy="611187"/>
          </a:xfrm>
          <a:prstGeom prst="rect">
            <a:avLst/>
          </a:prstGeom>
          <a:noFill/>
          <a:ln>
            <a:noFill/>
          </a:ln>
        </p:spPr>
      </p:pic>
      <p:pic>
        <p:nvPicPr>
          <p:cNvPr id="3611" name="Google Shape;3611;p376" descr="D:\OU_GRAPHICS_LIBRARY\ALL_ICONS\cnt204590.gif"/>
          <p:cNvPicPr preferRelativeResize="0"/>
          <p:nvPr/>
        </p:nvPicPr>
        <p:blipFill rotWithShape="1">
          <a:blip r:embed="rId7">
            <a:alphaModFix/>
          </a:blip>
          <a:srcRect/>
          <a:stretch/>
        </p:blipFill>
        <p:spPr>
          <a:xfrm>
            <a:off x="5857875" y="4038600"/>
            <a:ext cx="376237" cy="750887"/>
          </a:xfrm>
          <a:prstGeom prst="rect">
            <a:avLst/>
          </a:prstGeom>
          <a:noFill/>
          <a:ln>
            <a:noFill/>
          </a:ln>
        </p:spPr>
      </p:pic>
      <p:pic>
        <p:nvPicPr>
          <p:cNvPr id="3612" name="Google Shape;3612;p376"/>
          <p:cNvPicPr preferRelativeResize="0"/>
          <p:nvPr/>
        </p:nvPicPr>
        <p:blipFill rotWithShape="1">
          <a:blip r:embed="rId8">
            <a:alphaModFix/>
          </a:blip>
          <a:srcRect/>
          <a:stretch/>
        </p:blipFill>
        <p:spPr>
          <a:xfrm>
            <a:off x="6934200" y="1447800"/>
            <a:ext cx="609600" cy="1066800"/>
          </a:xfrm>
          <a:prstGeom prst="rect">
            <a:avLst/>
          </a:prstGeom>
          <a:noFill/>
          <a:ln>
            <a:noFill/>
          </a:ln>
        </p:spPr>
      </p:pic>
      <p:sp>
        <p:nvSpPr>
          <p:cNvPr id="3613" name="Google Shape;3613;p37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378</a:t>
            </a:fld>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19" name="Google Shape;3619;p3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File Systems, Paths, Files</a:t>
            </a:r>
            <a:endParaRPr/>
          </a:p>
        </p:txBody>
      </p:sp>
      <p:sp>
        <p:nvSpPr>
          <p:cNvPr id="3620" name="Google Shape;3620;p377"/>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NIO.2, both files and directories are represented by a path, which is the relative or absolute location of the file or directory.</a:t>
            </a:r>
            <a:endParaRPr/>
          </a:p>
        </p:txBody>
      </p:sp>
      <p:sp>
        <p:nvSpPr>
          <p:cNvPr id="3621" name="Google Shape;3621;p377"/>
          <p:cNvSpPr/>
          <p:nvPr/>
        </p:nvSpPr>
        <p:spPr>
          <a:xfrm>
            <a:off x="2286000" y="2209800"/>
            <a:ext cx="1752600" cy="685800"/>
          </a:xfrm>
          <a:prstGeom prst="roundRect">
            <a:avLst>
              <a:gd name="adj" fmla="val 16667"/>
            </a:avLst>
          </a:prstGeom>
          <a:solidFill>
            <a:srgbClr val="A3E0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t>
            </a:r>
            <a:endParaRPr/>
          </a:p>
        </p:txBody>
      </p:sp>
      <p:sp>
        <p:nvSpPr>
          <p:cNvPr id="3622" name="Google Shape;3622;p377"/>
          <p:cNvSpPr/>
          <p:nvPr/>
        </p:nvSpPr>
        <p:spPr>
          <a:xfrm>
            <a:off x="3276600" y="45720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admin</a:t>
            </a:r>
            <a:endParaRPr/>
          </a:p>
        </p:txBody>
      </p:sp>
      <p:sp>
        <p:nvSpPr>
          <p:cNvPr id="3623" name="Google Shape;3623;p377"/>
          <p:cNvSpPr/>
          <p:nvPr/>
        </p:nvSpPr>
        <p:spPr>
          <a:xfrm>
            <a:off x="3314700" y="3581400"/>
            <a:ext cx="31623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home</a:t>
            </a:r>
            <a:endParaRPr/>
          </a:p>
        </p:txBody>
      </p:sp>
      <p:sp>
        <p:nvSpPr>
          <p:cNvPr id="3624" name="Google Shape;3624;p377"/>
          <p:cNvSpPr/>
          <p:nvPr/>
        </p:nvSpPr>
        <p:spPr>
          <a:xfrm>
            <a:off x="1447800" y="35814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var</a:t>
            </a:r>
            <a:endParaRPr/>
          </a:p>
        </p:txBody>
      </p:sp>
      <p:sp>
        <p:nvSpPr>
          <p:cNvPr id="3625" name="Google Shape;3625;p377"/>
          <p:cNvSpPr/>
          <p:nvPr/>
        </p:nvSpPr>
        <p:spPr>
          <a:xfrm>
            <a:off x="5486400" y="4572000"/>
            <a:ext cx="1066800" cy="533400"/>
          </a:xfrm>
          <a:prstGeom prst="roundRect">
            <a:avLst>
              <a:gd name="adj" fmla="val 16667"/>
            </a:avLst>
          </a:prstGeom>
          <a:solidFill>
            <a:srgbClr val="FFFF9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oracle</a:t>
            </a:r>
            <a:endParaRPr/>
          </a:p>
        </p:txBody>
      </p:sp>
      <p:sp>
        <p:nvSpPr>
          <p:cNvPr id="3626" name="Google Shape;3626;p377"/>
          <p:cNvSpPr/>
          <p:nvPr/>
        </p:nvSpPr>
        <p:spPr>
          <a:xfrm>
            <a:off x="3962400" y="5638800"/>
            <a:ext cx="1752600" cy="5334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finance.xls</a:t>
            </a:r>
            <a:endParaRPr/>
          </a:p>
        </p:txBody>
      </p:sp>
      <p:sp>
        <p:nvSpPr>
          <p:cNvPr id="3627" name="Google Shape;3627;p377"/>
          <p:cNvSpPr/>
          <p:nvPr/>
        </p:nvSpPr>
        <p:spPr>
          <a:xfrm>
            <a:off x="6324600" y="5638800"/>
            <a:ext cx="1752600" cy="5334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logfile.txt</a:t>
            </a:r>
            <a:endParaRPr/>
          </a:p>
        </p:txBody>
      </p:sp>
      <p:cxnSp>
        <p:nvCxnSpPr>
          <p:cNvPr id="3628" name="Google Shape;3628;p377"/>
          <p:cNvCxnSpPr/>
          <p:nvPr/>
        </p:nvCxnSpPr>
        <p:spPr>
          <a:xfrm>
            <a:off x="3162300" y="2895600"/>
            <a:ext cx="1733700" cy="6858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29" name="Google Shape;3629;p377"/>
          <p:cNvCxnSpPr/>
          <p:nvPr/>
        </p:nvCxnSpPr>
        <p:spPr>
          <a:xfrm flipH="1">
            <a:off x="1981200" y="2895600"/>
            <a:ext cx="1181100" cy="6858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0" name="Google Shape;3630;p377"/>
          <p:cNvCxnSpPr/>
          <p:nvPr/>
        </p:nvCxnSpPr>
        <p:spPr>
          <a:xfrm flipH="1">
            <a:off x="3810150" y="4114800"/>
            <a:ext cx="1085700" cy="4572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1" name="Google Shape;3631;p377"/>
          <p:cNvCxnSpPr/>
          <p:nvPr/>
        </p:nvCxnSpPr>
        <p:spPr>
          <a:xfrm>
            <a:off x="4895850" y="4114800"/>
            <a:ext cx="1124100" cy="4572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2" name="Google Shape;3632;p377"/>
          <p:cNvCxnSpPr/>
          <p:nvPr/>
        </p:nvCxnSpPr>
        <p:spPr>
          <a:xfrm>
            <a:off x="6019800" y="5105400"/>
            <a:ext cx="11811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633" name="Google Shape;3633;p377"/>
          <p:cNvCxnSpPr/>
          <p:nvPr/>
        </p:nvCxnSpPr>
        <p:spPr>
          <a:xfrm flipH="1">
            <a:off x="4838700" y="5105400"/>
            <a:ext cx="1181100" cy="5334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3634" name="Google Shape;3634;p3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379</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p:nvPr/>
        </p:nvSpPr>
        <p:spPr>
          <a:xfrm>
            <a:off x="539750" y="838200"/>
            <a:ext cx="7918450" cy="5486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StringOperations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StringBuilder sb = new StringBuilder("hello");</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sb.append(" world");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sb.append("!").append(" are").append(" you?");</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sb.insert(12, " How");</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System.out.println("string sb: " + sb);</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Get length</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System.out.println("Length: " + sb.length());</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Get SubString</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System.out.println("Sub: " + sb.substring(0, 5));</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257" name="Google Shape;257;p36"/>
          <p:cNvSpPr txBox="1">
            <a:spLocks noGrp="1"/>
          </p:cNvSpPr>
          <p:nvPr>
            <p:ph type="title"/>
          </p:nvPr>
        </p:nvSpPr>
        <p:spPr>
          <a:xfrm>
            <a:off x="609600" y="342900"/>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String Operations: </a:t>
            </a:r>
            <a:r>
              <a:rPr lang="en-US" sz="2600" b="1" i="0" u="none" strike="noStrike" cap="none">
                <a:solidFill>
                  <a:schemeClr val="dk1"/>
                </a:solidFill>
                <a:latin typeface="Courier New"/>
                <a:ea typeface="Courier New"/>
                <a:cs typeface="Courier New"/>
                <a:sym typeface="Courier New"/>
              </a:rPr>
              <a:t>StringBuilder</a:t>
            </a:r>
            <a:endParaRPr/>
          </a:p>
        </p:txBody>
      </p:sp>
      <p:sp>
        <p:nvSpPr>
          <p:cNvPr id="258" name="Google Shape;258;p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Relative Path Versus Absolute Path</a:t>
            </a:r>
            <a:endParaRPr/>
          </a:p>
        </p:txBody>
      </p:sp>
      <p:sp>
        <p:nvSpPr>
          <p:cNvPr id="3641" name="Google Shape;3641;p37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path is either </a:t>
            </a:r>
            <a:r>
              <a:rPr lang="en-US" sz="2200" b="0" i="1" u="none" strike="noStrike" cap="none">
                <a:solidFill>
                  <a:schemeClr val="dk1"/>
                </a:solidFill>
                <a:latin typeface="Arial"/>
                <a:ea typeface="Arial"/>
                <a:cs typeface="Arial"/>
                <a:sym typeface="Arial"/>
              </a:rPr>
              <a:t>relative</a:t>
            </a:r>
            <a:r>
              <a:rPr lang="en-US" sz="2200" b="0" i="0" u="none" strike="noStrike" cap="none">
                <a:solidFill>
                  <a:schemeClr val="dk1"/>
                </a:solidFill>
                <a:latin typeface="Arial"/>
                <a:ea typeface="Arial"/>
                <a:cs typeface="Arial"/>
                <a:sym typeface="Arial"/>
              </a:rPr>
              <a:t> or </a:t>
            </a:r>
            <a:r>
              <a:rPr lang="en-US" sz="2200" b="0" i="1" u="none" strike="noStrike" cap="none">
                <a:solidFill>
                  <a:schemeClr val="dk1"/>
                </a:solidFill>
                <a:latin typeface="Arial"/>
                <a:ea typeface="Arial"/>
                <a:cs typeface="Arial"/>
                <a:sym typeface="Arial"/>
              </a:rPr>
              <a:t>absolute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absolute path always contains the root element and the complete directory list required to locate the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relative path must be combined with another path in order to access a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642" name="Google Shape;3642;p378"/>
          <p:cNvSpPr txBox="1"/>
          <p:nvPr/>
        </p:nvSpPr>
        <p:spPr>
          <a:xfrm>
            <a:off x="609600" y="2971800"/>
            <a:ext cx="78597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/home/peter/statusReport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p:txBody>
      </p:sp>
      <p:sp>
        <p:nvSpPr>
          <p:cNvPr id="3643" name="Google Shape;3643;p378"/>
          <p:cNvSpPr txBox="1"/>
          <p:nvPr/>
        </p:nvSpPr>
        <p:spPr>
          <a:xfrm>
            <a:off x="598487" y="5334000"/>
            <a:ext cx="78597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    ...</a:t>
            </a:r>
            <a:endParaRPr/>
          </a:p>
        </p:txBody>
      </p:sp>
      <p:sp>
        <p:nvSpPr>
          <p:cNvPr id="3644" name="Google Shape;3644;p3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380</a:t>
            </a:fld>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Google Shape;3650;p3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NIO.2 Concepts</a:t>
            </a:r>
            <a:endParaRPr/>
          </a:p>
        </p:txBody>
      </p:sp>
      <p:sp>
        <p:nvSpPr>
          <p:cNvPr id="3651" name="Google Shape;3651;p379"/>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Prior to JDK 7, the </a:t>
            </a:r>
            <a:r>
              <a:rPr lang="en-US" sz="2200" b="0" i="0" u="none">
                <a:solidFill>
                  <a:schemeClr val="dk1"/>
                </a:solidFill>
                <a:latin typeface="Courier New"/>
                <a:ea typeface="Courier New"/>
                <a:cs typeface="Courier New"/>
                <a:sym typeface="Courier New"/>
              </a:rPr>
              <a:t>java.io.File</a:t>
            </a:r>
            <a:r>
              <a:rPr lang="en-US" sz="2200" b="0" i="0" u="none">
                <a:solidFill>
                  <a:schemeClr val="dk1"/>
                </a:solidFill>
                <a:latin typeface="Arial"/>
                <a:ea typeface="Arial"/>
                <a:cs typeface="Arial"/>
                <a:sym typeface="Arial"/>
              </a:rPr>
              <a:t> class was the entry point for all file and directory operations. With NIO.2, there is a new package and classes: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java.nio.file.Path</a:t>
            </a:r>
            <a:r>
              <a:rPr lang="en-US" sz="2200" b="0" i="0" u="none" strike="noStrike" cap="none">
                <a:solidFill>
                  <a:schemeClr val="dk1"/>
                </a:solidFill>
                <a:latin typeface="Arial"/>
                <a:ea typeface="Arial"/>
                <a:cs typeface="Arial"/>
                <a:sym typeface="Arial"/>
              </a:rPr>
              <a:t>: Locates a file or a directory by using a system-dependent 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java.nio.file.Files</a:t>
            </a:r>
            <a:r>
              <a:rPr lang="en-US" sz="2200" b="0" i="0" u="none" strike="noStrike" cap="none">
                <a:solidFill>
                  <a:schemeClr val="dk1"/>
                </a:solidFill>
                <a:latin typeface="Arial"/>
                <a:ea typeface="Arial"/>
                <a:cs typeface="Arial"/>
                <a:sym typeface="Arial"/>
              </a:rPr>
              <a:t>: Using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performs operations on files and directories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java.nio.file.FileSystem</a:t>
            </a:r>
            <a:r>
              <a:rPr lang="en-US" sz="2200" b="0" i="0" u="none" strike="noStrike" cap="none">
                <a:solidFill>
                  <a:schemeClr val="dk1"/>
                </a:solidFill>
                <a:latin typeface="Arial"/>
                <a:ea typeface="Arial"/>
                <a:cs typeface="Arial"/>
                <a:sym typeface="Arial"/>
              </a:rPr>
              <a:t>: Provides an interface to a file system and a factory for creating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and other objects that access a file system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rgbClr val="000000"/>
                </a:solidFill>
                <a:latin typeface="Arial"/>
                <a:ea typeface="Arial"/>
                <a:cs typeface="Arial"/>
                <a:sym typeface="Arial"/>
              </a:rPr>
              <a:t>All the methods that access the file system throw </a:t>
            </a:r>
            <a:r>
              <a:rPr lang="en-US" sz="2200" b="0" i="0" u="none" strike="noStrike" cap="none">
                <a:solidFill>
                  <a:srgbClr val="000000"/>
                </a:solidFill>
                <a:latin typeface="Courier New"/>
                <a:ea typeface="Courier New"/>
                <a:cs typeface="Courier New"/>
                <a:sym typeface="Courier New"/>
              </a:rPr>
              <a:t>IOException</a:t>
            </a:r>
            <a:r>
              <a:rPr lang="en-US" sz="2200" b="0" i="0" u="none" strike="noStrike" cap="none">
                <a:solidFill>
                  <a:srgbClr val="000000"/>
                </a:solidFill>
                <a:latin typeface="Arial"/>
                <a:ea typeface="Arial"/>
                <a:cs typeface="Arial"/>
                <a:sym typeface="Arial"/>
              </a:rPr>
              <a:t> or a subclass.</a:t>
            </a:r>
            <a:endParaRPr/>
          </a:p>
        </p:txBody>
      </p:sp>
      <p:sp>
        <p:nvSpPr>
          <p:cNvPr id="3652" name="Google Shape;3652;p3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381</a:t>
            </a:fld>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sp>
        <p:nvSpPr>
          <p:cNvPr id="3658" name="Google Shape;3658;p380"/>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Interface</a:t>
            </a:r>
            <a:endParaRPr/>
          </a:p>
        </p:txBody>
      </p:sp>
      <p:sp>
        <p:nvSpPr>
          <p:cNvPr id="3659" name="Google Shape;3659;p380"/>
          <p:cNvSpPr txBox="1"/>
          <p:nvPr/>
        </p:nvSpPr>
        <p:spPr>
          <a:xfrm>
            <a:off x="762000" y="2514600"/>
            <a:ext cx="7772400" cy="76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111125"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FileSystem fs = FileSystems.getDefault();</a:t>
            </a:r>
            <a:endParaRPr/>
          </a:p>
          <a:p>
            <a:pPr marL="111125" marR="0" lvl="0" indent="0" algn="l" rtl="0">
              <a:lnSpc>
                <a:spcPct val="100000"/>
              </a:lnSpc>
              <a:spcBef>
                <a:spcPts val="60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p1 = fs.getPath (“/home/oracle/labs/resources/myFile.txt");</a:t>
            </a:r>
            <a:endParaRPr/>
          </a:p>
        </p:txBody>
      </p:sp>
      <p:sp>
        <p:nvSpPr>
          <p:cNvPr id="3660" name="Google Shape;3660;p380"/>
          <p:cNvSpPr txBox="1"/>
          <p:nvPr/>
        </p:nvSpPr>
        <p:spPr>
          <a:xfrm>
            <a:off x="762000" y="4419600"/>
            <a:ext cx="7772400" cy="685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111125" marR="0" lvl="0" indent="0" algn="l" rtl="0">
              <a:lnSpc>
                <a:spcPct val="100000"/>
              </a:lnSpc>
              <a:spcBef>
                <a:spcPts val="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p1 = Paths.get(“/home/oracle/labs/resources/myFile.txt");</a:t>
            </a:r>
            <a:endParaRPr/>
          </a:p>
          <a:p>
            <a:pPr marL="111125" marR="0" lvl="0" indent="0" algn="l" rtl="0">
              <a:lnSpc>
                <a:spcPct val="100000"/>
              </a:lnSpc>
              <a:spcBef>
                <a:spcPts val="600"/>
              </a:spcBef>
              <a:spcAft>
                <a:spcPts val="0"/>
              </a:spcAft>
              <a:buClr>
                <a:schemeClr val="dk1"/>
              </a:buClr>
              <a:buSzPts val="1400"/>
              <a:buFont typeface="Courier New"/>
              <a:buNone/>
            </a:pPr>
            <a:r>
              <a:rPr lang="en-US" sz="1400" b="0" i="0" u="none" strike="noStrike" cap="none">
                <a:solidFill>
                  <a:schemeClr val="dk1"/>
                </a:solidFill>
                <a:latin typeface="Courier New"/>
                <a:ea typeface="Courier New"/>
                <a:cs typeface="Courier New"/>
                <a:sym typeface="Courier New"/>
              </a:rPr>
              <a:t>Path p2 = Paths.get(“/home/oracle", "labs", "resources", "myFile.txt");</a:t>
            </a:r>
            <a:endParaRPr/>
          </a:p>
          <a:p>
            <a:pPr marL="0" marR="0" lvl="0" indent="0" algn="l" rtl="0">
              <a:lnSpc>
                <a:spcPct val="100000"/>
              </a:lnSpc>
              <a:spcBef>
                <a:spcPts val="0"/>
              </a:spcBef>
              <a:spcAft>
                <a:spcPts val="0"/>
              </a:spcAft>
              <a:buNone/>
            </a:pPr>
            <a:endParaRPr sz="1400" b="0" i="0" u="none">
              <a:solidFill>
                <a:schemeClr val="dk1"/>
              </a:solidFill>
              <a:latin typeface="Courier New"/>
              <a:ea typeface="Courier New"/>
              <a:cs typeface="Courier New"/>
              <a:sym typeface="Courier New"/>
            </a:endParaRPr>
          </a:p>
        </p:txBody>
      </p:sp>
      <p:sp>
        <p:nvSpPr>
          <p:cNvPr id="3661" name="Google Shape;3661;p380"/>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java.nio.file.Path</a:t>
            </a:r>
            <a:r>
              <a:rPr lang="en-US" sz="2200" b="0" i="0" u="none" strike="noStrike" cap="none">
                <a:solidFill>
                  <a:schemeClr val="dk1"/>
                </a:solidFill>
                <a:latin typeface="Arial"/>
                <a:ea typeface="Arial"/>
                <a:cs typeface="Arial"/>
                <a:sym typeface="Arial"/>
              </a:rPr>
              <a:t> interface provides the entry point for the NIO.2 file and directory manipulation.</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obtain a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object, obtain an instance of the default file system, and then invoke the </a:t>
            </a:r>
            <a:r>
              <a:rPr lang="en-US" sz="2200" b="0" i="0" u="none" strike="noStrike" cap="none">
                <a:solidFill>
                  <a:schemeClr val="dk1"/>
                </a:solidFill>
                <a:latin typeface="Courier New"/>
                <a:ea typeface="Courier New"/>
                <a:cs typeface="Courier New"/>
                <a:sym typeface="Courier New"/>
              </a:rPr>
              <a:t>getPath</a:t>
            </a:r>
            <a:r>
              <a:rPr lang="en-US" sz="2200" b="0" i="0" u="none" strike="noStrike" cap="none">
                <a:solidFill>
                  <a:schemeClr val="dk1"/>
                </a:solidFill>
                <a:latin typeface="Arial"/>
                <a:ea typeface="Arial"/>
                <a:cs typeface="Arial"/>
                <a:sym typeface="Arial"/>
              </a:rPr>
              <a:t> method: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662" name="Google Shape;3662;p3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382</a:t>
            </a:fld>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3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Interface Features</a:t>
            </a:r>
            <a:endParaRPr/>
          </a:p>
        </p:txBody>
      </p:sp>
      <p:sp>
        <p:nvSpPr>
          <p:cNvPr id="3669" name="Google Shape;3669;p38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interface defines the methods used to locate a file or a directory in a file system. These methods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access the components of a path: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getFileName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getParent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getRoot</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getNameCount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operate on a path: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normalize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toUri</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toAbsolutePath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subpath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resolve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relativize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compare paths: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startsWith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endsWith</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equals</a:t>
            </a:r>
            <a:endParaRPr/>
          </a:p>
        </p:txBody>
      </p:sp>
      <p:sp>
        <p:nvSpPr>
          <p:cNvPr id="3670" name="Google Shape;3670;p3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383</a:t>
            </a:fld>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2"/>
          <p:cNvSpPr txBox="1"/>
          <p:nvPr/>
        </p:nvSpPr>
        <p:spPr>
          <a:xfrm>
            <a:off x="609600" y="4191000"/>
            <a:ext cx="7924800" cy="1905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77" name="Google Shape;3677;p382"/>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78" name="Google Shape;3678;p3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Path</a:t>
            </a:r>
            <a:r>
              <a:rPr lang="en-US" sz="2600" b="1" i="0" u="none" strike="noStrike" cap="none">
                <a:solidFill>
                  <a:schemeClr val="dk1"/>
                </a:solidFill>
                <a:latin typeface="Arial"/>
                <a:ea typeface="Arial"/>
                <a:cs typeface="Arial"/>
                <a:sym typeface="Arial"/>
              </a:rPr>
              <a:t>: Example</a:t>
            </a:r>
            <a:endParaRPr/>
          </a:p>
        </p:txBody>
      </p:sp>
      <p:sp>
        <p:nvSpPr>
          <p:cNvPr id="3679" name="Google Shape;3679;p382"/>
          <p:cNvSpPr txBox="1">
            <a:spLocks noGrp="1"/>
          </p:cNvSpPr>
          <p:nvPr>
            <p:ph type="body" idx="1"/>
          </p:nvPr>
        </p:nvSpPr>
        <p:spPr>
          <a:xfrm>
            <a:off x="609600" y="1447800"/>
            <a:ext cx="7918500" cy="5084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class PathTest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Path p1 = Paths.get(args[0]);</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System.out.format("getFileName: %s%n", p1.getFileName());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System.out.format("getParent: %s%n", p1.getParent());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System.out.format("getNameCount: %d%n", p1.getNameCount());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System.out.format("getRoot: %s%n", p1.getRoot());</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System.out.format("isAbsolute: %b%n", p1.isAbsolute());</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System.out.format("toAbsolutePath: %s%n", p1.toAbsolutePath());</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System.out.format("toURI: %s%n", p1.toUri());</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40"/>
              </a:spcBef>
              <a:spcAft>
                <a:spcPts val="0"/>
              </a:spcAft>
              <a:buClr>
                <a:srgbClr val="000000"/>
              </a:buClr>
              <a:buSzPts val="100"/>
              <a:buFont typeface="Courier New"/>
              <a:buAutoNum type="arabicPlain"/>
            </a:pPr>
            <a:r>
              <a:rPr lang="en-US" sz="12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java PathTest /home/oracle/file1.txt</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getFileName: file1.txt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getParent: /home/oracle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getNameCount: 3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getRoot: /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isAbsolute: true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toAbsolutePath: /home/oracle/file1.txt </a:t>
            </a:r>
            <a:endParaRPr/>
          </a:p>
          <a:p>
            <a:pPr marL="7937" marR="0" lvl="0" indent="7937" algn="l" rtl="0">
              <a:lnSpc>
                <a:spcPct val="100000"/>
              </a:lnSpc>
              <a:spcBef>
                <a:spcPts val="240"/>
              </a:spcBef>
              <a:spcAft>
                <a:spcPts val="0"/>
              </a:spcAft>
              <a:buClr>
                <a:srgbClr val="000000"/>
              </a:buClr>
              <a:buSzPts val="1200"/>
              <a:buFont typeface="Arial"/>
              <a:buNone/>
            </a:pPr>
            <a:r>
              <a:rPr lang="en-US" sz="1200" b="0" i="0" u="none">
                <a:solidFill>
                  <a:schemeClr val="dk1"/>
                </a:solidFill>
                <a:latin typeface="Courier New"/>
                <a:ea typeface="Courier New"/>
                <a:cs typeface="Courier New"/>
                <a:sym typeface="Courier New"/>
              </a:rPr>
              <a:t>toURI: </a:t>
            </a:r>
            <a:r>
              <a:rPr lang="en-US" sz="1200" b="0" i="0" u="sng">
                <a:solidFill>
                  <a:schemeClr val="hlink"/>
                </a:solidFill>
                <a:latin typeface="Arial"/>
                <a:ea typeface="Arial"/>
                <a:cs typeface="Arial"/>
                <a:sym typeface="Arial"/>
                <a:hlinkClick r:id="rId3"/>
              </a:rPr>
              <a:t>file:///home/oracle/file1.txt</a:t>
            </a:r>
            <a:endParaRPr/>
          </a:p>
          <a:p>
            <a:pPr marL="7937" marR="0" lvl="0" indent="7937" algn="l" rtl="0">
              <a:lnSpc>
                <a:spcPct val="100000"/>
              </a:lnSpc>
              <a:spcBef>
                <a:spcPts val="240"/>
              </a:spcBef>
              <a:spcAft>
                <a:spcPts val="0"/>
              </a:spcAft>
              <a:buClr>
                <a:srgbClr val="000000"/>
              </a:buClr>
              <a:buSzPts val="1200"/>
              <a:buFont typeface="Arial"/>
              <a:buNone/>
            </a:pPr>
            <a:endParaRPr sz="1200" b="0" i="0" u="none">
              <a:solidFill>
                <a:schemeClr val="dk1"/>
              </a:solidFill>
              <a:latin typeface="Courier New"/>
              <a:ea typeface="Courier New"/>
              <a:cs typeface="Courier New"/>
              <a:sym typeface="Courier New"/>
            </a:endParaRPr>
          </a:p>
          <a:p>
            <a:pPr marL="7937" marR="0" lvl="0" indent="7938" algn="l" rtl="0">
              <a:spcBef>
                <a:spcPts val="240"/>
              </a:spcBef>
              <a:spcAft>
                <a:spcPts val="0"/>
              </a:spcAft>
              <a:buNone/>
            </a:pPr>
            <a:endParaRPr sz="1200" b="0" i="0" u="none">
              <a:solidFill>
                <a:schemeClr val="dk1"/>
              </a:solidFill>
              <a:latin typeface="Courier New"/>
              <a:ea typeface="Courier New"/>
              <a:cs typeface="Courier New"/>
              <a:sym typeface="Courier New"/>
            </a:endParaRPr>
          </a:p>
        </p:txBody>
      </p:sp>
      <p:sp>
        <p:nvSpPr>
          <p:cNvPr id="3680" name="Google Shape;3680;p3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384</a:t>
            </a:fld>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p383"/>
          <p:cNvSpPr txBox="1"/>
          <p:nvPr/>
        </p:nvSpPr>
        <p:spPr>
          <a:xfrm>
            <a:off x="609600" y="5638800"/>
            <a:ext cx="7924800" cy="30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87" name="Google Shape;3687;p3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Removing Redundancies from a </a:t>
            </a:r>
            <a:r>
              <a:rPr lang="en-US" sz="2600" b="1" i="0" u="none" strike="noStrike" cap="none">
                <a:solidFill>
                  <a:schemeClr val="dk1"/>
                </a:solidFill>
                <a:latin typeface="Courier New"/>
                <a:ea typeface="Courier New"/>
                <a:cs typeface="Courier New"/>
                <a:sym typeface="Courier New"/>
              </a:rPr>
              <a:t>Path</a:t>
            </a:r>
            <a:endParaRPr/>
          </a:p>
        </p:txBody>
      </p:sp>
      <p:sp>
        <p:nvSpPr>
          <p:cNvPr id="3688" name="Google Shape;3688;p383"/>
          <p:cNvSpPr txBox="1">
            <a:spLocks noGrp="1"/>
          </p:cNvSpPr>
          <p:nvPr>
            <p:ph type="body" idx="1"/>
          </p:nvPr>
        </p:nvSpPr>
        <p:spPr>
          <a:xfrm>
            <a:off x="609600" y="1447800"/>
            <a:ext cx="7918500" cy="3411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Many file systems use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notation to denote the current directory and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to denote the parent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following examples both include redundancies:</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normalize</a:t>
            </a:r>
            <a:r>
              <a:rPr lang="en-US" sz="2200" b="0" i="0" u="none" strike="noStrike" cap="none">
                <a:solidFill>
                  <a:schemeClr val="dk1"/>
                </a:solidFill>
                <a:latin typeface="Arial"/>
                <a:ea typeface="Arial"/>
                <a:cs typeface="Arial"/>
                <a:sym typeface="Arial"/>
              </a:rPr>
              <a:t> method removes any redundant elements, which includes any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or “</a:t>
            </a:r>
            <a:r>
              <a:rPr lang="en-US" sz="2200" b="0" i="0" u="none" strike="noStrike" cap="none">
                <a:solidFill>
                  <a:schemeClr val="dk1"/>
                </a:solidFill>
                <a:latin typeface="Courier New"/>
                <a:ea typeface="Courier New"/>
                <a:cs typeface="Courier New"/>
                <a:sym typeface="Courier New"/>
              </a:rPr>
              <a:t>directory/..</a:t>
            </a:r>
            <a:r>
              <a:rPr lang="en-US" sz="2200" b="0" i="0" u="none" strike="noStrike" cap="none">
                <a:solidFill>
                  <a:schemeClr val="dk1"/>
                </a:solidFill>
                <a:latin typeface="Arial"/>
                <a:ea typeface="Arial"/>
                <a:cs typeface="Arial"/>
                <a:sym typeface="Arial"/>
              </a:rPr>
              <a:t>” occurrences.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689" name="Google Shape;3689;p383"/>
          <p:cNvSpPr txBox="1"/>
          <p:nvPr/>
        </p:nvSpPr>
        <p:spPr>
          <a:xfrm>
            <a:off x="609600" y="2667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/home/peter/../clarence/foo</a:t>
            </a:r>
            <a:endParaRPr/>
          </a:p>
        </p:txBody>
      </p:sp>
      <p:sp>
        <p:nvSpPr>
          <p:cNvPr id="3690" name="Google Shape;3690;p383"/>
          <p:cNvSpPr txBox="1"/>
          <p:nvPr/>
        </p:nvSpPr>
        <p:spPr>
          <a:xfrm>
            <a:off x="609600" y="4953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p = Paths.get("/home/peter/../clarence/foo");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normalizedPath = p.normalize();</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/home/clarence/foo</a:t>
            </a:r>
            <a:endParaRPr/>
          </a:p>
        </p:txBody>
      </p:sp>
      <p:sp>
        <p:nvSpPr>
          <p:cNvPr id="3691" name="Google Shape;3691;p3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385</a:t>
            </a:fld>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384"/>
          <p:cNvSpPr txBox="1"/>
          <p:nvPr/>
        </p:nvSpPr>
        <p:spPr>
          <a:xfrm>
            <a:off x="609600" y="2133600"/>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98" name="Google Shape;3698;p384"/>
          <p:cNvSpPr txBox="1"/>
          <p:nvPr/>
        </p:nvSpPr>
        <p:spPr>
          <a:xfrm>
            <a:off x="609600" y="4800600"/>
            <a:ext cx="7924800" cy="304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oracle/Temp</a:t>
            </a:r>
            <a:endParaRPr/>
          </a:p>
        </p:txBody>
      </p:sp>
      <p:sp>
        <p:nvSpPr>
          <p:cNvPr id="3699" name="Google Shape;3699;p384"/>
          <p:cNvSpPr txBox="1"/>
          <p:nvPr/>
        </p:nvSpPr>
        <p:spPr>
          <a:xfrm>
            <a:off x="609600" y="4038600"/>
            <a:ext cx="7924800" cy="609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00" name="Google Shape;3700;p3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 Subpath</a:t>
            </a:r>
            <a:endParaRPr/>
          </a:p>
        </p:txBody>
      </p:sp>
      <p:sp>
        <p:nvSpPr>
          <p:cNvPr id="3701" name="Google Shape;3701;p384"/>
          <p:cNvSpPr txBox="1">
            <a:spLocks noGrp="1"/>
          </p:cNvSpPr>
          <p:nvPr>
            <p:ph type="body" idx="1"/>
          </p:nvPr>
        </p:nvSpPr>
        <p:spPr>
          <a:xfrm>
            <a:off x="609600" y="1447800"/>
            <a:ext cx="7918500" cy="336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portion of a path can be obtained by creating a subpath using the </a:t>
            </a:r>
            <a:r>
              <a:rPr lang="en-US" sz="2200" b="0" i="0" u="none" strike="noStrike" cap="none">
                <a:solidFill>
                  <a:schemeClr val="dk1"/>
                </a:solidFill>
                <a:latin typeface="Courier New"/>
                <a:ea typeface="Courier New"/>
                <a:cs typeface="Courier New"/>
                <a:sym typeface="Courier New"/>
              </a:rPr>
              <a:t>subpath</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   Path subpath(int beginIndex, int endIndex);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element returned by </a:t>
            </a:r>
            <a:r>
              <a:rPr lang="en-US" sz="2200" b="0" i="0" u="none" strike="noStrike" cap="none">
                <a:solidFill>
                  <a:schemeClr val="dk1"/>
                </a:solidFill>
                <a:latin typeface="Courier New"/>
                <a:ea typeface="Courier New"/>
                <a:cs typeface="Courier New"/>
                <a:sym typeface="Courier New"/>
              </a:rPr>
              <a:t>endIndex</a:t>
            </a:r>
            <a:r>
              <a:rPr lang="en-US" sz="2200" b="0" i="0" u="none" strike="noStrike" cap="none">
                <a:solidFill>
                  <a:schemeClr val="dk1"/>
                </a:solidFill>
                <a:latin typeface="Arial"/>
                <a:ea typeface="Arial"/>
                <a:cs typeface="Arial"/>
                <a:sym typeface="Arial"/>
              </a:rPr>
              <a:t> is one less that the </a:t>
            </a:r>
            <a:r>
              <a:rPr lang="en-US" sz="2200" b="0" i="0" u="none" strike="noStrike" cap="none">
                <a:solidFill>
                  <a:schemeClr val="dk1"/>
                </a:solidFill>
                <a:latin typeface="Courier New"/>
                <a:ea typeface="Courier New"/>
                <a:cs typeface="Courier New"/>
                <a:sym typeface="Courier New"/>
              </a:rPr>
              <a:t>endIndex</a:t>
            </a:r>
            <a:r>
              <a:rPr lang="en-US" sz="2200" b="0" i="0" u="none" strike="noStrike" cap="none">
                <a:solidFill>
                  <a:schemeClr val="dk1"/>
                </a:solidFill>
                <a:latin typeface="Arial"/>
                <a:ea typeface="Arial"/>
                <a:cs typeface="Arial"/>
                <a:sym typeface="Arial"/>
              </a:rPr>
              <a:t> value.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111125"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Courier New"/>
              <a:ea typeface="Courier New"/>
              <a:cs typeface="Courier New"/>
              <a:sym typeface="Courier New"/>
            </a:endParaRPr>
          </a:p>
          <a:p>
            <a:pPr marL="111125"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Path p1 = Paths.get ("/home/oracle/Temp/foo/bar");</a:t>
            </a:r>
            <a:endParaRPr/>
          </a:p>
          <a:p>
            <a:pPr marL="111125"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Path p2 = p1.subpath (1, 3);</a:t>
            </a:r>
            <a:endParaRPr/>
          </a:p>
          <a:p>
            <a:pPr marL="7937" marR="0" lvl="0" indent="7938" algn="l" rtl="0">
              <a:spcBef>
                <a:spcPts val="280"/>
              </a:spcBef>
              <a:spcAft>
                <a:spcPts val="0"/>
              </a:spcAft>
              <a:buNone/>
            </a:pPr>
            <a:endParaRPr sz="1400" b="0" i="0" u="none">
              <a:solidFill>
                <a:schemeClr val="dk1"/>
              </a:solidFill>
              <a:latin typeface="Courier New"/>
              <a:ea typeface="Courier New"/>
              <a:cs typeface="Courier New"/>
              <a:sym typeface="Courier New"/>
            </a:endParaRPr>
          </a:p>
        </p:txBody>
      </p:sp>
      <p:sp>
        <p:nvSpPr>
          <p:cNvPr id="3702" name="Google Shape;3702;p384"/>
          <p:cNvSpPr/>
          <p:nvPr/>
        </p:nvSpPr>
        <p:spPr>
          <a:xfrm>
            <a:off x="4038600" y="3124200"/>
            <a:ext cx="1066800" cy="685800"/>
          </a:xfrm>
          <a:prstGeom prst="wedgeRectCallout">
            <a:avLst>
              <a:gd name="adj1" fmla="val -8112"/>
              <a:gd name="adj2" fmla="val 27605"/>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home= 0</a:t>
            </a:r>
            <a:endParaRPr/>
          </a:p>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oracle     = 1</a:t>
            </a:r>
            <a:endParaRPr/>
          </a:p>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Temp    = 2</a:t>
            </a:r>
            <a:endParaRPr/>
          </a:p>
        </p:txBody>
      </p:sp>
      <p:sp>
        <p:nvSpPr>
          <p:cNvPr id="3703" name="Google Shape;3703;p384"/>
          <p:cNvSpPr/>
          <p:nvPr/>
        </p:nvSpPr>
        <p:spPr>
          <a:xfrm>
            <a:off x="4038600" y="5257800"/>
            <a:ext cx="2438400" cy="304800"/>
          </a:xfrm>
          <a:prstGeom prst="wedgeRectCallout">
            <a:avLst>
              <a:gd name="adj1" fmla="val -5120"/>
              <a:gd name="adj2" fmla="val -53570"/>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Include the element at index 2.</a:t>
            </a:r>
            <a:endParaRPr/>
          </a:p>
        </p:txBody>
      </p:sp>
      <p:sp>
        <p:nvSpPr>
          <p:cNvPr id="3704" name="Google Shape;3704;p3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386</a:t>
            </a:fld>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0" name="Google Shape;3710;p3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Joining Two Paths</a:t>
            </a:r>
            <a:endParaRPr/>
          </a:p>
        </p:txBody>
      </p:sp>
      <p:sp>
        <p:nvSpPr>
          <p:cNvPr id="3711" name="Google Shape;3711;p38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resolve</a:t>
            </a:r>
            <a:r>
              <a:rPr lang="en-US" sz="2200" b="0" i="0" u="none" strike="noStrike" cap="none">
                <a:solidFill>
                  <a:schemeClr val="dk1"/>
                </a:solidFill>
                <a:latin typeface="Arial"/>
                <a:ea typeface="Arial"/>
                <a:cs typeface="Arial"/>
                <a:sym typeface="Arial"/>
              </a:rPr>
              <a:t> method is used to combine two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Passing an absolute path to the </a:t>
            </a:r>
            <a:r>
              <a:rPr lang="en-US" sz="2200" b="0" i="0" u="none" strike="noStrike" cap="none">
                <a:solidFill>
                  <a:schemeClr val="dk1"/>
                </a:solidFill>
                <a:latin typeface="Courier New"/>
                <a:ea typeface="Courier New"/>
                <a:cs typeface="Courier New"/>
                <a:sym typeface="Courier New"/>
              </a:rPr>
              <a:t>resolve</a:t>
            </a:r>
            <a:r>
              <a:rPr lang="en-US" sz="2200" b="0" i="0" u="none" strike="noStrike" cap="none">
                <a:solidFill>
                  <a:schemeClr val="dk1"/>
                </a:solidFill>
                <a:latin typeface="Arial"/>
                <a:ea typeface="Arial"/>
                <a:cs typeface="Arial"/>
                <a:sym typeface="Arial"/>
              </a:rPr>
              <a:t> method returns the passed-in path.</a:t>
            </a:r>
            <a:endParaRPr/>
          </a:p>
        </p:txBody>
      </p:sp>
      <p:sp>
        <p:nvSpPr>
          <p:cNvPr id="3712" name="Google Shape;3712;p385"/>
          <p:cNvSpPr txBox="1"/>
          <p:nvPr/>
        </p:nvSpPr>
        <p:spPr>
          <a:xfrm>
            <a:off x="622300" y="2362200"/>
            <a:ext cx="79122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 p1 = Paths.get("/home/clarence/foo");</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p1.resolve("bar");	 // Returns /home/clarence/foo/bar</a:t>
            </a:r>
            <a:endParaRPr/>
          </a:p>
        </p:txBody>
      </p:sp>
      <p:sp>
        <p:nvSpPr>
          <p:cNvPr id="3713" name="Google Shape;3713;p385"/>
          <p:cNvSpPr txBox="1"/>
          <p:nvPr/>
        </p:nvSpPr>
        <p:spPr>
          <a:xfrm>
            <a:off x="609600" y="3856037"/>
            <a:ext cx="7924800" cy="3351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Paths.get("foo").resolve("/home/clarence"); // Returns /home/clarence</a:t>
            </a:r>
            <a:endParaRPr/>
          </a:p>
        </p:txBody>
      </p:sp>
      <p:sp>
        <p:nvSpPr>
          <p:cNvPr id="3714" name="Google Shape;3714;p3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387</a:t>
            </a:fld>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719"/>
        <p:cNvGrpSpPr/>
        <p:nvPr/>
      </p:nvGrpSpPr>
      <p:grpSpPr>
        <a:xfrm>
          <a:off x="0" y="0"/>
          <a:ext cx="0" cy="0"/>
          <a:chOff x="0" y="0"/>
          <a:chExt cx="0" cy="0"/>
        </a:xfrm>
      </p:grpSpPr>
      <p:sp>
        <p:nvSpPr>
          <p:cNvPr id="3720" name="Google Shape;3720;p386"/>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Symbolic Links</a:t>
            </a:r>
            <a:endParaRPr/>
          </a:p>
        </p:txBody>
      </p:sp>
      <p:grpSp>
        <p:nvGrpSpPr>
          <p:cNvPr id="3721" name="Google Shape;3721;p386"/>
          <p:cNvGrpSpPr/>
          <p:nvPr/>
        </p:nvGrpSpPr>
        <p:grpSpPr>
          <a:xfrm>
            <a:off x="725729" y="1576854"/>
            <a:ext cx="7293867" cy="3575729"/>
            <a:chOff x="0" y="0"/>
            <a:chExt cx="2147483647" cy="2147483646"/>
          </a:xfrm>
        </p:grpSpPr>
        <p:grpSp>
          <p:nvGrpSpPr>
            <p:cNvPr id="3722" name="Google Shape;3722;p386"/>
            <p:cNvGrpSpPr/>
            <p:nvPr/>
          </p:nvGrpSpPr>
          <p:grpSpPr>
            <a:xfrm>
              <a:off x="0" y="17178"/>
              <a:ext cx="1517070170" cy="2147466468"/>
              <a:chOff x="0" y="0"/>
              <a:chExt cx="2147483647" cy="2147483647"/>
            </a:xfrm>
          </p:grpSpPr>
          <p:sp>
            <p:nvSpPr>
              <p:cNvPr id="3723" name="Google Shape;3723;p386"/>
              <p:cNvSpPr/>
              <p:nvPr/>
            </p:nvSpPr>
            <p:spPr>
              <a:xfrm>
                <a:off x="725909911" y="0"/>
                <a:ext cx="622193017" cy="261801607"/>
              </a:xfrm>
              <a:prstGeom prst="roundRect">
                <a:avLst>
                  <a:gd name="adj" fmla="val 16667"/>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t>
                </a:r>
                <a:endParaRPr/>
              </a:p>
            </p:txBody>
          </p:sp>
          <p:sp>
            <p:nvSpPr>
              <p:cNvPr id="3724" name="Google Shape;3724;p386"/>
              <p:cNvSpPr/>
              <p:nvPr/>
            </p:nvSpPr>
            <p:spPr>
              <a:xfrm>
                <a:off x="733471550" y="613826071"/>
                <a:ext cx="621938746" cy="242442945"/>
              </a:xfrm>
              <a:prstGeom prst="roundRect">
                <a:avLst>
                  <a:gd name="adj" fmla="val 16667"/>
                </a:avLst>
              </a:prstGeom>
              <a:solidFill>
                <a:srgbClr val="D9D9D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home</a:t>
                </a:r>
                <a:endParaRPr/>
              </a:p>
            </p:txBody>
          </p:sp>
          <p:sp>
            <p:nvSpPr>
              <p:cNvPr id="3725" name="Google Shape;3725;p386"/>
              <p:cNvSpPr/>
              <p:nvPr/>
            </p:nvSpPr>
            <p:spPr>
              <a:xfrm>
                <a:off x="803116" y="1103898072"/>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clarence</a:t>
                </a:r>
                <a:endParaRPr/>
              </a:p>
            </p:txBody>
          </p:sp>
          <p:sp>
            <p:nvSpPr>
              <p:cNvPr id="3726" name="Google Shape;3726;p386"/>
              <p:cNvSpPr/>
              <p:nvPr/>
            </p:nvSpPr>
            <p:spPr>
              <a:xfrm>
                <a:off x="733298877" y="1108903368"/>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peter</a:t>
                </a:r>
                <a:endParaRPr/>
              </a:p>
            </p:txBody>
          </p:sp>
          <p:sp>
            <p:nvSpPr>
              <p:cNvPr id="3727" name="Google Shape;3727;p386"/>
              <p:cNvSpPr/>
              <p:nvPr/>
            </p:nvSpPr>
            <p:spPr>
              <a:xfrm>
                <a:off x="1466313228" y="1108700747"/>
                <a:ext cx="681170418" cy="242443410"/>
              </a:xfrm>
              <a:custGeom>
                <a:avLst/>
                <a:gdLst/>
                <a:ahLst/>
                <a:cxnLst/>
                <a:rect l="l" t="t" r="r" b="b"/>
                <a:pathLst>
                  <a:path w="2335843" h="533638" extrusionOk="0">
                    <a:moveTo>
                      <a:pt x="0" y="0"/>
                    </a:moveTo>
                    <a:lnTo>
                      <a:pt x="2246902" y="0"/>
                    </a:lnTo>
                    <a:lnTo>
                      <a:pt x="2335843" y="88941"/>
                    </a:lnTo>
                    <a:lnTo>
                      <a:pt x="2335843" y="533638"/>
                    </a:lnTo>
                    <a:lnTo>
                      <a:pt x="0" y="533638"/>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logFile</a:t>
                </a:r>
                <a:r>
                  <a:rPr lang="en-US" sz="1600" b="0" i="0" u="none">
                    <a:solidFill>
                      <a:schemeClr val="dk1"/>
                    </a:solidFill>
                    <a:latin typeface="Arial"/>
                    <a:ea typeface="Arial"/>
                    <a:cs typeface="Arial"/>
                    <a:sym typeface="Arial"/>
                  </a:rPr>
                  <a:t> (file)</a:t>
                </a:r>
                <a:endParaRPr/>
              </a:p>
            </p:txBody>
          </p:sp>
          <p:sp>
            <p:nvSpPr>
              <p:cNvPr id="3728" name="Google Shape;3728;p386"/>
              <p:cNvSpPr/>
              <p:nvPr/>
            </p:nvSpPr>
            <p:spPr>
              <a:xfrm>
                <a:off x="0" y="1524335280"/>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foo</a:t>
                </a:r>
                <a:endParaRPr/>
              </a:p>
            </p:txBody>
          </p:sp>
          <p:sp>
            <p:nvSpPr>
              <p:cNvPr id="3729" name="Google Shape;3729;p386"/>
              <p:cNvSpPr/>
              <p:nvPr/>
            </p:nvSpPr>
            <p:spPr>
              <a:xfrm>
                <a:off x="377760009" y="1905147838"/>
                <a:ext cx="644414196"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bar</a:t>
                </a:r>
                <a:endParaRPr/>
              </a:p>
            </p:txBody>
          </p:sp>
          <p:sp>
            <p:nvSpPr>
              <p:cNvPr id="3730" name="Google Shape;3730;p386"/>
              <p:cNvSpPr/>
              <p:nvPr/>
            </p:nvSpPr>
            <p:spPr>
              <a:xfrm>
                <a:off x="1104618359" y="1905040690"/>
                <a:ext cx="925031238" cy="242442956"/>
              </a:xfrm>
              <a:custGeom>
                <a:avLst/>
                <a:gdLst/>
                <a:ahLst/>
                <a:cxnLst/>
                <a:rect l="l" t="t" r="r" b="b"/>
                <a:pathLst>
                  <a:path w="3172081" h="533637" extrusionOk="0">
                    <a:moveTo>
                      <a:pt x="0" y="0"/>
                    </a:moveTo>
                    <a:lnTo>
                      <a:pt x="3083140" y="0"/>
                    </a:lnTo>
                    <a:lnTo>
                      <a:pt x="3172081" y="88941"/>
                    </a:lnTo>
                    <a:lnTo>
                      <a:pt x="3172081" y="533637"/>
                    </a:lnTo>
                    <a:lnTo>
                      <a:pt x="0" y="53363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statusReport</a:t>
                </a:r>
                <a:r>
                  <a:rPr lang="en-US" sz="1600" b="0" i="0" u="none">
                    <a:solidFill>
                      <a:schemeClr val="dk1"/>
                    </a:solidFill>
                    <a:latin typeface="Arial"/>
                    <a:ea typeface="Arial"/>
                    <a:cs typeface="Arial"/>
                    <a:sym typeface="Arial"/>
                  </a:rPr>
                  <a:t> (file)</a:t>
                </a:r>
                <a:endParaRPr/>
              </a:p>
            </p:txBody>
          </p:sp>
          <p:cxnSp>
            <p:nvCxnSpPr>
              <p:cNvPr id="3731" name="Google Shape;3731;p386"/>
              <p:cNvCxnSpPr/>
              <p:nvPr/>
            </p:nvCxnSpPr>
            <p:spPr>
              <a:xfrm>
                <a:off x="1037006383" y="261801579"/>
                <a:ext cx="7434485" cy="352024435"/>
              </a:xfrm>
              <a:prstGeom prst="straightConnector1">
                <a:avLst/>
              </a:prstGeom>
              <a:noFill/>
              <a:ln w="28575" cap="flat" cmpd="sng">
                <a:solidFill>
                  <a:schemeClr val="dk1"/>
                </a:solidFill>
                <a:prstDash val="solid"/>
                <a:miter lim="800000"/>
                <a:headEnd type="none" w="med" len="med"/>
                <a:tailEnd type="triangle" w="med" len="med"/>
              </a:ln>
            </p:spPr>
          </p:cxnSp>
          <p:cxnSp>
            <p:nvCxnSpPr>
              <p:cNvPr id="3732" name="Google Shape;3732;p386"/>
              <p:cNvCxnSpPr/>
              <p:nvPr/>
            </p:nvCxnSpPr>
            <p:spPr>
              <a:xfrm rot="5400000">
                <a:off x="963140542" y="982312970"/>
                <a:ext cx="162509742"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3" name="Google Shape;3733;p386"/>
              <p:cNvCxnSpPr/>
              <p:nvPr/>
            </p:nvCxnSpPr>
            <p:spPr>
              <a:xfrm>
                <a:off x="311096490" y="964585674"/>
                <a:ext cx="1469810495" cy="0"/>
              </a:xfrm>
              <a:prstGeom prst="straightConnector1">
                <a:avLst/>
              </a:prstGeom>
              <a:noFill/>
              <a:ln w="28575" cap="flat" cmpd="sng">
                <a:solidFill>
                  <a:schemeClr val="dk1"/>
                </a:solidFill>
                <a:prstDash val="solid"/>
                <a:miter lim="800000"/>
                <a:headEnd type="none" w="med" len="med"/>
                <a:tailEnd type="none" w="med" len="med"/>
              </a:ln>
            </p:spPr>
          </p:cxnSp>
          <p:cxnSp>
            <p:nvCxnSpPr>
              <p:cNvPr id="3734" name="Google Shape;3734;p386"/>
              <p:cNvCxnSpPr/>
              <p:nvPr/>
            </p:nvCxnSpPr>
            <p:spPr>
              <a:xfrm rot="5400000">
                <a:off x="1733952500" y="1036744836"/>
                <a:ext cx="92632599"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5" name="Google Shape;3735;p386"/>
              <p:cNvCxnSpPr/>
              <p:nvPr/>
            </p:nvCxnSpPr>
            <p:spPr>
              <a:xfrm rot="-5400000" flipH="1">
                <a:off x="270000447" y="1033616254"/>
                <a:ext cx="89420703"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736" name="Google Shape;3736;p386"/>
              <p:cNvCxnSpPr/>
              <p:nvPr/>
            </p:nvCxnSpPr>
            <p:spPr>
              <a:xfrm rot="5400000">
                <a:off x="254339042" y="1434658212"/>
                <a:ext cx="114318619"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737" name="Google Shape;3737;p386"/>
              <p:cNvCxnSpPr/>
              <p:nvPr/>
            </p:nvCxnSpPr>
            <p:spPr>
              <a:xfrm>
                <a:off x="707864993" y="1760830144"/>
                <a:ext cx="714290457" cy="0"/>
              </a:xfrm>
              <a:prstGeom prst="straightConnector1">
                <a:avLst/>
              </a:prstGeom>
              <a:noFill/>
              <a:ln w="28575" cap="flat" cmpd="sng">
                <a:solidFill>
                  <a:schemeClr val="dk1"/>
                </a:solidFill>
                <a:prstDash val="solid"/>
                <a:miter lim="800000"/>
                <a:headEnd type="none" w="med" len="med"/>
                <a:tailEnd type="none" w="med" len="med"/>
              </a:ln>
            </p:spPr>
          </p:cxnSp>
          <p:cxnSp>
            <p:nvCxnSpPr>
              <p:cNvPr id="3738" name="Google Shape;3738;p386"/>
              <p:cNvCxnSpPr/>
              <p:nvPr/>
            </p:nvCxnSpPr>
            <p:spPr>
              <a:xfrm rot="5400000">
                <a:off x="1371265556" y="1832988576"/>
                <a:ext cx="92633426"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39" name="Google Shape;3739;p386"/>
              <p:cNvCxnSpPr/>
              <p:nvPr/>
            </p:nvCxnSpPr>
            <p:spPr>
              <a:xfrm rot="5400000">
                <a:off x="912942987" y="1556034082"/>
                <a:ext cx="262905440"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740" name="Google Shape;3740;p386"/>
              <p:cNvCxnSpPr/>
              <p:nvPr/>
            </p:nvCxnSpPr>
            <p:spPr>
              <a:xfrm rot="5400000">
                <a:off x="666546329" y="1832989034"/>
                <a:ext cx="92633426" cy="721448"/>
              </a:xfrm>
              <a:prstGeom prst="straightConnector1">
                <a:avLst/>
              </a:prstGeom>
              <a:noFill/>
              <a:ln w="28575" cap="flat" cmpd="sng">
                <a:solidFill>
                  <a:schemeClr val="dk1"/>
                </a:solidFill>
                <a:prstDash val="solid"/>
                <a:miter lim="800000"/>
                <a:headEnd type="none" w="med" len="med"/>
                <a:tailEnd type="triangle" w="med" len="med"/>
              </a:ln>
            </p:spPr>
          </p:cxnSp>
        </p:grpSp>
        <p:sp>
          <p:nvSpPr>
            <p:cNvPr id="3741" name="Google Shape;3741;p386"/>
            <p:cNvSpPr/>
            <p:nvPr/>
          </p:nvSpPr>
          <p:spPr>
            <a:xfrm>
              <a:off x="1666260286" y="1030571830"/>
              <a:ext cx="481223360" cy="397701208"/>
            </a:xfrm>
            <a:custGeom>
              <a:avLst/>
              <a:gdLst/>
              <a:ahLst/>
              <a:cxnLst/>
              <a:rect l="l" t="t" r="r" b="b"/>
              <a:pathLst>
                <a:path w="1715970" h="695227" extrusionOk="0">
                  <a:moveTo>
                    <a:pt x="0" y="0"/>
                  </a:moveTo>
                  <a:lnTo>
                    <a:pt x="1600096" y="0"/>
                  </a:lnTo>
                  <a:lnTo>
                    <a:pt x="1715970" y="115874"/>
                  </a:lnTo>
                  <a:lnTo>
                    <a:pt x="1715970" y="695227"/>
                  </a:lnTo>
                  <a:lnTo>
                    <a:pt x="0" y="69522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homeLogFile</a:t>
              </a:r>
              <a:endParaRPr/>
            </a:p>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(file)</a:t>
              </a:r>
              <a:endParaRPr/>
            </a:p>
          </p:txBody>
        </p:sp>
        <p:sp>
          <p:nvSpPr>
            <p:cNvPr id="3742" name="Google Shape;3742;p386"/>
            <p:cNvSpPr/>
            <p:nvPr/>
          </p:nvSpPr>
          <p:spPr>
            <a:xfrm>
              <a:off x="1686226419" y="523078052"/>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log</a:t>
              </a:r>
              <a:endParaRPr/>
            </a:p>
          </p:txBody>
        </p:sp>
        <p:sp>
          <p:nvSpPr>
            <p:cNvPr id="3743" name="Google Shape;3743;p386"/>
            <p:cNvSpPr/>
            <p:nvPr/>
          </p:nvSpPr>
          <p:spPr>
            <a:xfrm>
              <a:off x="1686226419" y="0"/>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var</a:t>
              </a:r>
              <a:endParaRPr/>
            </a:p>
          </p:txBody>
        </p:sp>
        <p:cxnSp>
          <p:nvCxnSpPr>
            <p:cNvPr id="3744" name="Google Shape;3744;p386"/>
            <p:cNvCxnSpPr/>
            <p:nvPr/>
          </p:nvCxnSpPr>
          <p:spPr>
            <a:xfrm>
              <a:off x="1906005375" y="242326310"/>
              <a:ext cx="0" cy="280751742"/>
            </a:xfrm>
            <a:prstGeom prst="straightConnector1">
              <a:avLst/>
            </a:prstGeom>
            <a:noFill/>
            <a:ln w="28575" cap="flat" cmpd="sng">
              <a:solidFill>
                <a:schemeClr val="dk1"/>
              </a:solidFill>
              <a:prstDash val="solid"/>
              <a:miter lim="800000"/>
              <a:headEnd type="none" w="med" len="med"/>
              <a:tailEnd type="none" w="med" len="med"/>
            </a:ln>
          </p:spPr>
        </p:cxnSp>
        <p:cxnSp>
          <p:nvCxnSpPr>
            <p:cNvPr id="3745" name="Google Shape;3745;p386"/>
            <p:cNvCxnSpPr/>
            <p:nvPr/>
          </p:nvCxnSpPr>
          <p:spPr>
            <a:xfrm rot="-5400000" flipH="1">
              <a:off x="1841453860" y="897078265"/>
              <a:ext cx="130018379" cy="1867155"/>
            </a:xfrm>
            <a:prstGeom prst="straightConnector1">
              <a:avLst/>
            </a:prstGeom>
            <a:noFill/>
            <a:ln w="28575" cap="flat" cmpd="sng">
              <a:solidFill>
                <a:schemeClr val="dk1"/>
              </a:solidFill>
              <a:prstDash val="solid"/>
              <a:miter lim="800000"/>
              <a:headEnd type="none" w="med" len="med"/>
              <a:tailEnd type="none" w="med" len="med"/>
            </a:ln>
          </p:spPr>
        </p:cxnSp>
        <p:cxnSp>
          <p:nvCxnSpPr>
            <p:cNvPr id="3746" name="Google Shape;3746;p386"/>
            <p:cNvCxnSpPr/>
            <p:nvPr/>
          </p:nvCxnSpPr>
          <p:spPr>
            <a:xfrm rot="10800000" flipH="1">
              <a:off x="1517233203" y="1229544544"/>
              <a:ext cx="149124613" cy="480517"/>
            </a:xfrm>
            <a:prstGeom prst="straightConnector1">
              <a:avLst/>
            </a:prstGeom>
            <a:noFill/>
            <a:ln w="28575" cap="flat" cmpd="sng">
              <a:solidFill>
                <a:schemeClr val="dk1"/>
              </a:solidFill>
              <a:prstDash val="solid"/>
              <a:miter lim="800000"/>
              <a:headEnd type="none" w="med" len="med"/>
              <a:tailEnd type="triangle" w="med" len="med"/>
            </a:ln>
          </p:spPr>
        </p:cxnSp>
      </p:grpSp>
      <p:cxnSp>
        <p:nvCxnSpPr>
          <p:cNvPr id="3747" name="Google Shape;3747;p386"/>
          <p:cNvCxnSpPr/>
          <p:nvPr/>
        </p:nvCxnSpPr>
        <p:spPr>
          <a:xfrm rot="10800000" flipH="1">
            <a:off x="4157662" y="1866962"/>
            <a:ext cx="2617800" cy="17400"/>
          </a:xfrm>
          <a:prstGeom prst="straightConnector1">
            <a:avLst/>
          </a:prstGeom>
          <a:noFill/>
          <a:ln w="28575" cap="flat" cmpd="sng">
            <a:solidFill>
              <a:schemeClr val="dk1"/>
            </a:solidFill>
            <a:prstDash val="solid"/>
            <a:miter lim="800000"/>
            <a:headEnd type="none" w="med" len="med"/>
            <a:tailEnd type="triangle" w="med" len="med"/>
          </a:ln>
        </p:spPr>
      </p:cxnSp>
      <p:sp>
        <p:nvSpPr>
          <p:cNvPr id="3748" name="Google Shape;3748;p38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388</a:t>
            </a:fld>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753"/>
        <p:cNvGrpSpPr/>
        <p:nvPr/>
      </p:nvGrpSpPr>
      <p:grpSpPr>
        <a:xfrm>
          <a:off x="0" y="0"/>
          <a:ext cx="0" cy="0"/>
          <a:chOff x="0" y="0"/>
          <a:chExt cx="0" cy="0"/>
        </a:xfrm>
      </p:grpSpPr>
      <p:sp>
        <p:nvSpPr>
          <p:cNvPr id="3754" name="Google Shape;3754;p3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Working with Links</a:t>
            </a:r>
            <a:endParaRPr/>
          </a:p>
        </p:txBody>
      </p:sp>
      <p:sp>
        <p:nvSpPr>
          <p:cNvPr id="3755" name="Google Shape;3755;p38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is “link aware.”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Every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method either: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Detects what to do when a symbolic link is encountered, 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Provides an option enabling you to configure the behavior when a symbolic link is encountered</a:t>
            </a:r>
            <a:endParaRPr/>
          </a:p>
        </p:txBody>
      </p:sp>
      <p:sp>
        <p:nvSpPr>
          <p:cNvPr id="3756" name="Google Shape;3756;p387"/>
          <p:cNvSpPr txBox="1"/>
          <p:nvPr/>
        </p:nvSpPr>
        <p:spPr>
          <a:xfrm>
            <a:off x="609600" y="3381375"/>
            <a:ext cx="79248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createSymbolicLink(Path, Path, FileAttribute&lt;?&gt;)</a:t>
            </a:r>
            <a:endParaRPr/>
          </a:p>
        </p:txBody>
      </p:sp>
      <p:sp>
        <p:nvSpPr>
          <p:cNvPr id="3757" name="Google Shape;3757;p387"/>
          <p:cNvSpPr txBox="1"/>
          <p:nvPr/>
        </p:nvSpPr>
        <p:spPr>
          <a:xfrm>
            <a:off x="609600"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createLink(Path, Path)</a:t>
            </a:r>
            <a:endParaRPr/>
          </a:p>
        </p:txBody>
      </p:sp>
      <p:sp>
        <p:nvSpPr>
          <p:cNvPr id="3758" name="Google Shape;3758;p387"/>
          <p:cNvSpPr txBox="1"/>
          <p:nvPr/>
        </p:nvSpPr>
        <p:spPr>
          <a:xfrm>
            <a:off x="3319462"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isSymbolicLink(Path)</a:t>
            </a:r>
            <a:endParaRPr/>
          </a:p>
        </p:txBody>
      </p:sp>
      <p:sp>
        <p:nvSpPr>
          <p:cNvPr id="3759" name="Google Shape;3759;p387"/>
          <p:cNvSpPr txBox="1"/>
          <p:nvPr/>
        </p:nvSpPr>
        <p:spPr>
          <a:xfrm>
            <a:off x="6019800" y="4648200"/>
            <a:ext cx="2514600" cy="587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readSymbolicLink(Path)</a:t>
            </a:r>
            <a:endParaRPr/>
          </a:p>
        </p:txBody>
      </p:sp>
      <p:sp>
        <p:nvSpPr>
          <p:cNvPr id="3760" name="Google Shape;3760;p387"/>
          <p:cNvSpPr txBox="1"/>
          <p:nvPr/>
        </p:nvSpPr>
        <p:spPr>
          <a:xfrm rot="-180114">
            <a:off x="2444709" y="4065519"/>
            <a:ext cx="4067281" cy="3683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Creating a symbolic link</a:t>
            </a:r>
            <a:endParaRPr/>
          </a:p>
        </p:txBody>
      </p:sp>
      <p:grpSp>
        <p:nvGrpSpPr>
          <p:cNvPr id="3761" name="Google Shape;3761;p387"/>
          <p:cNvGrpSpPr/>
          <p:nvPr/>
        </p:nvGrpSpPr>
        <p:grpSpPr>
          <a:xfrm rot="3378596">
            <a:off x="2711494" y="3743558"/>
            <a:ext cx="625776" cy="345783"/>
            <a:chOff x="0" y="0"/>
            <a:chExt cx="2147483647" cy="1700223872"/>
          </a:xfrm>
        </p:grpSpPr>
        <p:sp>
          <p:nvSpPr>
            <p:cNvPr id="3762" name="Google Shape;3762;p387"/>
            <p:cNvSpPr/>
            <p:nvPr/>
          </p:nvSpPr>
          <p:spPr>
            <a:xfrm rot="-4380002">
              <a:off x="543826943" y="-223629887"/>
              <a:ext cx="967867304" cy="2147483647"/>
            </a:xfrm>
            <a:custGeom>
              <a:avLst/>
              <a:gdLst/>
              <a:ahLst/>
              <a:cxnLst/>
              <a:rect l="l" t="t" r="r" b="b"/>
              <a:pathLst>
                <a:path w="385762" h="434975" extrusionOk="0">
                  <a:moveTo>
                    <a:pt x="385762" y="381000"/>
                  </a:moveTo>
                  <a:cubicBezTo>
                    <a:pt x="245268" y="407987"/>
                    <a:pt x="104774" y="434975"/>
                    <a:pt x="52387" y="371475"/>
                  </a:cubicBezTo>
                  <a:cubicBezTo>
                    <a:pt x="0" y="307975"/>
                    <a:pt x="57150" y="60325"/>
                    <a:pt x="71437"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63" name="Google Shape;3763;p387"/>
            <p:cNvCxnSpPr/>
            <p:nvPr/>
          </p:nvCxnSpPr>
          <p:spPr>
            <a:xfrm rot="5400000">
              <a:off x="1548781007" y="408463701"/>
              <a:ext cx="299351319" cy="346824884"/>
            </a:xfrm>
            <a:prstGeom prst="straightConnector1">
              <a:avLst/>
            </a:prstGeom>
            <a:noFill/>
            <a:ln w="28575" cap="flat" cmpd="sng">
              <a:solidFill>
                <a:schemeClr val="dk1"/>
              </a:solidFill>
              <a:prstDash val="solid"/>
              <a:miter lim="800000"/>
              <a:headEnd type="none" w="med" len="med"/>
              <a:tailEnd type="none" w="med" len="med"/>
            </a:ln>
          </p:spPr>
        </p:cxnSp>
        <p:cxnSp>
          <p:nvCxnSpPr>
            <p:cNvPr id="3764" name="Google Shape;3764;p387"/>
            <p:cNvCxnSpPr/>
            <p:nvPr/>
          </p:nvCxnSpPr>
          <p:spPr>
            <a:xfrm rot="-5400000" flipH="1">
              <a:off x="1698456667" y="581876143"/>
              <a:ext cx="598702639" cy="346824884"/>
            </a:xfrm>
            <a:prstGeom prst="straightConnector1">
              <a:avLst/>
            </a:prstGeom>
            <a:noFill/>
            <a:ln w="28575" cap="flat" cmpd="sng">
              <a:solidFill>
                <a:schemeClr val="dk1"/>
              </a:solidFill>
              <a:prstDash val="solid"/>
              <a:miter lim="800000"/>
              <a:headEnd type="none" w="med" len="med"/>
              <a:tailEnd type="none" w="med" len="med"/>
            </a:ln>
          </p:spPr>
        </p:cxnSp>
      </p:grpSp>
      <p:grpSp>
        <p:nvGrpSpPr>
          <p:cNvPr id="3765" name="Google Shape;3765;p387"/>
          <p:cNvGrpSpPr/>
          <p:nvPr/>
        </p:nvGrpSpPr>
        <p:grpSpPr>
          <a:xfrm>
            <a:off x="1233869" y="4960302"/>
            <a:ext cx="290322" cy="870966"/>
            <a:chOff x="0" y="0"/>
            <a:chExt cx="2147483647" cy="2147483647"/>
          </a:xfrm>
        </p:grpSpPr>
        <p:sp>
          <p:nvSpPr>
            <p:cNvPr id="3766" name="Google Shape;3766;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67" name="Google Shape;3767;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68" name="Google Shape;3768;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69" name="Google Shape;3769;p387"/>
          <p:cNvSpPr txBox="1"/>
          <p:nvPr/>
        </p:nvSpPr>
        <p:spPr>
          <a:xfrm rot="-179884">
            <a:off x="225499" y="5732523"/>
            <a:ext cx="3619354" cy="3698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Creating a hard link</a:t>
            </a:r>
            <a:endParaRPr/>
          </a:p>
        </p:txBody>
      </p:sp>
      <p:grpSp>
        <p:nvGrpSpPr>
          <p:cNvPr id="3770" name="Google Shape;3770;p387"/>
          <p:cNvGrpSpPr/>
          <p:nvPr/>
        </p:nvGrpSpPr>
        <p:grpSpPr>
          <a:xfrm>
            <a:off x="3977069" y="5277249"/>
            <a:ext cx="290322" cy="725805"/>
            <a:chOff x="0" y="0"/>
            <a:chExt cx="2147483647" cy="2147483647"/>
          </a:xfrm>
        </p:grpSpPr>
        <p:sp>
          <p:nvSpPr>
            <p:cNvPr id="3771" name="Google Shape;3771;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72" name="Google Shape;3772;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73" name="Google Shape;3773;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74" name="Google Shape;3774;p387"/>
          <p:cNvSpPr txBox="1"/>
          <p:nvPr/>
        </p:nvSpPr>
        <p:spPr>
          <a:xfrm rot="180114">
            <a:off x="2520876" y="5499167"/>
            <a:ext cx="4067281" cy="3698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Detecting a symbolic link</a:t>
            </a:r>
            <a:endParaRPr/>
          </a:p>
        </p:txBody>
      </p:sp>
      <p:grpSp>
        <p:nvGrpSpPr>
          <p:cNvPr id="3775" name="Google Shape;3775;p387"/>
          <p:cNvGrpSpPr/>
          <p:nvPr/>
        </p:nvGrpSpPr>
        <p:grpSpPr>
          <a:xfrm>
            <a:off x="6336094" y="4998402"/>
            <a:ext cx="290322" cy="870966"/>
            <a:chOff x="0" y="0"/>
            <a:chExt cx="2147483647" cy="2147483647"/>
          </a:xfrm>
        </p:grpSpPr>
        <p:sp>
          <p:nvSpPr>
            <p:cNvPr id="3776" name="Google Shape;3776;p387"/>
            <p:cNvSpPr/>
            <p:nvPr/>
          </p:nvSpPr>
          <p:spPr>
            <a:xfrm>
              <a:off x="0" y="0"/>
              <a:ext cx="1610613068" cy="2147483647"/>
            </a:xfrm>
            <a:custGeom>
              <a:avLst/>
              <a:gdLst/>
              <a:ahLst/>
              <a:cxnLst/>
              <a:rect l="l" t="t" r="r" b="b"/>
              <a:pathLst>
                <a:path w="228600" h="914400"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lnTo>
                    <a:pt x="114300" y="457200"/>
                  </a:lnTo>
                  <a:close/>
                </a:path>
                <a:path w="228600" h="914400" fill="none" extrusionOk="0">
                  <a:moveTo>
                    <a:pt x="114301" y="0"/>
                  </a:moveTo>
                  <a:lnTo>
                    <a:pt x="114301" y="0"/>
                  </a:lnTo>
                  <a:cubicBezTo>
                    <a:pt x="129310" y="0"/>
                    <a:pt x="144174" y="11827"/>
                    <a:pt x="158041" y="34803"/>
                  </a:cubicBezTo>
                  <a:cubicBezTo>
                    <a:pt x="171908" y="57779"/>
                    <a:pt x="184509" y="91458"/>
                    <a:pt x="195122" y="133912"/>
                  </a:cubicBezTo>
                  <a:cubicBezTo>
                    <a:pt x="205736" y="176366"/>
                    <a:pt x="214155" y="226769"/>
                    <a:pt x="219899" y="282238"/>
                  </a:cubicBezTo>
                  <a:cubicBezTo>
                    <a:pt x="225643" y="337706"/>
                    <a:pt x="228600" y="397161"/>
                    <a:pt x="228600" y="45720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77" name="Google Shape;3777;p387"/>
            <p:cNvCxnSpPr/>
            <p:nvPr/>
          </p:nvCxnSpPr>
          <p:spPr>
            <a:xfrm rot="-5400000">
              <a:off x="1342177112" y="805306663"/>
              <a:ext cx="1073742045" cy="178956970"/>
            </a:xfrm>
            <a:prstGeom prst="straightConnector1">
              <a:avLst/>
            </a:prstGeom>
            <a:noFill/>
            <a:ln w="28575" cap="flat" cmpd="sng">
              <a:solidFill>
                <a:schemeClr val="dk1"/>
              </a:solidFill>
              <a:prstDash val="solid"/>
              <a:miter lim="800000"/>
              <a:headEnd type="none" w="med" len="med"/>
              <a:tailEnd type="none" w="med" len="med"/>
            </a:ln>
          </p:spPr>
        </p:cxnSp>
        <p:cxnSp>
          <p:nvCxnSpPr>
            <p:cNvPr id="3778" name="Google Shape;3778;p387"/>
            <p:cNvCxnSpPr/>
            <p:nvPr/>
          </p:nvCxnSpPr>
          <p:spPr>
            <a:xfrm rot="5400000" flipH="1">
              <a:off x="536870578" y="715828178"/>
              <a:ext cx="1073742045" cy="357913941"/>
            </a:xfrm>
            <a:prstGeom prst="straightConnector1">
              <a:avLst/>
            </a:prstGeom>
            <a:noFill/>
            <a:ln w="28575" cap="flat" cmpd="sng">
              <a:solidFill>
                <a:schemeClr val="dk1"/>
              </a:solidFill>
              <a:prstDash val="solid"/>
              <a:miter lim="800000"/>
              <a:headEnd type="none" w="med" len="med"/>
              <a:tailEnd type="none" w="med" len="med"/>
            </a:ln>
          </p:spPr>
        </p:cxnSp>
      </p:grpSp>
      <p:sp>
        <p:nvSpPr>
          <p:cNvPr id="3779" name="Google Shape;3779;p387"/>
          <p:cNvSpPr txBox="1"/>
          <p:nvPr/>
        </p:nvSpPr>
        <p:spPr>
          <a:xfrm rot="-240078">
            <a:off x="5035546" y="5843543"/>
            <a:ext cx="4067114" cy="3699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Finding the target of a link</a:t>
            </a:r>
            <a:endParaRPr/>
          </a:p>
        </p:txBody>
      </p:sp>
      <p:sp>
        <p:nvSpPr>
          <p:cNvPr id="3780" name="Google Shape;3780;p3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389</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p:nvPr/>
        </p:nvSpPr>
        <p:spPr>
          <a:xfrm>
            <a:off x="609600" y="1446212"/>
            <a:ext cx="7924800" cy="457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5" name="Google Shape;265;p37"/>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Java Class: </a:t>
            </a:r>
            <a:r>
              <a:rPr lang="en-US" sz="2600" b="1" i="0" u="none" strike="noStrike" cap="none">
                <a:solidFill>
                  <a:schemeClr val="dk1"/>
                </a:solidFill>
                <a:latin typeface="Courier New"/>
                <a:ea typeface="Courier New"/>
                <a:cs typeface="Courier New"/>
                <a:sym typeface="Courier New"/>
              </a:rPr>
              <a:t>Employee</a:t>
            </a:r>
            <a:endParaRPr/>
          </a:p>
        </p:txBody>
      </p:sp>
      <p:sp>
        <p:nvSpPr>
          <p:cNvPr id="266" name="Google Shape;266;p37"/>
          <p:cNvSpPr txBox="1">
            <a:spLocks noGrp="1"/>
          </p:cNvSpPr>
          <p:nvPr>
            <p:ph type="body" idx="4294967295"/>
          </p:nvPr>
        </p:nvSpPr>
        <p:spPr>
          <a:xfrm>
            <a:off x="657225" y="1066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Java class is often used to represent a concept.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int empId;</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String name;</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String ssn;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double salary;</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Employee ()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int getEmpId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return empId;</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p:txBody>
      </p:sp>
      <p:sp>
        <p:nvSpPr>
          <p:cNvPr id="267" name="Google Shape;267;p37"/>
          <p:cNvSpPr txBox="1"/>
          <p:nvPr/>
        </p:nvSpPr>
        <p:spPr>
          <a:xfrm>
            <a:off x="4421187" y="3732212"/>
            <a:ext cx="1522412"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 constructor</a:t>
            </a:r>
            <a:endParaRPr/>
          </a:p>
        </p:txBody>
      </p:sp>
      <p:sp>
        <p:nvSpPr>
          <p:cNvPr id="268" name="Google Shape;268;p37"/>
          <p:cNvSpPr txBox="1"/>
          <p:nvPr/>
        </p:nvSpPr>
        <p:spPr>
          <a:xfrm>
            <a:off x="4640262" y="2633662"/>
            <a:ext cx="693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fields</a:t>
            </a:r>
            <a:endParaRPr/>
          </a:p>
        </p:txBody>
      </p:sp>
      <p:sp>
        <p:nvSpPr>
          <p:cNvPr id="269" name="Google Shape;269;p37"/>
          <p:cNvSpPr txBox="1"/>
          <p:nvPr/>
        </p:nvSpPr>
        <p:spPr>
          <a:xfrm>
            <a:off x="5232400" y="4733925"/>
            <a:ext cx="1092200"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 method</a:t>
            </a:r>
            <a:endParaRPr/>
          </a:p>
        </p:txBody>
      </p:sp>
      <p:sp>
        <p:nvSpPr>
          <p:cNvPr id="270" name="Google Shape;270;p37"/>
          <p:cNvSpPr txBox="1"/>
          <p:nvPr/>
        </p:nvSpPr>
        <p:spPr>
          <a:xfrm>
            <a:off x="4156075" y="1751012"/>
            <a:ext cx="1787525"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class declaration</a:t>
            </a:r>
            <a:endParaRPr/>
          </a:p>
        </p:txBody>
      </p:sp>
      <p:sp>
        <p:nvSpPr>
          <p:cNvPr id="271" name="Google Shape;271;p37"/>
          <p:cNvSpPr/>
          <p:nvPr/>
        </p:nvSpPr>
        <p:spPr>
          <a:xfrm>
            <a:off x="4191000" y="2132012"/>
            <a:ext cx="381000" cy="1371600"/>
          </a:xfrm>
          <a:prstGeom prst="rightBrace">
            <a:avLst>
              <a:gd name="adj1" fmla="val 2695"/>
              <a:gd name="adj2" fmla="val 5000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2" name="Google Shape;272;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786" name="Google Shape;3786;p388"/>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File</a:t>
            </a:r>
            <a:r>
              <a:rPr lang="en-US" sz="2600" b="1" i="0" u="none" strike="noStrike" cap="none">
                <a:solidFill>
                  <a:schemeClr val="dk1"/>
                </a:solidFill>
                <a:latin typeface="Arial"/>
                <a:ea typeface="Arial"/>
                <a:cs typeface="Arial"/>
                <a:sym typeface="Arial"/>
              </a:rPr>
              <a:t> Operations</a:t>
            </a:r>
            <a:endParaRPr/>
          </a:p>
        </p:txBody>
      </p:sp>
      <p:cxnSp>
        <p:nvCxnSpPr>
          <p:cNvPr id="3787" name="Google Shape;3787;p388"/>
          <p:cNvCxnSpPr/>
          <p:nvPr/>
        </p:nvCxnSpPr>
        <p:spPr>
          <a:xfrm>
            <a:off x="3886200" y="1524000"/>
            <a:ext cx="4038600" cy="0"/>
          </a:xfrm>
          <a:prstGeom prst="straightConnector1">
            <a:avLst/>
          </a:prstGeom>
          <a:noFill/>
          <a:ln w="28575" cap="flat" cmpd="sng">
            <a:solidFill>
              <a:srgbClr val="6394B1"/>
            </a:solidFill>
            <a:prstDash val="solid"/>
            <a:miter lim="800000"/>
            <a:headEnd type="none" w="med" len="med"/>
            <a:tailEnd type="none" w="med" len="med"/>
          </a:ln>
        </p:spPr>
      </p:cxnSp>
      <p:sp>
        <p:nvSpPr>
          <p:cNvPr id="3788" name="Google Shape;3788;p388"/>
          <p:cNvSpPr txBox="1"/>
          <p:nvPr/>
        </p:nvSpPr>
        <p:spPr>
          <a:xfrm>
            <a:off x="4219575" y="1600200"/>
            <a:ext cx="30321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Checking a File or Directory</a:t>
            </a:r>
            <a:endParaRPr/>
          </a:p>
        </p:txBody>
      </p:sp>
      <p:sp>
        <p:nvSpPr>
          <p:cNvPr id="3789" name="Google Shape;3789;p388"/>
          <p:cNvSpPr txBox="1"/>
          <p:nvPr/>
        </p:nvSpPr>
        <p:spPr>
          <a:xfrm>
            <a:off x="4494212" y="2144712"/>
            <a:ext cx="291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Deleting a File or Directory</a:t>
            </a:r>
            <a:endParaRPr/>
          </a:p>
        </p:txBody>
      </p:sp>
      <p:sp>
        <p:nvSpPr>
          <p:cNvPr id="3790" name="Google Shape;3790;p388"/>
          <p:cNvSpPr txBox="1"/>
          <p:nvPr/>
        </p:nvSpPr>
        <p:spPr>
          <a:xfrm>
            <a:off x="4438650" y="2667000"/>
            <a:ext cx="29145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Copying a File or Directory</a:t>
            </a:r>
            <a:endParaRPr/>
          </a:p>
        </p:txBody>
      </p:sp>
      <p:sp>
        <p:nvSpPr>
          <p:cNvPr id="3791" name="Google Shape;3791;p388"/>
          <p:cNvSpPr txBox="1"/>
          <p:nvPr/>
        </p:nvSpPr>
        <p:spPr>
          <a:xfrm>
            <a:off x="4410075" y="3200400"/>
            <a:ext cx="28131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Moving a File or Directory</a:t>
            </a:r>
            <a:endParaRPr/>
          </a:p>
        </p:txBody>
      </p:sp>
      <p:sp>
        <p:nvSpPr>
          <p:cNvPr id="3792" name="Google Shape;3792;p388"/>
          <p:cNvSpPr txBox="1"/>
          <p:nvPr/>
        </p:nvSpPr>
        <p:spPr>
          <a:xfrm>
            <a:off x="4714875" y="3733800"/>
            <a:ext cx="222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Managing Metadata</a:t>
            </a:r>
            <a:endParaRPr/>
          </a:p>
        </p:txBody>
      </p:sp>
      <p:sp>
        <p:nvSpPr>
          <p:cNvPr id="3793" name="Google Shape;3793;p388"/>
          <p:cNvSpPr txBox="1"/>
          <p:nvPr/>
        </p:nvSpPr>
        <p:spPr>
          <a:xfrm>
            <a:off x="4038600" y="4267200"/>
            <a:ext cx="3886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Reading, Writing, and Creating Files</a:t>
            </a:r>
            <a:endParaRPr/>
          </a:p>
        </p:txBody>
      </p:sp>
      <p:sp>
        <p:nvSpPr>
          <p:cNvPr id="3794" name="Google Shape;3794;p388"/>
          <p:cNvSpPr txBox="1"/>
          <p:nvPr/>
        </p:nvSpPr>
        <p:spPr>
          <a:xfrm>
            <a:off x="4724400" y="4800600"/>
            <a:ext cx="24510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Random Access Files</a:t>
            </a:r>
            <a:endParaRPr/>
          </a:p>
        </p:txBody>
      </p:sp>
      <p:cxnSp>
        <p:nvCxnSpPr>
          <p:cNvPr id="3795" name="Google Shape;3795;p388"/>
          <p:cNvCxnSpPr/>
          <p:nvPr/>
        </p:nvCxnSpPr>
        <p:spPr>
          <a:xfrm>
            <a:off x="3886200" y="20574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6" name="Google Shape;3796;p388"/>
          <p:cNvCxnSpPr/>
          <p:nvPr/>
        </p:nvCxnSpPr>
        <p:spPr>
          <a:xfrm>
            <a:off x="3886200" y="25908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7" name="Google Shape;3797;p388"/>
          <p:cNvCxnSpPr/>
          <p:nvPr/>
        </p:nvCxnSpPr>
        <p:spPr>
          <a:xfrm>
            <a:off x="3886200" y="31242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8" name="Google Shape;3798;p388"/>
          <p:cNvCxnSpPr/>
          <p:nvPr/>
        </p:nvCxnSpPr>
        <p:spPr>
          <a:xfrm>
            <a:off x="3886200" y="36576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799" name="Google Shape;3799;p388"/>
          <p:cNvCxnSpPr/>
          <p:nvPr/>
        </p:nvCxnSpPr>
        <p:spPr>
          <a:xfrm>
            <a:off x="3886200" y="4191000"/>
            <a:ext cx="4038600" cy="0"/>
          </a:xfrm>
          <a:prstGeom prst="straightConnector1">
            <a:avLst/>
          </a:prstGeom>
          <a:noFill/>
          <a:ln w="28575" cap="flat" cmpd="sng">
            <a:solidFill>
              <a:srgbClr val="6394B1"/>
            </a:solidFill>
            <a:prstDash val="solid"/>
            <a:miter lim="800000"/>
            <a:headEnd type="none" w="med" len="med"/>
            <a:tailEnd type="none" w="med" len="med"/>
          </a:ln>
        </p:spPr>
      </p:cxnSp>
      <p:sp>
        <p:nvSpPr>
          <p:cNvPr id="3800" name="Google Shape;3800;p388"/>
          <p:cNvSpPr txBox="1"/>
          <p:nvPr/>
        </p:nvSpPr>
        <p:spPr>
          <a:xfrm>
            <a:off x="4151312" y="5334000"/>
            <a:ext cx="3597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Creating and Reading Directories</a:t>
            </a:r>
            <a:endParaRPr/>
          </a:p>
        </p:txBody>
      </p:sp>
      <p:cxnSp>
        <p:nvCxnSpPr>
          <p:cNvPr id="3801" name="Google Shape;3801;p388"/>
          <p:cNvCxnSpPr/>
          <p:nvPr/>
        </p:nvCxnSpPr>
        <p:spPr>
          <a:xfrm>
            <a:off x="3886200" y="47244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802" name="Google Shape;3802;p388"/>
          <p:cNvCxnSpPr/>
          <p:nvPr/>
        </p:nvCxnSpPr>
        <p:spPr>
          <a:xfrm>
            <a:off x="3886200" y="5257800"/>
            <a:ext cx="4038600" cy="0"/>
          </a:xfrm>
          <a:prstGeom prst="straightConnector1">
            <a:avLst/>
          </a:prstGeom>
          <a:noFill/>
          <a:ln w="28575" cap="flat" cmpd="sng">
            <a:solidFill>
              <a:srgbClr val="6394B1"/>
            </a:solidFill>
            <a:prstDash val="solid"/>
            <a:miter lim="800000"/>
            <a:headEnd type="none" w="med" len="med"/>
            <a:tailEnd type="none" w="med" len="med"/>
          </a:ln>
        </p:spPr>
      </p:cxnSp>
      <p:cxnSp>
        <p:nvCxnSpPr>
          <p:cNvPr id="3803" name="Google Shape;3803;p388"/>
          <p:cNvCxnSpPr/>
          <p:nvPr/>
        </p:nvCxnSpPr>
        <p:spPr>
          <a:xfrm>
            <a:off x="3886200" y="5791200"/>
            <a:ext cx="4038600" cy="0"/>
          </a:xfrm>
          <a:prstGeom prst="straightConnector1">
            <a:avLst/>
          </a:prstGeom>
          <a:noFill/>
          <a:ln w="28575" cap="flat" cmpd="sng">
            <a:solidFill>
              <a:srgbClr val="6394B1"/>
            </a:solidFill>
            <a:prstDash val="solid"/>
            <a:miter lim="800000"/>
            <a:headEnd type="none" w="med" len="med"/>
            <a:tailEnd type="none" w="med" len="med"/>
          </a:ln>
        </p:spPr>
      </p:cxnSp>
      <p:pic>
        <p:nvPicPr>
          <p:cNvPr id="3804" name="Google Shape;3804;p388" descr="HRMS_Icons: Assignment, Person, Terms and Conditions, Open Folder "/>
          <p:cNvPicPr preferRelativeResize="0"/>
          <p:nvPr/>
        </p:nvPicPr>
        <p:blipFill rotWithShape="1">
          <a:blip r:embed="rId3">
            <a:alphaModFix/>
          </a:blip>
          <a:srcRect/>
          <a:stretch/>
        </p:blipFill>
        <p:spPr>
          <a:xfrm>
            <a:off x="1066800" y="2667000"/>
            <a:ext cx="2371725" cy="2095500"/>
          </a:xfrm>
          <a:prstGeom prst="rect">
            <a:avLst/>
          </a:prstGeom>
          <a:noFill/>
          <a:ln>
            <a:noFill/>
          </a:ln>
        </p:spPr>
      </p:pic>
      <p:sp>
        <p:nvSpPr>
          <p:cNvPr id="3805" name="Google Shape;3805;p38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390</a:t>
            </a:fld>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3810"/>
        <p:cNvGrpSpPr/>
        <p:nvPr/>
      </p:nvGrpSpPr>
      <p:grpSpPr>
        <a:xfrm>
          <a:off x="0" y="0"/>
          <a:ext cx="0" cy="0"/>
          <a:chOff x="0" y="0"/>
          <a:chExt cx="0" cy="0"/>
        </a:xfrm>
      </p:grpSpPr>
      <p:sp>
        <p:nvSpPr>
          <p:cNvPr id="3811" name="Google Shape;3811;p389"/>
          <p:cNvSpPr txBox="1"/>
          <p:nvPr/>
        </p:nvSpPr>
        <p:spPr>
          <a:xfrm>
            <a:off x="609600" y="5387975"/>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12" name="Google Shape;3812;p3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Checking a File or Directory</a:t>
            </a:r>
            <a:endParaRPr/>
          </a:p>
        </p:txBody>
      </p:sp>
      <p:sp>
        <p:nvSpPr>
          <p:cNvPr id="3813" name="Google Shape;3813;p389"/>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object represents the concept of a file or a directory location. Before you can access a file or directory, you should first access the file system to determine whether it exists using the following </a:t>
            </a:r>
            <a:r>
              <a:rPr lang="en-US" sz="2200" b="0" i="0" u="none">
                <a:solidFill>
                  <a:schemeClr val="dk1"/>
                </a:solidFill>
                <a:latin typeface="Courier New"/>
                <a:ea typeface="Courier New"/>
                <a:cs typeface="Courier New"/>
                <a:sym typeface="Courier New"/>
              </a:rPr>
              <a:t>Files</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exists(Path p, LinkOption... option)</a:t>
            </a:r>
            <a:br>
              <a:rPr lang="en-US" sz="2200" b="0" i="0" u="none" strike="noStrike" cap="none">
                <a:solidFill>
                  <a:schemeClr val="dk1"/>
                </a:solidFill>
                <a:latin typeface="Courier New"/>
                <a:ea typeface="Courier New"/>
                <a:cs typeface="Courier New"/>
                <a:sym typeface="Courier New"/>
              </a:rPr>
            </a:br>
            <a:r>
              <a:rPr lang="en-US" sz="2200" b="0" i="0" u="none" strike="noStrike" cap="none">
                <a:solidFill>
                  <a:schemeClr val="dk1"/>
                </a:solidFill>
                <a:latin typeface="Arial"/>
                <a:ea typeface="Arial"/>
                <a:cs typeface="Arial"/>
                <a:sym typeface="Arial"/>
              </a:rPr>
              <a:t>Tests to see whether a file exists. By default, symbolic links are followed.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notExists(Path p, LinkOption... option)</a:t>
            </a:r>
            <a:br>
              <a:rPr lang="en-US" sz="2200" b="0" i="0" u="none" strike="noStrike" cap="none">
                <a:solidFill>
                  <a:schemeClr val="dk1"/>
                </a:solidFill>
                <a:latin typeface="Courier New"/>
                <a:ea typeface="Courier New"/>
                <a:cs typeface="Courier New"/>
                <a:sym typeface="Courier New"/>
              </a:rPr>
            </a:br>
            <a:r>
              <a:rPr lang="en-US" sz="2200" b="0" i="0" u="none" strike="noStrike" cap="none">
                <a:solidFill>
                  <a:schemeClr val="dk1"/>
                </a:solidFill>
                <a:latin typeface="Arial"/>
                <a:ea typeface="Arial"/>
                <a:cs typeface="Arial"/>
                <a:sym typeface="Arial"/>
              </a:rPr>
              <a:t>Tests to see whether a file does not exist. By default, symbolic links are followed.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Path p = Paths.get(args[0]);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System.out.format("Path %s exists: %b%n", p,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Files.exists(p, LinkOption.NOFOLLOW_LINKS));</a:t>
            </a:r>
            <a:endParaRPr/>
          </a:p>
        </p:txBody>
      </p:sp>
      <p:sp>
        <p:nvSpPr>
          <p:cNvPr id="3814" name="Google Shape;3814;p389"/>
          <p:cNvSpPr/>
          <p:nvPr/>
        </p:nvSpPr>
        <p:spPr>
          <a:xfrm>
            <a:off x="6477000" y="5181600"/>
            <a:ext cx="1600200" cy="457200"/>
          </a:xfrm>
          <a:prstGeom prst="wedgeRectCallout">
            <a:avLst>
              <a:gd name="adj1" fmla="val 6142"/>
              <a:gd name="adj2" fmla="val 3814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Optional argument</a:t>
            </a:r>
            <a:endParaRPr/>
          </a:p>
        </p:txBody>
      </p:sp>
      <p:sp>
        <p:nvSpPr>
          <p:cNvPr id="3815" name="Google Shape;3815;p3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391</a:t>
            </a:fld>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1" name="Google Shape;3821;p3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Checking a File or Directory</a:t>
            </a:r>
            <a:endParaRPr/>
          </a:p>
        </p:txBody>
      </p:sp>
      <p:sp>
        <p:nvSpPr>
          <p:cNvPr id="3822" name="Google Shape;3822;p390"/>
          <p:cNvSpPr txBox="1">
            <a:spLocks noGrp="1"/>
          </p:cNvSpPr>
          <p:nvPr>
            <p:ph type="body" idx="1"/>
          </p:nvPr>
        </p:nvSpPr>
        <p:spPr>
          <a:xfrm>
            <a:off x="609600" y="1447800"/>
            <a:ext cx="7918500" cy="44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verify that a file can be accessed, the </a:t>
            </a:r>
            <a:r>
              <a:rPr lang="en-US" sz="2200" b="0" i="0" u="none">
                <a:solidFill>
                  <a:schemeClr val="dk1"/>
                </a:solidFill>
                <a:latin typeface="Courier New"/>
                <a:ea typeface="Courier New"/>
                <a:cs typeface="Courier New"/>
                <a:sym typeface="Courier New"/>
              </a:rPr>
              <a:t>Files</a:t>
            </a:r>
            <a:r>
              <a:rPr lang="en-US" sz="2200" b="0" i="0" u="none">
                <a:solidFill>
                  <a:schemeClr val="dk1"/>
                </a:solidFill>
                <a:latin typeface="Arial"/>
                <a:ea typeface="Arial"/>
                <a:cs typeface="Arial"/>
                <a:sym typeface="Arial"/>
              </a:rPr>
              <a:t> class provides the following </a:t>
            </a:r>
            <a:r>
              <a:rPr lang="en-US" sz="2200" b="0" i="0" u="none">
                <a:solidFill>
                  <a:schemeClr val="dk1"/>
                </a:solidFill>
                <a:latin typeface="Courier New"/>
                <a:ea typeface="Courier New"/>
                <a:cs typeface="Courier New"/>
                <a:sym typeface="Courier New"/>
              </a:rPr>
              <a:t>boolean</a:t>
            </a:r>
            <a:r>
              <a:rPr lang="en-US" sz="2200" b="0" i="0" u="none">
                <a:solidFill>
                  <a:schemeClr val="dk1"/>
                </a:solidFill>
                <a:latin typeface="Arial"/>
                <a:ea typeface="Arial"/>
                <a:cs typeface="Arial"/>
                <a:sym typeface="Arial"/>
              </a:rPr>
              <a:t>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isReadable(Path)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isWritable(Path)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isExecutable(Path)</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Note that these tests are not atomic with respect to other file system operations. Therefore, the results of these tests may not be reliable once the methods complete.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isSameFile (Path, Path)</a:t>
            </a:r>
            <a:r>
              <a:rPr lang="en-US" sz="2200" b="0" i="0" u="none" strike="noStrike" cap="none">
                <a:solidFill>
                  <a:schemeClr val="dk1"/>
                </a:solidFill>
                <a:latin typeface="Arial"/>
                <a:ea typeface="Arial"/>
                <a:cs typeface="Arial"/>
                <a:sym typeface="Arial"/>
              </a:rPr>
              <a:t> method tests to see whether two paths point to the same file. This is particularly useful in file systems that support symbolic links.</a:t>
            </a:r>
            <a:endParaRPr/>
          </a:p>
        </p:txBody>
      </p:sp>
      <p:sp>
        <p:nvSpPr>
          <p:cNvPr id="3823" name="Google Shape;3823;p3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392</a:t>
            </a:fld>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391"/>
          <p:cNvSpPr txBox="1"/>
          <p:nvPr/>
        </p:nvSpPr>
        <p:spPr>
          <a:xfrm>
            <a:off x="609600" y="2243137"/>
            <a:ext cx="7924800" cy="7287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0" name="Google Shape;3830;p391"/>
          <p:cNvSpPr txBox="1"/>
          <p:nvPr/>
        </p:nvSpPr>
        <p:spPr>
          <a:xfrm>
            <a:off x="609600" y="3863975"/>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1" name="Google Shape;3831;p3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Files and Directories</a:t>
            </a:r>
            <a:endParaRPr/>
          </a:p>
        </p:txBody>
      </p:sp>
      <p:sp>
        <p:nvSpPr>
          <p:cNvPr id="3832" name="Google Shape;3832;p391"/>
          <p:cNvSpPr txBox="1">
            <a:spLocks noGrp="1"/>
          </p:cNvSpPr>
          <p:nvPr>
            <p:ph type="body" idx="1"/>
          </p:nvPr>
        </p:nvSpPr>
        <p:spPr>
          <a:xfrm>
            <a:off x="609600" y="1447800"/>
            <a:ext cx="7918500" cy="3146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Files and directories can be created using one of the following methods:</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Files.createFile (Path dir);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Files.createDirectory (Path dir);</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createDirectories</a:t>
            </a:r>
            <a:r>
              <a:rPr lang="en-US" sz="2200" b="0" i="0" u="none" strike="noStrike" cap="none">
                <a:solidFill>
                  <a:schemeClr val="dk1"/>
                </a:solidFill>
                <a:latin typeface="Arial"/>
                <a:ea typeface="Arial"/>
                <a:cs typeface="Arial"/>
                <a:sym typeface="Arial"/>
              </a:rPr>
              <a:t> method can be used to create directories that do not exist, from top to bottom:</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Files.createDirectories(Paths.get("/home/oracle/Temp/foo/bar/example"));</a:t>
            </a:r>
            <a:endParaRPr/>
          </a:p>
          <a:p>
            <a:pPr marL="7937" marR="0" lvl="0" indent="7938" algn="l" rtl="0">
              <a:spcBef>
                <a:spcPts val="280"/>
              </a:spcBef>
              <a:spcAft>
                <a:spcPts val="0"/>
              </a:spcAft>
              <a:buNone/>
            </a:pPr>
            <a:endParaRPr sz="1400" b="0" i="0" u="none">
              <a:solidFill>
                <a:schemeClr val="dk1"/>
              </a:solidFill>
              <a:latin typeface="Courier New"/>
              <a:ea typeface="Courier New"/>
              <a:cs typeface="Courier New"/>
              <a:sym typeface="Courier New"/>
            </a:endParaRPr>
          </a:p>
        </p:txBody>
      </p:sp>
      <p:sp>
        <p:nvSpPr>
          <p:cNvPr id="3833" name="Google Shape;3833;p3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393</a:t>
            </a:fld>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838"/>
        <p:cNvGrpSpPr/>
        <p:nvPr/>
      </p:nvGrpSpPr>
      <p:grpSpPr>
        <a:xfrm>
          <a:off x="0" y="0"/>
          <a:ext cx="0" cy="0"/>
          <a:chOff x="0" y="0"/>
          <a:chExt cx="0" cy="0"/>
        </a:xfrm>
      </p:grpSpPr>
      <p:sp>
        <p:nvSpPr>
          <p:cNvPr id="3839" name="Google Shape;3839;p3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Deleting a File or Directory</a:t>
            </a:r>
            <a:endParaRPr/>
          </a:p>
        </p:txBody>
      </p:sp>
      <p:sp>
        <p:nvSpPr>
          <p:cNvPr id="3840" name="Google Shape;3840;p392"/>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can delete files, directories, or links. The </a:t>
            </a:r>
            <a:r>
              <a:rPr lang="en-US" sz="2200" b="0" i="0" u="none">
                <a:solidFill>
                  <a:schemeClr val="dk1"/>
                </a:solidFill>
                <a:latin typeface="Courier New"/>
                <a:ea typeface="Courier New"/>
                <a:cs typeface="Courier New"/>
                <a:sym typeface="Courier New"/>
              </a:rPr>
              <a:t>Files</a:t>
            </a:r>
            <a:r>
              <a:rPr lang="en-US" sz="2200" b="0" i="0" u="none">
                <a:solidFill>
                  <a:schemeClr val="dk1"/>
                </a:solidFill>
                <a:latin typeface="Arial"/>
                <a:ea typeface="Arial"/>
                <a:cs typeface="Arial"/>
                <a:sym typeface="Arial"/>
              </a:rPr>
              <a:t> class provides two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delete(Path)</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deleteIfExists(Path)</a:t>
            </a:r>
            <a:endParaRPr/>
          </a:p>
          <a:p>
            <a:pPr marL="7937" marR="0" lvl="0" indent="7938" algn="l" rtl="0">
              <a:spcBef>
                <a:spcPts val="440"/>
              </a:spcBef>
              <a:spcAft>
                <a:spcPts val="0"/>
              </a:spcAft>
              <a:buNone/>
            </a:pPr>
            <a:endParaRPr sz="2200" b="0" i="0" u="none" strike="noStrike" cap="none">
              <a:solidFill>
                <a:schemeClr val="dk1"/>
              </a:solidFill>
              <a:latin typeface="Courier New"/>
              <a:ea typeface="Courier New"/>
              <a:cs typeface="Courier New"/>
              <a:sym typeface="Courier New"/>
            </a:endParaRPr>
          </a:p>
        </p:txBody>
      </p:sp>
      <p:sp>
        <p:nvSpPr>
          <p:cNvPr id="3841" name="Google Shape;3841;p392"/>
          <p:cNvSpPr txBox="1"/>
          <p:nvPr/>
        </p:nvSpPr>
        <p:spPr>
          <a:xfrm>
            <a:off x="609600" y="2971800"/>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Files.delete(path);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42" name="Google Shape;3842;p392"/>
          <p:cNvSpPr txBox="1"/>
          <p:nvPr/>
        </p:nvSpPr>
        <p:spPr>
          <a:xfrm rot="-180114">
            <a:off x="2617747" y="3976619"/>
            <a:ext cx="4067281" cy="101598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2000"/>
              <a:buFont typeface="Shadows Into Light"/>
              <a:buNone/>
            </a:pPr>
            <a:r>
              <a:rPr lang="en-US" sz="2000" b="0" i="0" u="none">
                <a:solidFill>
                  <a:srgbClr val="0033CC"/>
                </a:solidFill>
                <a:latin typeface="Shadows Into Light"/>
                <a:ea typeface="Shadows Into Light"/>
                <a:cs typeface="Shadows Into Light"/>
                <a:sym typeface="Shadows Into Light"/>
              </a:rPr>
              <a:t>Throws a NoSuchFileException, </a:t>
            </a:r>
            <a:endParaRPr/>
          </a:p>
          <a:p>
            <a:pPr marL="0" marR="0" lvl="0" indent="0" algn="ctr" rtl="0">
              <a:lnSpc>
                <a:spcPct val="100000"/>
              </a:lnSpc>
              <a:spcBef>
                <a:spcPts val="0"/>
              </a:spcBef>
              <a:spcAft>
                <a:spcPts val="0"/>
              </a:spcAft>
              <a:buClr>
                <a:srgbClr val="0033CC"/>
              </a:buClr>
              <a:buSzPts val="2000"/>
              <a:buFont typeface="Shadows Into Light"/>
              <a:buNone/>
            </a:pPr>
            <a:r>
              <a:rPr lang="en-US" sz="2000" b="0" i="0" u="none">
                <a:solidFill>
                  <a:srgbClr val="0033CC"/>
                </a:solidFill>
                <a:latin typeface="Shadows Into Light"/>
                <a:ea typeface="Shadows Into Light"/>
                <a:cs typeface="Shadows Into Light"/>
                <a:sym typeface="Shadows Into Light"/>
              </a:rPr>
              <a:t>DirectoryNotEmptyException, or</a:t>
            </a:r>
            <a:endParaRPr/>
          </a:p>
          <a:p>
            <a:pPr marL="0" marR="0" lvl="0" indent="0" algn="ctr" rtl="0">
              <a:lnSpc>
                <a:spcPct val="100000"/>
              </a:lnSpc>
              <a:spcBef>
                <a:spcPts val="0"/>
              </a:spcBef>
              <a:spcAft>
                <a:spcPts val="0"/>
              </a:spcAft>
              <a:buClr>
                <a:srgbClr val="0033CC"/>
              </a:buClr>
              <a:buSzPts val="2000"/>
              <a:buFont typeface="Shadows Into Light"/>
              <a:buNone/>
            </a:pPr>
            <a:r>
              <a:rPr lang="en-US" sz="2000" b="0" i="0" u="none">
                <a:solidFill>
                  <a:srgbClr val="0033CC"/>
                </a:solidFill>
                <a:latin typeface="Shadows Into Light"/>
                <a:ea typeface="Shadows Into Light"/>
                <a:cs typeface="Shadows Into Light"/>
                <a:sym typeface="Shadows Into Light"/>
              </a:rPr>
              <a:t>IOException </a:t>
            </a:r>
            <a:endParaRPr/>
          </a:p>
        </p:txBody>
      </p:sp>
      <p:grpSp>
        <p:nvGrpSpPr>
          <p:cNvPr id="3843" name="Google Shape;3843;p392"/>
          <p:cNvGrpSpPr/>
          <p:nvPr/>
        </p:nvGrpSpPr>
        <p:grpSpPr>
          <a:xfrm>
            <a:off x="2021192" y="3367835"/>
            <a:ext cx="622350" cy="984250"/>
            <a:chOff x="0" y="0"/>
            <a:chExt cx="2147483647" cy="2147483647"/>
          </a:xfrm>
        </p:grpSpPr>
        <p:sp>
          <p:nvSpPr>
            <p:cNvPr id="3844" name="Google Shape;3844;p392"/>
            <p:cNvSpPr/>
            <p:nvPr/>
          </p:nvSpPr>
          <p:spPr>
            <a:xfrm rot="-899999">
              <a:off x="386867948" y="58416253"/>
              <a:ext cx="1127010117" cy="1984093517"/>
            </a:xfrm>
            <a:custGeom>
              <a:avLst/>
              <a:gdLst/>
              <a:ahLst/>
              <a:cxnLst/>
              <a:rect l="l" t="t" r="r" b="b"/>
              <a:pathLst>
                <a:path w="385762" h="434975" extrusionOk="0">
                  <a:moveTo>
                    <a:pt x="385762" y="381000"/>
                  </a:moveTo>
                  <a:cubicBezTo>
                    <a:pt x="245268" y="407987"/>
                    <a:pt x="104774" y="434975"/>
                    <a:pt x="52387" y="371475"/>
                  </a:cubicBezTo>
                  <a:cubicBezTo>
                    <a:pt x="0" y="307975"/>
                    <a:pt x="57150" y="60325"/>
                    <a:pt x="71437"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845" name="Google Shape;3845;p392"/>
            <p:cNvCxnSpPr/>
            <p:nvPr/>
          </p:nvCxnSpPr>
          <p:spPr>
            <a:xfrm rot="8879998">
              <a:off x="1425922978" y="1405870866"/>
              <a:ext cx="348571315" cy="320437122"/>
            </a:xfrm>
            <a:prstGeom prst="straightConnector1">
              <a:avLst/>
            </a:prstGeom>
            <a:noFill/>
            <a:ln w="28575" cap="flat" cmpd="sng">
              <a:solidFill>
                <a:schemeClr val="dk1"/>
              </a:solidFill>
              <a:prstDash val="solid"/>
              <a:miter lim="800000"/>
              <a:headEnd type="none" w="med" len="med"/>
              <a:tailEnd type="none" w="med" len="med"/>
            </a:ln>
          </p:spPr>
        </p:cxnSp>
        <p:cxnSp>
          <p:nvCxnSpPr>
            <p:cNvPr id="3846" name="Google Shape;3846;p392"/>
            <p:cNvCxnSpPr/>
            <p:nvPr/>
          </p:nvCxnSpPr>
          <p:spPr>
            <a:xfrm rot="-1859999" flipH="1">
              <a:off x="1369621855" y="1736413997"/>
              <a:ext cx="697145604" cy="320436913"/>
            </a:xfrm>
            <a:prstGeom prst="straightConnector1">
              <a:avLst/>
            </a:prstGeom>
            <a:noFill/>
            <a:ln w="28575" cap="flat" cmpd="sng">
              <a:solidFill>
                <a:schemeClr val="dk1"/>
              </a:solidFill>
              <a:prstDash val="solid"/>
              <a:miter lim="800000"/>
              <a:headEnd type="none" w="med" len="med"/>
              <a:tailEnd type="none" w="med" len="med"/>
            </a:ln>
          </p:spPr>
        </p:cxnSp>
      </p:grpSp>
      <p:sp>
        <p:nvSpPr>
          <p:cNvPr id="3847" name="Google Shape;3847;p392"/>
          <p:cNvSpPr txBox="1"/>
          <p:nvPr/>
        </p:nvSpPr>
        <p:spPr>
          <a:xfrm>
            <a:off x="609600" y="5410200"/>
            <a:ext cx="79074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Files.deleteIfExists(Path)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48" name="Google Shape;3848;p392"/>
          <p:cNvSpPr txBox="1"/>
          <p:nvPr/>
        </p:nvSpPr>
        <p:spPr>
          <a:xfrm rot="-180114">
            <a:off x="3697315" y="5427590"/>
            <a:ext cx="4067281" cy="4001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2000"/>
              <a:buFont typeface="Shadows Into Light"/>
              <a:buNone/>
            </a:pPr>
            <a:r>
              <a:rPr lang="en-US" sz="2000" b="0" i="0" u="none">
                <a:solidFill>
                  <a:srgbClr val="0033CC"/>
                </a:solidFill>
                <a:latin typeface="Shadows Into Light"/>
                <a:ea typeface="Shadows Into Light"/>
                <a:cs typeface="Shadows Into Light"/>
                <a:sym typeface="Shadows Into Light"/>
              </a:rPr>
              <a:t>No exception thrown</a:t>
            </a:r>
            <a:endParaRPr/>
          </a:p>
        </p:txBody>
      </p:sp>
      <p:sp>
        <p:nvSpPr>
          <p:cNvPr id="3849" name="Google Shape;3849;p3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394</a:t>
            </a:fld>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854"/>
        <p:cNvGrpSpPr/>
        <p:nvPr/>
      </p:nvGrpSpPr>
      <p:grpSpPr>
        <a:xfrm>
          <a:off x="0" y="0"/>
          <a:ext cx="0" cy="0"/>
          <a:chOff x="0" y="0"/>
          <a:chExt cx="0" cy="0"/>
        </a:xfrm>
      </p:grpSpPr>
      <p:sp>
        <p:nvSpPr>
          <p:cNvPr id="3855" name="Google Shape;3855;p3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Copying a File or Directory</a:t>
            </a:r>
            <a:endParaRPr/>
          </a:p>
        </p:txBody>
      </p:sp>
      <p:sp>
        <p:nvSpPr>
          <p:cNvPr id="3856" name="Google Shape;3856;p39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copy a file or directory by using the </a:t>
            </a:r>
            <a:r>
              <a:rPr lang="en-US" sz="2200" b="0" i="0" u="none" strike="noStrike" cap="none">
                <a:solidFill>
                  <a:schemeClr val="dk1"/>
                </a:solidFill>
                <a:latin typeface="Courier New"/>
                <a:ea typeface="Courier New"/>
                <a:cs typeface="Courier New"/>
                <a:sym typeface="Courier New"/>
              </a:rPr>
              <a:t>copy(Path, Path, CopyOption...)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directories are copied, the files inside the directory are not copied.</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857" name="Google Shape;3857;p393"/>
          <p:cNvSpPr txBox="1"/>
          <p:nvPr/>
        </p:nvSpPr>
        <p:spPr>
          <a:xfrm>
            <a:off x="660400" y="3048000"/>
            <a:ext cx="5283300" cy="990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copy(Path, Path, 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58" name="Google Shape;3858;p393"/>
          <p:cNvSpPr txBox="1"/>
          <p:nvPr/>
        </p:nvSpPr>
        <p:spPr>
          <a:xfrm>
            <a:off x="6157912" y="3048000"/>
            <a:ext cx="2362200" cy="990600"/>
          </a:xfrm>
          <a:prstGeom prst="rect">
            <a:avLst/>
          </a:prstGeom>
          <a:solidFill>
            <a:srgbClr val="E5CCB3"/>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REPLACE_EXISTING</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COPY_ATTRIBUTES</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NOFOLLOW_LINKS</a:t>
            </a:r>
            <a:endParaRPr/>
          </a:p>
        </p:txBody>
      </p:sp>
      <p:grpSp>
        <p:nvGrpSpPr>
          <p:cNvPr id="3859" name="Google Shape;3859;p393"/>
          <p:cNvGrpSpPr/>
          <p:nvPr/>
        </p:nvGrpSpPr>
        <p:grpSpPr>
          <a:xfrm>
            <a:off x="6139452" y="3754468"/>
            <a:ext cx="248819" cy="368882"/>
            <a:chOff x="0" y="0"/>
            <a:chExt cx="2147483647" cy="2147483647"/>
          </a:xfrm>
        </p:grpSpPr>
        <p:cxnSp>
          <p:nvCxnSpPr>
            <p:cNvPr id="3860" name="Google Shape;3860;p393"/>
            <p:cNvCxnSpPr/>
            <p:nvPr/>
          </p:nvCxnSpPr>
          <p:spPr>
            <a:xfrm rot="8879998">
              <a:off x="444168692" y="90859737"/>
              <a:ext cx="871849988" cy="854989806"/>
            </a:xfrm>
            <a:prstGeom prst="straightConnector1">
              <a:avLst/>
            </a:prstGeom>
            <a:noFill/>
            <a:ln w="28575" cap="flat" cmpd="sng">
              <a:solidFill>
                <a:schemeClr val="dk1"/>
              </a:solidFill>
              <a:prstDash val="solid"/>
              <a:miter lim="800000"/>
              <a:headEnd type="none" w="med" len="med"/>
              <a:tailEnd type="none" w="med" len="med"/>
            </a:ln>
          </p:spPr>
        </p:cxnSp>
        <p:cxnSp>
          <p:nvCxnSpPr>
            <p:cNvPr id="3861" name="Google Shape;3861;p393"/>
            <p:cNvCxnSpPr/>
            <p:nvPr/>
          </p:nvCxnSpPr>
          <p:spPr>
            <a:xfrm rot="-1859999" flipH="1">
              <a:off x="201888117" y="1050668279"/>
              <a:ext cx="1743707412" cy="854989251"/>
            </a:xfrm>
            <a:prstGeom prst="straightConnector1">
              <a:avLst/>
            </a:prstGeom>
            <a:noFill/>
            <a:ln w="28575" cap="flat" cmpd="sng">
              <a:solidFill>
                <a:schemeClr val="dk1"/>
              </a:solidFill>
              <a:prstDash val="solid"/>
              <a:miter lim="800000"/>
              <a:headEnd type="none" w="med" len="med"/>
              <a:tailEnd type="none" w="med" len="med"/>
            </a:ln>
          </p:spPr>
        </p:cxnSp>
      </p:grpSp>
      <p:sp>
        <p:nvSpPr>
          <p:cNvPr id="3862" name="Google Shape;3862;p393"/>
          <p:cNvSpPr/>
          <p:nvPr/>
        </p:nvSpPr>
        <p:spPr>
          <a:xfrm>
            <a:off x="3584575" y="3598862"/>
            <a:ext cx="2917371" cy="890210"/>
          </a:xfrm>
          <a:custGeom>
            <a:avLst/>
            <a:gdLst/>
            <a:ahLst/>
            <a:cxnLst/>
            <a:rect l="l" t="t" r="r" b="b"/>
            <a:pathLst>
              <a:path w="2917371" h="890210" extrusionOk="0">
                <a:moveTo>
                  <a:pt x="0" y="0"/>
                </a:moveTo>
                <a:cubicBezTo>
                  <a:pt x="874486" y="353181"/>
                  <a:pt x="1748972" y="706362"/>
                  <a:pt x="2235200" y="798286"/>
                </a:cubicBezTo>
                <a:cubicBezTo>
                  <a:pt x="2721428" y="890210"/>
                  <a:pt x="2808514" y="590248"/>
                  <a:pt x="2917371" y="551543"/>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63" name="Google Shape;3863;p393"/>
          <p:cNvSpPr txBox="1"/>
          <p:nvPr/>
        </p:nvSpPr>
        <p:spPr>
          <a:xfrm>
            <a:off x="4953000" y="2667000"/>
            <a:ext cx="3505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StandardCopyOption parameters</a:t>
            </a:r>
            <a:endParaRPr/>
          </a:p>
        </p:txBody>
      </p:sp>
      <p:sp>
        <p:nvSpPr>
          <p:cNvPr id="3864" name="Google Shape;3864;p393"/>
          <p:cNvSpPr txBox="1"/>
          <p:nvPr/>
        </p:nvSpPr>
        <p:spPr>
          <a:xfrm>
            <a:off x="609600" y="5105400"/>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import static java.nio.file.StandardCopyOption.*;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Files.copy(source, target, REPLACE_EXISTING, NOFOLLOW_LINKS);</a:t>
            </a:r>
            <a:endParaRPr/>
          </a:p>
        </p:txBody>
      </p:sp>
      <p:sp>
        <p:nvSpPr>
          <p:cNvPr id="3865" name="Google Shape;3865;p3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395</a:t>
            </a:fld>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3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Moving a File or Directory</a:t>
            </a:r>
            <a:endParaRPr/>
          </a:p>
        </p:txBody>
      </p:sp>
      <p:sp>
        <p:nvSpPr>
          <p:cNvPr id="3872" name="Google Shape;3872;p39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move a file or directory by using the </a:t>
            </a:r>
            <a:r>
              <a:rPr lang="en-US" sz="2200" b="0" i="0" u="none" strike="noStrike" cap="none">
                <a:solidFill>
                  <a:schemeClr val="dk1"/>
                </a:solidFill>
                <a:latin typeface="Courier New"/>
                <a:ea typeface="Courier New"/>
                <a:cs typeface="Courier New"/>
                <a:sym typeface="Courier New"/>
              </a:rPr>
              <a:t>move(Path, Path, CopyOption...)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Moving a directory will not move the contents of the directory.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p:txBody>
      </p:sp>
      <p:sp>
        <p:nvSpPr>
          <p:cNvPr id="3873" name="Google Shape;3873;p394"/>
          <p:cNvSpPr txBox="1"/>
          <p:nvPr/>
        </p:nvSpPr>
        <p:spPr>
          <a:xfrm>
            <a:off x="660400" y="3048000"/>
            <a:ext cx="52833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move(Path, Path, 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p:txBody>
      </p:sp>
      <p:sp>
        <p:nvSpPr>
          <p:cNvPr id="3874" name="Google Shape;3874;p394"/>
          <p:cNvSpPr txBox="1"/>
          <p:nvPr/>
        </p:nvSpPr>
        <p:spPr>
          <a:xfrm>
            <a:off x="6157912" y="3048000"/>
            <a:ext cx="2362200" cy="990600"/>
          </a:xfrm>
          <a:prstGeom prst="rect">
            <a:avLst/>
          </a:prstGeom>
          <a:solidFill>
            <a:srgbClr val="E5CCB3"/>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REPLACE_EXISTING</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ATOMIC_MOVE</a:t>
            </a:r>
            <a:endParaRPr/>
          </a:p>
        </p:txBody>
      </p:sp>
      <p:grpSp>
        <p:nvGrpSpPr>
          <p:cNvPr id="3875" name="Google Shape;3875;p394"/>
          <p:cNvGrpSpPr/>
          <p:nvPr/>
        </p:nvGrpSpPr>
        <p:grpSpPr>
          <a:xfrm>
            <a:off x="3313641" y="3491314"/>
            <a:ext cx="2382213" cy="565523"/>
            <a:chOff x="0" y="0"/>
            <a:chExt cx="2147483647" cy="2147483647"/>
          </a:xfrm>
        </p:grpSpPr>
        <p:grpSp>
          <p:nvGrpSpPr>
            <p:cNvPr id="3876" name="Google Shape;3876;p394"/>
            <p:cNvGrpSpPr/>
            <p:nvPr/>
          </p:nvGrpSpPr>
          <p:grpSpPr>
            <a:xfrm>
              <a:off x="1960023087" y="993832338"/>
              <a:ext cx="187460558" cy="933100324"/>
              <a:chOff x="0" y="0"/>
              <a:chExt cx="2147483647" cy="2147483647"/>
            </a:xfrm>
          </p:grpSpPr>
          <p:cxnSp>
            <p:nvCxnSpPr>
              <p:cNvPr id="3877" name="Google Shape;3877;p394"/>
              <p:cNvCxnSpPr/>
              <p:nvPr/>
            </p:nvCxnSpPr>
            <p:spPr>
              <a:xfrm rot="8879998">
                <a:off x="444168692" y="90859737"/>
                <a:ext cx="871849988" cy="854989806"/>
              </a:xfrm>
              <a:prstGeom prst="straightConnector1">
                <a:avLst/>
              </a:prstGeom>
              <a:noFill/>
              <a:ln w="28575" cap="flat" cmpd="sng">
                <a:solidFill>
                  <a:schemeClr val="dk1"/>
                </a:solidFill>
                <a:prstDash val="solid"/>
                <a:miter lim="800000"/>
                <a:headEnd type="none" w="med" len="med"/>
                <a:tailEnd type="none" w="med" len="med"/>
              </a:ln>
            </p:spPr>
          </p:cxnSp>
          <p:cxnSp>
            <p:nvCxnSpPr>
              <p:cNvPr id="3878" name="Google Shape;3878;p394"/>
              <p:cNvCxnSpPr/>
              <p:nvPr/>
            </p:nvCxnSpPr>
            <p:spPr>
              <a:xfrm rot="-1859999" flipH="1">
                <a:off x="201888117" y="1050668279"/>
                <a:ext cx="1743707412" cy="854989251"/>
              </a:xfrm>
              <a:prstGeom prst="straightConnector1">
                <a:avLst/>
              </a:prstGeom>
              <a:noFill/>
              <a:ln w="28575" cap="flat" cmpd="sng">
                <a:solidFill>
                  <a:schemeClr val="dk1"/>
                </a:solidFill>
                <a:prstDash val="solid"/>
                <a:miter lim="800000"/>
                <a:headEnd type="none" w="med" len="med"/>
                <a:tailEnd type="none" w="med" len="med"/>
              </a:ln>
            </p:spPr>
          </p:cxnSp>
        </p:grpSp>
        <p:sp>
          <p:nvSpPr>
            <p:cNvPr id="3879" name="Google Shape;3879;p394"/>
            <p:cNvSpPr/>
            <p:nvPr/>
          </p:nvSpPr>
          <p:spPr>
            <a:xfrm>
              <a:off x="0" y="0"/>
              <a:ext cx="2087816796" cy="2147483647"/>
            </a:xfrm>
            <a:custGeom>
              <a:avLst/>
              <a:gdLst/>
              <a:ahLst/>
              <a:cxnLst/>
              <a:rect l="l" t="t" r="r" b="b"/>
              <a:pathLst>
                <a:path w="2917371" h="890210" extrusionOk="0">
                  <a:moveTo>
                    <a:pt x="0" y="0"/>
                  </a:moveTo>
                  <a:cubicBezTo>
                    <a:pt x="874486" y="353181"/>
                    <a:pt x="1748972" y="706362"/>
                    <a:pt x="2235200" y="798286"/>
                  </a:cubicBezTo>
                  <a:cubicBezTo>
                    <a:pt x="2721428" y="890210"/>
                    <a:pt x="2808514" y="590248"/>
                    <a:pt x="2917371" y="551543"/>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880" name="Google Shape;3880;p394"/>
          <p:cNvSpPr txBox="1"/>
          <p:nvPr/>
        </p:nvSpPr>
        <p:spPr>
          <a:xfrm>
            <a:off x="4876800" y="2590800"/>
            <a:ext cx="3505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1800"/>
              <a:buFont typeface="Shadows Into Light"/>
              <a:buNone/>
            </a:pPr>
            <a:r>
              <a:rPr lang="en-US" sz="1800" b="0" i="0" u="none">
                <a:solidFill>
                  <a:srgbClr val="0033CC"/>
                </a:solidFill>
                <a:latin typeface="Shadows Into Light"/>
                <a:ea typeface="Shadows Into Light"/>
                <a:cs typeface="Shadows Into Light"/>
                <a:sym typeface="Shadows Into Light"/>
              </a:rPr>
              <a:t>StandardCopyOption parameters</a:t>
            </a:r>
            <a:endParaRPr/>
          </a:p>
        </p:txBody>
      </p:sp>
      <p:sp>
        <p:nvSpPr>
          <p:cNvPr id="3881" name="Google Shape;3881;p394"/>
          <p:cNvSpPr txBox="1"/>
          <p:nvPr/>
        </p:nvSpPr>
        <p:spPr>
          <a:xfrm>
            <a:off x="609600" y="5105400"/>
            <a:ext cx="7924800" cy="83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import static java.nio.file.StandardCopyOption.*;</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Files.move(source, target, REPLACE_EXISTING);</a:t>
            </a:r>
            <a:endParaRPr/>
          </a:p>
        </p:txBody>
      </p:sp>
      <p:sp>
        <p:nvSpPr>
          <p:cNvPr id="3882" name="Google Shape;3882;p3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396</a:t>
            </a:fld>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3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List the Contents of a Directory</a:t>
            </a:r>
            <a:endParaRPr/>
          </a:p>
        </p:txBody>
      </p:sp>
      <p:sp>
        <p:nvSpPr>
          <p:cNvPr id="3889" name="Google Shape;3889;p395"/>
          <p:cNvSpPr txBox="1">
            <a:spLocks noGrp="1"/>
          </p:cNvSpPr>
          <p:nvPr>
            <p:ph type="body" idx="1"/>
          </p:nvPr>
        </p:nvSpPr>
        <p:spPr>
          <a:xfrm>
            <a:off x="609600" y="1447800"/>
            <a:ext cx="7918500" cy="703200"/>
          </a:xfrm>
          <a:prstGeom prst="rect">
            <a:avLst/>
          </a:prstGeom>
          <a:noFill/>
          <a:ln>
            <a:noFill/>
          </a:ln>
        </p:spPr>
        <p:txBody>
          <a:bodyPr spcFirstLastPara="1" wrap="square" lIns="12700" tIns="12700" rIns="12700" bIns="12700" anchor="t" anchorCtr="0">
            <a:noAutofit/>
          </a:bodyPr>
          <a:lstStyle/>
          <a:p>
            <a:pPr marL="115887" marR="0" lvl="1" indent="-1587"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To get a list of the files in the current directory, use the </a:t>
            </a:r>
            <a:r>
              <a:rPr lang="en-US" sz="2200" b="0" i="0" u="none" strike="noStrike" cap="none">
                <a:solidFill>
                  <a:schemeClr val="dk1"/>
                </a:solidFill>
                <a:latin typeface="Courier New"/>
                <a:ea typeface="Courier New"/>
                <a:cs typeface="Courier New"/>
                <a:sym typeface="Courier New"/>
              </a:rPr>
              <a:t>Files.list() </a:t>
            </a:r>
            <a:r>
              <a:rPr lang="en-US" sz="2200" b="0" i="0" u="none" strike="noStrike" cap="none">
                <a:solidFill>
                  <a:schemeClr val="dk1"/>
                </a:solidFill>
                <a:latin typeface="Arial"/>
                <a:ea typeface="Arial"/>
                <a:cs typeface="Arial"/>
                <a:sym typeface="Arial"/>
              </a:rPr>
              <a:t>method.</a:t>
            </a:r>
            <a:endParaRPr/>
          </a:p>
        </p:txBody>
      </p:sp>
      <p:sp>
        <p:nvSpPr>
          <p:cNvPr id="3890" name="Google Shape;3890;p395"/>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FileList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try(Stream&lt;Path&gt; files = </a:t>
            </a:r>
            <a:r>
              <a:rPr lang="en-US" sz="1600" b="1" i="0" u="none">
                <a:solidFill>
                  <a:schemeClr val="dk1"/>
                </a:solidFill>
                <a:latin typeface="Courier New"/>
                <a:ea typeface="Courier New"/>
                <a:cs typeface="Courier New"/>
                <a:sym typeface="Courier New"/>
              </a:rPr>
              <a:t>Files.list</a:t>
            </a:r>
            <a:r>
              <a:rPr lang="en-US" sz="1600" b="0" i="0" u="none">
                <a:solidFill>
                  <a:schemeClr val="dk1"/>
                </a:solidFill>
                <a:latin typeface="Courier New"/>
                <a:ea typeface="Courier New"/>
                <a:cs typeface="Courier New"/>
                <a:sym typeface="Courier New"/>
              </a:rPr>
              <a:t>(Paths.get("."))){        </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3891" name="Google Shape;3891;p3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397</a:t>
            </a:fld>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3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Walk the Directory Structure</a:t>
            </a:r>
            <a:endParaRPr/>
          </a:p>
        </p:txBody>
      </p:sp>
      <p:sp>
        <p:nvSpPr>
          <p:cNvPr id="3898" name="Google Shape;3898;p396"/>
          <p:cNvSpPr txBox="1">
            <a:spLocks noGrp="1"/>
          </p:cNvSpPr>
          <p:nvPr>
            <p:ph type="body" idx="1"/>
          </p:nvPr>
        </p:nvSpPr>
        <p:spPr>
          <a:xfrm>
            <a:off x="609600" y="1447800"/>
            <a:ext cx="7918500" cy="1176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Files.walk()</a:t>
            </a:r>
            <a:r>
              <a:rPr lang="en-US" sz="2200" b="0" i="0" u="none" strike="noStrike" cap="none">
                <a:solidFill>
                  <a:schemeClr val="dk1"/>
                </a:solidFill>
                <a:latin typeface="Arial"/>
                <a:ea typeface="Arial"/>
                <a:cs typeface="Arial"/>
                <a:sym typeface="Arial"/>
              </a:rPr>
              <a:t> method walks a directory structure. </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899" name="Google Shape;3899;p396"/>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A11FileWalk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try(Stream&lt;Path&gt; files = </a:t>
            </a:r>
            <a:r>
              <a:rPr lang="en-US" sz="1600" b="1" i="0" u="none">
                <a:solidFill>
                  <a:schemeClr val="dk1"/>
                </a:solidFill>
                <a:latin typeface="Courier New"/>
                <a:ea typeface="Courier New"/>
                <a:cs typeface="Courier New"/>
                <a:sym typeface="Courier New"/>
              </a:rPr>
              <a:t>Files.walk</a:t>
            </a:r>
            <a:r>
              <a:rPr lang="en-US" sz="1600" b="0" i="0" u="none">
                <a:solidFill>
                  <a:schemeClr val="dk1"/>
                </a:solidFill>
                <a:latin typeface="Courier New"/>
                <a:ea typeface="Courier New"/>
                <a:cs typeface="Courier New"/>
                <a:sym typeface="Courier New"/>
              </a:rPr>
              <a:t>(Paths.get("."))){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3900" name="Google Shape;3900;p3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398</a:t>
            </a:fld>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3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BufferedReader File Stream</a:t>
            </a:r>
            <a:endParaRPr/>
          </a:p>
        </p:txBody>
      </p:sp>
      <p:sp>
        <p:nvSpPr>
          <p:cNvPr id="3907" name="Google Shape;3907;p397"/>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new </a:t>
            </a:r>
            <a:r>
              <a:rPr lang="en-US" sz="2200" b="0" i="0" u="none">
                <a:solidFill>
                  <a:schemeClr val="dk1"/>
                </a:solidFill>
                <a:latin typeface="Courier New"/>
                <a:ea typeface="Courier New"/>
                <a:cs typeface="Courier New"/>
                <a:sym typeface="Courier New"/>
              </a:rPr>
              <a:t>lines() </a:t>
            </a:r>
            <a:r>
              <a:rPr lang="en-US" sz="2200" b="0" i="0" u="none">
                <a:solidFill>
                  <a:schemeClr val="dk1"/>
                </a:solidFill>
                <a:latin typeface="Arial"/>
                <a:ea typeface="Arial"/>
                <a:cs typeface="Arial"/>
                <a:sym typeface="Arial"/>
              </a:rPr>
              <a:t>method converts a </a:t>
            </a:r>
            <a:r>
              <a:rPr lang="en-US" sz="2200" b="0" i="0" u="none">
                <a:solidFill>
                  <a:schemeClr val="dk1"/>
                </a:solidFill>
                <a:latin typeface="Courier New"/>
                <a:ea typeface="Courier New"/>
                <a:cs typeface="Courier New"/>
                <a:sym typeface="Courier New"/>
              </a:rPr>
              <a:t>BufferedReader</a:t>
            </a:r>
            <a:r>
              <a:rPr lang="en-US" sz="2200" b="0" i="0" u="none">
                <a:solidFill>
                  <a:schemeClr val="dk1"/>
                </a:solidFill>
                <a:latin typeface="Arial"/>
                <a:ea typeface="Arial"/>
                <a:cs typeface="Arial"/>
                <a:sym typeface="Arial"/>
              </a:rPr>
              <a:t> into a stream.</a:t>
            </a: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908" name="Google Shape;3908;p397"/>
          <p:cNvSpPr txBox="1"/>
          <p:nvPr/>
        </p:nvSpPr>
        <p:spPr>
          <a:xfrm>
            <a:off x="609600" y="2209800"/>
            <a:ext cx="7907400" cy="3505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BufferedRead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try(BufferedReader bReader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new BufferedReader(new FileReader("tempest.txt"))){</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bReader.lines()</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System.out.println("Line: " + 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a:solidFill>
                <a:schemeClr val="dk1"/>
              </a:solidFill>
              <a:latin typeface="Courier New"/>
              <a:ea typeface="Courier New"/>
              <a:cs typeface="Courier New"/>
              <a:sym typeface="Courier New"/>
            </a:endParaRPr>
          </a:p>
        </p:txBody>
      </p:sp>
      <p:sp>
        <p:nvSpPr>
          <p:cNvPr id="3909" name="Google Shape;3909;p3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Duke-with-Dar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968875"/>
            <a:ext cx="38290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1"/>
          <p:cNvSpPr>
            <a:spLocks noGrp="1" noChangeArrowheads="1"/>
          </p:cNvSpPr>
          <p:nvPr>
            <p:ph type="title"/>
          </p:nvPr>
        </p:nvSpPr>
        <p:spPr/>
        <p:txBody>
          <a:bodyPr/>
          <a:lstStyle/>
          <a:p>
            <a:pPr eaLnBrk="1" hangingPunct="1"/>
            <a:r>
              <a:rPr lang="en-US" altLang="" smtClean="0"/>
              <a:t>Course Objectives</a:t>
            </a:r>
          </a:p>
        </p:txBody>
      </p:sp>
      <p:sp>
        <p:nvSpPr>
          <p:cNvPr id="5124" name="Rectangle 2"/>
          <p:cNvSpPr>
            <a:spLocks noGrp="1" noChangeArrowheads="1"/>
          </p:cNvSpPr>
          <p:nvPr>
            <p:ph idx="1"/>
          </p:nvPr>
        </p:nvSpPr>
        <p:spPr>
          <a:xfrm>
            <a:off x="609600" y="1447800"/>
            <a:ext cx="7918450" cy="3614738"/>
          </a:xfrm>
        </p:spPr>
        <p:txBody>
          <a:bodyPr/>
          <a:lstStyle/>
          <a:p>
            <a:pPr marL="0" indent="0" eaLnBrk="1" hangingPunct="1"/>
            <a:r>
              <a:rPr lang="en-US" altLang="" smtClean="0"/>
              <a:t>After completing this course, you should be able to do the following:</a:t>
            </a:r>
          </a:p>
          <a:p>
            <a:pPr lvl="1" eaLnBrk="1" hangingPunct="1">
              <a:lnSpc>
                <a:spcPct val="95000"/>
              </a:lnSpc>
            </a:pPr>
            <a:r>
              <a:rPr lang="en-US" altLang="" smtClean="0"/>
              <a:t>Create Java technology applications that leverage the object-oriented features of the Java language, such as encapsulation, inheritance, and polymorphism</a:t>
            </a:r>
          </a:p>
          <a:p>
            <a:pPr lvl="1" eaLnBrk="1" hangingPunct="1">
              <a:lnSpc>
                <a:spcPct val="95000"/>
              </a:lnSpc>
            </a:pPr>
            <a:r>
              <a:rPr lang="en-US" altLang="" smtClean="0"/>
              <a:t>Execute a Java application from the command line</a:t>
            </a:r>
          </a:p>
          <a:p>
            <a:pPr lvl="1" eaLnBrk="1" hangingPunct="1">
              <a:lnSpc>
                <a:spcPct val="95000"/>
              </a:lnSpc>
            </a:pPr>
            <a:r>
              <a:rPr lang="en-US" altLang="" smtClean="0"/>
              <a:t>Create applications that use the Collections framework</a:t>
            </a:r>
          </a:p>
          <a:p>
            <a:pPr lvl="1" eaLnBrk="1" hangingPunct="1">
              <a:lnSpc>
                <a:spcPct val="95000"/>
              </a:lnSpc>
            </a:pPr>
            <a:r>
              <a:rPr lang="en-US" altLang="" smtClean="0"/>
              <a:t>Search and filter collections by using Lambda Expressions</a:t>
            </a:r>
          </a:p>
          <a:p>
            <a:pPr lvl="1" eaLnBrk="1" hangingPunct="1">
              <a:lnSpc>
                <a:spcPct val="95000"/>
              </a:lnSpc>
            </a:pPr>
            <a:r>
              <a:rPr lang="en-US" altLang="" smtClean="0"/>
              <a:t>Implement error-handling techniques by using exception handling</a:t>
            </a:r>
          </a:p>
        </p:txBody>
      </p:sp>
    </p:spTree>
    <p:custDataLst>
      <p:tags r:id="rId1"/>
    </p:custDataLst>
    <p:extLst>
      <p:ext uri="{BB962C8B-B14F-4D97-AF65-F5344CB8AC3E}">
        <p14:creationId xmlns:p14="http://schemas.microsoft.com/office/powerpoint/2010/main" val="74607323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p:nvPr/>
        </p:nvSpPr>
        <p:spPr>
          <a:xfrm>
            <a:off x="609600" y="2286000"/>
            <a:ext cx="7924800" cy="3657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 name="Google Shape;279;p3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a:t>
            </a:r>
            <a:endParaRPr/>
          </a:p>
        </p:txBody>
      </p:sp>
      <p:sp>
        <p:nvSpPr>
          <p:cNvPr id="280" name="Google Shape;280;p38"/>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 class has data fields, a common </a:t>
            </a:r>
            <a:r>
              <a:rPr lang="en-US"/>
              <a:t>Lab </a:t>
            </a:r>
            <a:r>
              <a:rPr lang="en-US" sz="2200" b="0" i="0" u="none">
                <a:solidFill>
                  <a:schemeClr val="dk1"/>
                </a:solidFill>
                <a:latin typeface="Arial"/>
                <a:ea typeface="Arial"/>
                <a:cs typeface="Arial"/>
                <a:sym typeface="Arial"/>
              </a:rPr>
              <a:t>is to provide methods for storing data (setter methods) and retrieving data (getter methods) from the fields.</a:t>
            </a:r>
            <a:endParaRPr/>
          </a:p>
          <a:p>
            <a:pPr marL="7936" marR="0" lvl="0" indent="7938" algn="l" rtl="0">
              <a:lnSpc>
                <a:spcPct val="100000"/>
              </a:lnSpc>
              <a:spcBef>
                <a:spcPts val="180"/>
              </a:spcBef>
              <a:spcAft>
                <a:spcPts val="0"/>
              </a:spcAft>
              <a:buClr>
                <a:srgbClr val="000000"/>
              </a:buClr>
              <a:buSzPts val="900"/>
              <a:buFont typeface="Arial"/>
              <a:buNone/>
            </a:pPr>
            <a:endParaRPr sz="9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other fields...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setEmpId(int empId)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this.empId =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getEmpId()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return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getter/setter methods for other fields...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281" name="Google Shape;281;p38"/>
          <p:cNvSpPr txBox="1"/>
          <p:nvPr/>
        </p:nvSpPr>
        <p:spPr>
          <a:xfrm>
            <a:off x="1828800" y="3886200"/>
            <a:ext cx="533400" cy="3048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 name="Google Shape;282;p38"/>
          <p:cNvSpPr/>
          <p:nvPr/>
        </p:nvSpPr>
        <p:spPr>
          <a:xfrm>
            <a:off x="5867400" y="3962400"/>
            <a:ext cx="2133600" cy="762000"/>
          </a:xfrm>
          <a:prstGeom prst="wedgeRectCallout">
            <a:avLst>
              <a:gd name="adj1" fmla="val -9853"/>
              <a:gd name="adj2" fmla="val -1620"/>
            </a:avLst>
          </a:prstGeom>
          <a:solidFill>
            <a:srgbClr val="FFFFCC">
              <a:alpha val="49803"/>
            </a:srgbClr>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3" name="Google Shape;283;p38"/>
          <p:cNvSpPr/>
          <p:nvPr/>
        </p:nvSpPr>
        <p:spPr>
          <a:xfrm>
            <a:off x="5867400" y="3962400"/>
            <a:ext cx="2133600" cy="762000"/>
          </a:xfrm>
          <a:prstGeom prst="wedgeRectCallout">
            <a:avLst>
              <a:gd name="adj1" fmla="val -15783"/>
              <a:gd name="adj2" fmla="val 1866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Often a pair of methods to set and get the current field value.</a:t>
            </a:r>
            <a:endParaRPr/>
          </a:p>
        </p:txBody>
      </p:sp>
      <p:sp>
        <p:nvSpPr>
          <p:cNvPr id="284" name="Google Shape;284;p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3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NIO File Stream</a:t>
            </a:r>
            <a:endParaRPr/>
          </a:p>
        </p:txBody>
      </p:sp>
      <p:sp>
        <p:nvSpPr>
          <p:cNvPr id="3916" name="Google Shape;3916;p39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lines() </a:t>
            </a:r>
            <a:r>
              <a:rPr lang="en-US" sz="2200" b="0" i="0" u="none" strike="noStrike" cap="none">
                <a:solidFill>
                  <a:schemeClr val="dk1"/>
                </a:solidFill>
                <a:latin typeface="Arial"/>
                <a:ea typeface="Arial"/>
                <a:cs typeface="Arial"/>
                <a:sym typeface="Arial"/>
              </a:rPr>
              <a:t>method can be called using NIO classes</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917" name="Google Shape;3917;p398"/>
          <p:cNvSpPr txBox="1"/>
          <p:nvPr/>
        </p:nvSpPr>
        <p:spPr>
          <a:xfrm>
            <a:off x="609600" y="2209800"/>
            <a:ext cx="7907400" cy="3733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ReadNio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try(Stream&lt;String&gt; lines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Files.lines(Paths.get("tempest.txt"))){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lines.forEach(line -&gt; </a:t>
            </a:r>
            <a:endParaRPr/>
          </a:p>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System.out.println("Line: " + 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System.out.println("Error: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a:t>
            </a:r>
            <a:endParaRPr/>
          </a:p>
        </p:txBody>
      </p:sp>
      <p:sp>
        <p:nvSpPr>
          <p:cNvPr id="3918" name="Google Shape;3918;p3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400</a:t>
            </a:fld>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399"/>
          <p:cNvSpPr txBox="1">
            <a:spLocks noGrp="1"/>
          </p:cNvSpPr>
          <p:nvPr>
            <p:ph type="title"/>
          </p:nvPr>
        </p:nvSpPr>
        <p:spPr>
          <a:xfrm>
            <a:off x="609600" y="439737"/>
            <a:ext cx="7918500" cy="5508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Read File into </a:t>
            </a:r>
            <a:r>
              <a:rPr lang="en-US" sz="2600" b="1" i="0" u="none" strike="noStrike" cap="none">
                <a:solidFill>
                  <a:schemeClr val="dk1"/>
                </a:solidFill>
                <a:latin typeface="Courier New"/>
                <a:ea typeface="Courier New"/>
                <a:cs typeface="Courier New"/>
                <a:sym typeface="Courier New"/>
              </a:rPr>
              <a:t>ArrayList</a:t>
            </a:r>
            <a:endParaRPr/>
          </a:p>
        </p:txBody>
      </p:sp>
      <p:sp>
        <p:nvSpPr>
          <p:cNvPr id="3925" name="Google Shape;3925;p399"/>
          <p:cNvSpPr txBox="1">
            <a:spLocks noGrp="1"/>
          </p:cNvSpPr>
          <p:nvPr>
            <p:ph type="body" idx="1"/>
          </p:nvPr>
        </p:nvSpPr>
        <p:spPr>
          <a:xfrm>
            <a:off x="609600" y="1219200"/>
            <a:ext cx="7918500" cy="1028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readAllLines()</a:t>
            </a:r>
            <a:r>
              <a:rPr lang="en-US" sz="2200" b="0" i="0" u="none" strike="noStrike" cap="none">
                <a:solidFill>
                  <a:schemeClr val="dk1"/>
                </a:solidFill>
                <a:latin typeface="Arial"/>
                <a:ea typeface="Arial"/>
                <a:cs typeface="Arial"/>
                <a:sym typeface="Arial"/>
              </a:rPr>
              <a:t> to load a file into an </a:t>
            </a:r>
            <a:r>
              <a:rPr lang="en-US" sz="2200" b="0" i="0" u="none" strike="noStrike" cap="none">
                <a:solidFill>
                  <a:schemeClr val="dk1"/>
                </a:solidFill>
                <a:latin typeface="Courier New"/>
                <a:ea typeface="Courier New"/>
                <a:cs typeface="Courier New"/>
                <a:sym typeface="Courier New"/>
              </a:rPr>
              <a:t>ArrayList</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3926" name="Google Shape;3926;p399"/>
          <p:cNvSpPr txBox="1"/>
          <p:nvPr/>
        </p:nvSpPr>
        <p:spPr>
          <a:xfrm>
            <a:off x="609600" y="1600200"/>
            <a:ext cx="7907400" cy="4572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class ReadAllNio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public static void main(String[] args)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Path file = Paths.get("tempest.txt");</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List&lt;String&gt; fileArr;</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try{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fileArr = Files.readAllLines(file);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fileArr.stream()</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.filter(line -&gt; line.contains("PROSPERO"))</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.forEach(line -&gt; System.out.println(line));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catch (IOException 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System.out.println("Message: " + e.getMessage());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a:t>
            </a:r>
            <a:endParaRPr/>
          </a:p>
        </p:txBody>
      </p:sp>
      <p:sp>
        <p:nvSpPr>
          <p:cNvPr id="3927" name="Google Shape;3927;p3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401</a:t>
            </a:fld>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932"/>
        <p:cNvGrpSpPr/>
        <p:nvPr/>
      </p:nvGrpSpPr>
      <p:grpSpPr>
        <a:xfrm>
          <a:off x="0" y="0"/>
          <a:ext cx="0" cy="0"/>
          <a:chOff x="0" y="0"/>
          <a:chExt cx="0" cy="0"/>
        </a:xfrm>
      </p:grpSpPr>
      <p:sp>
        <p:nvSpPr>
          <p:cNvPr id="3933" name="Google Shape;3933;p40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Managing Metadata</a:t>
            </a:r>
            <a:endParaRPr/>
          </a:p>
        </p:txBody>
      </p:sp>
      <p:graphicFrame>
        <p:nvGraphicFramePr>
          <p:cNvPr id="3934" name="Google Shape;3934;p400"/>
          <p:cNvGraphicFramePr/>
          <p:nvPr/>
        </p:nvGraphicFramePr>
        <p:xfrm>
          <a:off x="609600" y="1371600"/>
          <a:ext cx="3000000" cy="3000000"/>
        </p:xfrm>
        <a:graphic>
          <a:graphicData uri="http://schemas.openxmlformats.org/drawingml/2006/table">
            <a:tbl>
              <a:tblPr>
                <a:noFill/>
                <a:tableStyleId>{A0095474-483F-4493-A76D-1D2E1571B2CC}</a:tableStyleId>
              </a:tblPr>
              <a:tblGrid>
                <a:gridCol w="2693975"/>
                <a:gridCol w="5230800"/>
              </a:tblGrid>
              <a:tr h="506400">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Method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Explanation</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size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the size of the specified file in bytes</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577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isDirectory</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directory</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isRegularFile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regular file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isSymbolicLink</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a symbolic link</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5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isHidden</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true if the specified </a:t>
                      </a:r>
                      <a:r>
                        <a:rPr lang="en-US" sz="1600" b="0" i="0" u="none" strike="noStrike" cap="none">
                          <a:solidFill>
                            <a:schemeClr val="dk1"/>
                          </a:solidFill>
                          <a:latin typeface="Courier New"/>
                          <a:ea typeface="Courier New"/>
                          <a:cs typeface="Courier New"/>
                          <a:sym typeface="Courier New"/>
                        </a:rPr>
                        <a:t>Path</a:t>
                      </a:r>
                      <a:r>
                        <a:rPr lang="en-US" sz="1600" b="0" i="0" u="none" strike="noStrike" cap="none">
                          <a:solidFill>
                            <a:schemeClr val="dk1"/>
                          </a:solidFill>
                          <a:latin typeface="Arial"/>
                          <a:ea typeface="Arial"/>
                          <a:cs typeface="Arial"/>
                          <a:sym typeface="Arial"/>
                        </a:rPr>
                        <a:t> locates a file that is considered hidden by the file system</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3889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getLastModifiedTime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rowSpan="2">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or sets the specified file’s last modified 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setLastModifiedTime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vMerge="1">
                  <a:txBody>
                    <a:bodyPr/>
                    <a:lstStyle/>
                    <a:p>
                      <a:endParaRPr lang=""/>
                    </a:p>
                  </a:txBody>
                  <a:tcPr/>
                </a:tc>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getAttribute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rowSpan="2">
                  <a:txBody>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Returns or sets the value of a file 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3905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setAttribute</a:t>
                      </a:r>
                      <a:endParaRPr/>
                    </a:p>
                  </a:txBody>
                  <a:tcPr marL="0" marR="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vMerge="1">
                  <a:txBody>
                    <a:bodyPr/>
                    <a:lstStyle/>
                    <a:p>
                      <a:endParaRPr lang=""/>
                    </a:p>
                  </a:txBody>
                  <a:tcPr/>
                </a:tc>
              </a:tr>
            </a:tbl>
          </a:graphicData>
        </a:graphic>
      </p:graphicFrame>
      <p:sp>
        <p:nvSpPr>
          <p:cNvPr id="3935" name="Google Shape;3935;p40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402</a:t>
            </a:fld>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401"/>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Symbolic Links</a:t>
            </a:r>
            <a:endParaRPr/>
          </a:p>
        </p:txBody>
      </p:sp>
      <p:grpSp>
        <p:nvGrpSpPr>
          <p:cNvPr id="3942" name="Google Shape;3942;p401"/>
          <p:cNvGrpSpPr/>
          <p:nvPr/>
        </p:nvGrpSpPr>
        <p:grpSpPr>
          <a:xfrm>
            <a:off x="725729" y="1576854"/>
            <a:ext cx="7293867" cy="3575729"/>
            <a:chOff x="0" y="0"/>
            <a:chExt cx="2147483647" cy="2147483646"/>
          </a:xfrm>
        </p:grpSpPr>
        <p:grpSp>
          <p:nvGrpSpPr>
            <p:cNvPr id="3943" name="Google Shape;3943;p401"/>
            <p:cNvGrpSpPr/>
            <p:nvPr/>
          </p:nvGrpSpPr>
          <p:grpSpPr>
            <a:xfrm>
              <a:off x="0" y="17178"/>
              <a:ext cx="1517070170" cy="2147466468"/>
              <a:chOff x="0" y="0"/>
              <a:chExt cx="2147483647" cy="2147483647"/>
            </a:xfrm>
          </p:grpSpPr>
          <p:sp>
            <p:nvSpPr>
              <p:cNvPr id="3944" name="Google Shape;3944;p401"/>
              <p:cNvSpPr/>
              <p:nvPr/>
            </p:nvSpPr>
            <p:spPr>
              <a:xfrm>
                <a:off x="725909911" y="0"/>
                <a:ext cx="622193017" cy="261511757"/>
              </a:xfrm>
              <a:prstGeom prst="roundRect">
                <a:avLst>
                  <a:gd name="adj" fmla="val 16667"/>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t>
                </a:r>
                <a:endParaRPr/>
              </a:p>
            </p:txBody>
          </p:sp>
          <p:sp>
            <p:nvSpPr>
              <p:cNvPr id="3945" name="Google Shape;3945;p401"/>
              <p:cNvSpPr/>
              <p:nvPr/>
            </p:nvSpPr>
            <p:spPr>
              <a:xfrm>
                <a:off x="733471550" y="613826071"/>
                <a:ext cx="621938746" cy="242442945"/>
              </a:xfrm>
              <a:prstGeom prst="roundRect">
                <a:avLst>
                  <a:gd name="adj" fmla="val 16667"/>
                </a:avLst>
              </a:prstGeom>
              <a:solidFill>
                <a:srgbClr val="D9D9D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home</a:t>
                </a:r>
                <a:endParaRPr/>
              </a:p>
            </p:txBody>
          </p:sp>
          <p:sp>
            <p:nvSpPr>
              <p:cNvPr id="3946" name="Google Shape;3946;p401"/>
              <p:cNvSpPr/>
              <p:nvPr/>
            </p:nvSpPr>
            <p:spPr>
              <a:xfrm>
                <a:off x="803116" y="1103898072"/>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clarence</a:t>
                </a:r>
                <a:endParaRPr/>
              </a:p>
            </p:txBody>
          </p:sp>
          <p:sp>
            <p:nvSpPr>
              <p:cNvPr id="3947" name="Google Shape;3947;p401"/>
              <p:cNvSpPr/>
              <p:nvPr/>
            </p:nvSpPr>
            <p:spPr>
              <a:xfrm>
                <a:off x="733298877" y="1108903368"/>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peter</a:t>
                </a:r>
                <a:endParaRPr/>
              </a:p>
            </p:txBody>
          </p:sp>
          <p:sp>
            <p:nvSpPr>
              <p:cNvPr id="3948" name="Google Shape;3948;p401"/>
              <p:cNvSpPr/>
              <p:nvPr/>
            </p:nvSpPr>
            <p:spPr>
              <a:xfrm>
                <a:off x="1466313228" y="1108700747"/>
                <a:ext cx="681170418" cy="242443410"/>
              </a:xfrm>
              <a:custGeom>
                <a:avLst/>
                <a:gdLst/>
                <a:ahLst/>
                <a:cxnLst/>
                <a:rect l="l" t="t" r="r" b="b"/>
                <a:pathLst>
                  <a:path w="2335843" h="533638" extrusionOk="0">
                    <a:moveTo>
                      <a:pt x="0" y="0"/>
                    </a:moveTo>
                    <a:lnTo>
                      <a:pt x="2246902" y="0"/>
                    </a:lnTo>
                    <a:lnTo>
                      <a:pt x="2335843" y="88941"/>
                    </a:lnTo>
                    <a:lnTo>
                      <a:pt x="2335843" y="533638"/>
                    </a:lnTo>
                    <a:lnTo>
                      <a:pt x="0" y="533638"/>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logFile</a:t>
                </a:r>
                <a:r>
                  <a:rPr lang="en-US" sz="1600" b="0" i="0" u="none">
                    <a:solidFill>
                      <a:schemeClr val="dk1"/>
                    </a:solidFill>
                    <a:latin typeface="Arial"/>
                    <a:ea typeface="Arial"/>
                    <a:cs typeface="Arial"/>
                    <a:sym typeface="Arial"/>
                  </a:rPr>
                  <a:t> (file)</a:t>
                </a:r>
                <a:endParaRPr/>
              </a:p>
            </p:txBody>
          </p:sp>
          <p:sp>
            <p:nvSpPr>
              <p:cNvPr id="3949" name="Google Shape;3949;p401"/>
              <p:cNvSpPr/>
              <p:nvPr/>
            </p:nvSpPr>
            <p:spPr>
              <a:xfrm>
                <a:off x="0" y="1524335280"/>
                <a:ext cx="622193017"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foo</a:t>
                </a:r>
                <a:endParaRPr/>
              </a:p>
            </p:txBody>
          </p:sp>
          <p:sp>
            <p:nvSpPr>
              <p:cNvPr id="3950" name="Google Shape;3950;p401"/>
              <p:cNvSpPr/>
              <p:nvPr/>
            </p:nvSpPr>
            <p:spPr>
              <a:xfrm>
                <a:off x="377760009" y="1905147838"/>
                <a:ext cx="644414196" cy="242335282"/>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bar</a:t>
                </a:r>
                <a:endParaRPr/>
              </a:p>
            </p:txBody>
          </p:sp>
          <p:sp>
            <p:nvSpPr>
              <p:cNvPr id="3951" name="Google Shape;3951;p401"/>
              <p:cNvSpPr/>
              <p:nvPr/>
            </p:nvSpPr>
            <p:spPr>
              <a:xfrm>
                <a:off x="1104618359" y="1905040690"/>
                <a:ext cx="925031238" cy="242442956"/>
              </a:xfrm>
              <a:custGeom>
                <a:avLst/>
                <a:gdLst/>
                <a:ahLst/>
                <a:cxnLst/>
                <a:rect l="l" t="t" r="r" b="b"/>
                <a:pathLst>
                  <a:path w="3172081" h="533637" extrusionOk="0">
                    <a:moveTo>
                      <a:pt x="0" y="0"/>
                    </a:moveTo>
                    <a:lnTo>
                      <a:pt x="3083140" y="0"/>
                    </a:lnTo>
                    <a:lnTo>
                      <a:pt x="3172081" y="88941"/>
                    </a:lnTo>
                    <a:lnTo>
                      <a:pt x="3172081" y="533637"/>
                    </a:lnTo>
                    <a:lnTo>
                      <a:pt x="0" y="53363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statusReport</a:t>
                </a:r>
                <a:r>
                  <a:rPr lang="en-US" sz="1600" b="0" i="0" u="none">
                    <a:solidFill>
                      <a:schemeClr val="dk1"/>
                    </a:solidFill>
                    <a:latin typeface="Arial"/>
                    <a:ea typeface="Arial"/>
                    <a:cs typeface="Arial"/>
                    <a:sym typeface="Arial"/>
                  </a:rPr>
                  <a:t> (file)</a:t>
                </a:r>
                <a:endParaRPr/>
              </a:p>
            </p:txBody>
          </p:sp>
          <p:cxnSp>
            <p:nvCxnSpPr>
              <p:cNvPr id="3952" name="Google Shape;3952;p401"/>
              <p:cNvCxnSpPr/>
              <p:nvPr/>
            </p:nvCxnSpPr>
            <p:spPr>
              <a:xfrm>
                <a:off x="1037006383" y="261511728"/>
                <a:ext cx="7434485" cy="352314371"/>
              </a:xfrm>
              <a:prstGeom prst="straightConnector1">
                <a:avLst/>
              </a:prstGeom>
              <a:noFill/>
              <a:ln w="28575" cap="flat" cmpd="sng">
                <a:solidFill>
                  <a:schemeClr val="dk1"/>
                </a:solidFill>
                <a:prstDash val="solid"/>
                <a:miter lim="800000"/>
                <a:headEnd type="none" w="med" len="med"/>
                <a:tailEnd type="triangle" w="med" len="med"/>
              </a:ln>
            </p:spPr>
          </p:cxnSp>
          <p:cxnSp>
            <p:nvCxnSpPr>
              <p:cNvPr id="3953" name="Google Shape;3953;p401"/>
              <p:cNvCxnSpPr/>
              <p:nvPr/>
            </p:nvCxnSpPr>
            <p:spPr>
              <a:xfrm rot="5400000">
                <a:off x="963140542" y="982312970"/>
                <a:ext cx="162509742"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54" name="Google Shape;3954;p401"/>
              <p:cNvCxnSpPr/>
              <p:nvPr/>
            </p:nvCxnSpPr>
            <p:spPr>
              <a:xfrm>
                <a:off x="311096490" y="964585674"/>
                <a:ext cx="1469810495" cy="0"/>
              </a:xfrm>
              <a:prstGeom prst="straightConnector1">
                <a:avLst/>
              </a:prstGeom>
              <a:noFill/>
              <a:ln w="28575" cap="flat" cmpd="sng">
                <a:solidFill>
                  <a:schemeClr val="dk1"/>
                </a:solidFill>
                <a:prstDash val="solid"/>
                <a:miter lim="800000"/>
                <a:headEnd type="none" w="med" len="med"/>
                <a:tailEnd type="none" w="med" len="med"/>
              </a:ln>
            </p:spPr>
          </p:cxnSp>
          <p:cxnSp>
            <p:nvCxnSpPr>
              <p:cNvPr id="3955" name="Google Shape;3955;p401"/>
              <p:cNvCxnSpPr/>
              <p:nvPr/>
            </p:nvCxnSpPr>
            <p:spPr>
              <a:xfrm rot="5400000">
                <a:off x="1733952500" y="1036744836"/>
                <a:ext cx="92632599"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56" name="Google Shape;3956;p401"/>
              <p:cNvCxnSpPr/>
              <p:nvPr/>
            </p:nvCxnSpPr>
            <p:spPr>
              <a:xfrm rot="-5400000" flipH="1">
                <a:off x="270000447" y="1033616254"/>
                <a:ext cx="89420703"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957" name="Google Shape;3957;p401"/>
              <p:cNvCxnSpPr/>
              <p:nvPr/>
            </p:nvCxnSpPr>
            <p:spPr>
              <a:xfrm rot="5400000">
                <a:off x="254339042" y="1434658212"/>
                <a:ext cx="114318619" cy="1251180"/>
              </a:xfrm>
              <a:prstGeom prst="straightConnector1">
                <a:avLst/>
              </a:prstGeom>
              <a:noFill/>
              <a:ln w="28575" cap="flat" cmpd="sng">
                <a:solidFill>
                  <a:schemeClr val="dk1"/>
                </a:solidFill>
                <a:prstDash val="solid"/>
                <a:miter lim="800000"/>
                <a:headEnd type="none" w="med" len="med"/>
                <a:tailEnd type="triangle" w="med" len="med"/>
              </a:ln>
            </p:spPr>
          </p:cxnSp>
          <p:cxnSp>
            <p:nvCxnSpPr>
              <p:cNvPr id="3958" name="Google Shape;3958;p401"/>
              <p:cNvCxnSpPr/>
              <p:nvPr/>
            </p:nvCxnSpPr>
            <p:spPr>
              <a:xfrm>
                <a:off x="707864993" y="1760830144"/>
                <a:ext cx="714290457" cy="0"/>
              </a:xfrm>
              <a:prstGeom prst="straightConnector1">
                <a:avLst/>
              </a:prstGeom>
              <a:noFill/>
              <a:ln w="28575" cap="flat" cmpd="sng">
                <a:solidFill>
                  <a:schemeClr val="dk1"/>
                </a:solidFill>
                <a:prstDash val="solid"/>
                <a:miter lim="800000"/>
                <a:headEnd type="none" w="med" len="med"/>
                <a:tailEnd type="none" w="med" len="med"/>
              </a:ln>
            </p:spPr>
          </p:cxnSp>
          <p:cxnSp>
            <p:nvCxnSpPr>
              <p:cNvPr id="3959" name="Google Shape;3959;p401"/>
              <p:cNvCxnSpPr/>
              <p:nvPr/>
            </p:nvCxnSpPr>
            <p:spPr>
              <a:xfrm rot="5400000">
                <a:off x="1371265556" y="1832988576"/>
                <a:ext cx="92633426"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60" name="Google Shape;3960;p401"/>
              <p:cNvCxnSpPr/>
              <p:nvPr/>
            </p:nvCxnSpPr>
            <p:spPr>
              <a:xfrm rot="5400000">
                <a:off x="912942987" y="1556034082"/>
                <a:ext cx="262905440" cy="721448"/>
              </a:xfrm>
              <a:prstGeom prst="straightConnector1">
                <a:avLst/>
              </a:prstGeom>
              <a:noFill/>
              <a:ln w="28575" cap="flat" cmpd="sng">
                <a:solidFill>
                  <a:schemeClr val="dk1"/>
                </a:solidFill>
                <a:prstDash val="solid"/>
                <a:miter lim="800000"/>
                <a:headEnd type="none" w="med" len="med"/>
                <a:tailEnd type="triangle" w="med" len="med"/>
              </a:ln>
            </p:spPr>
          </p:cxnSp>
          <p:cxnSp>
            <p:nvCxnSpPr>
              <p:cNvPr id="3961" name="Google Shape;3961;p401"/>
              <p:cNvCxnSpPr/>
              <p:nvPr/>
            </p:nvCxnSpPr>
            <p:spPr>
              <a:xfrm rot="5400000">
                <a:off x="666546329" y="1832989034"/>
                <a:ext cx="92633426" cy="721448"/>
              </a:xfrm>
              <a:prstGeom prst="straightConnector1">
                <a:avLst/>
              </a:prstGeom>
              <a:noFill/>
              <a:ln w="28575" cap="flat" cmpd="sng">
                <a:solidFill>
                  <a:schemeClr val="dk1"/>
                </a:solidFill>
                <a:prstDash val="solid"/>
                <a:miter lim="800000"/>
                <a:headEnd type="none" w="med" len="med"/>
                <a:tailEnd type="triangle" w="med" len="med"/>
              </a:ln>
            </p:spPr>
          </p:cxnSp>
        </p:grpSp>
        <p:sp>
          <p:nvSpPr>
            <p:cNvPr id="3962" name="Google Shape;3962;p401"/>
            <p:cNvSpPr/>
            <p:nvPr/>
          </p:nvSpPr>
          <p:spPr>
            <a:xfrm>
              <a:off x="1666260286" y="1030571830"/>
              <a:ext cx="481223360" cy="397701208"/>
            </a:xfrm>
            <a:custGeom>
              <a:avLst/>
              <a:gdLst/>
              <a:ahLst/>
              <a:cxnLst/>
              <a:rect l="l" t="t" r="r" b="b"/>
              <a:pathLst>
                <a:path w="1715970" h="695227" extrusionOk="0">
                  <a:moveTo>
                    <a:pt x="0" y="0"/>
                  </a:moveTo>
                  <a:lnTo>
                    <a:pt x="1600096" y="0"/>
                  </a:lnTo>
                  <a:lnTo>
                    <a:pt x="1715970" y="115874"/>
                  </a:lnTo>
                  <a:lnTo>
                    <a:pt x="1715970" y="695227"/>
                  </a:lnTo>
                  <a:lnTo>
                    <a:pt x="0" y="695227"/>
                  </a:lnTo>
                  <a:close/>
                </a:path>
              </a:pathLst>
            </a:custGeom>
            <a:solidFill>
              <a:srgbClr val="FBFACE"/>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homeLogFile</a:t>
              </a:r>
              <a:endParaRPr/>
            </a:p>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(file)</a:t>
              </a:r>
              <a:endParaRPr/>
            </a:p>
          </p:txBody>
        </p:sp>
        <p:sp>
          <p:nvSpPr>
            <p:cNvPr id="3963" name="Google Shape;3963;p401"/>
            <p:cNvSpPr/>
            <p:nvPr/>
          </p:nvSpPr>
          <p:spPr>
            <a:xfrm>
              <a:off x="1686226419" y="523078052"/>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logs</a:t>
              </a:r>
              <a:endParaRPr/>
            </a:p>
          </p:txBody>
        </p:sp>
        <p:sp>
          <p:nvSpPr>
            <p:cNvPr id="3964" name="Google Shape;3964;p401"/>
            <p:cNvSpPr/>
            <p:nvPr/>
          </p:nvSpPr>
          <p:spPr>
            <a:xfrm>
              <a:off x="1686226419" y="0"/>
              <a:ext cx="439557806" cy="242326310"/>
            </a:xfrm>
            <a:prstGeom prst="roundRect">
              <a:avLst>
                <a:gd name="adj" fmla="val 16667"/>
              </a:avLst>
            </a:prstGeom>
            <a:solidFill>
              <a:srgbClr val="E4B9B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var</a:t>
              </a:r>
              <a:endParaRPr/>
            </a:p>
          </p:txBody>
        </p:sp>
        <p:cxnSp>
          <p:nvCxnSpPr>
            <p:cNvPr id="3965" name="Google Shape;3965;p401"/>
            <p:cNvCxnSpPr/>
            <p:nvPr/>
          </p:nvCxnSpPr>
          <p:spPr>
            <a:xfrm>
              <a:off x="1906005375" y="242326310"/>
              <a:ext cx="0" cy="280751742"/>
            </a:xfrm>
            <a:prstGeom prst="straightConnector1">
              <a:avLst/>
            </a:prstGeom>
            <a:noFill/>
            <a:ln w="28575" cap="flat" cmpd="sng">
              <a:solidFill>
                <a:schemeClr val="dk1"/>
              </a:solidFill>
              <a:prstDash val="solid"/>
              <a:miter lim="800000"/>
              <a:headEnd type="none" w="med" len="med"/>
              <a:tailEnd type="none" w="med" len="med"/>
            </a:ln>
          </p:spPr>
        </p:cxnSp>
        <p:cxnSp>
          <p:nvCxnSpPr>
            <p:cNvPr id="3966" name="Google Shape;3966;p401"/>
            <p:cNvCxnSpPr/>
            <p:nvPr/>
          </p:nvCxnSpPr>
          <p:spPr>
            <a:xfrm rot="-5400000" flipH="1">
              <a:off x="1841453860" y="897078265"/>
              <a:ext cx="130018379" cy="1867155"/>
            </a:xfrm>
            <a:prstGeom prst="straightConnector1">
              <a:avLst/>
            </a:prstGeom>
            <a:noFill/>
            <a:ln w="28575" cap="flat" cmpd="sng">
              <a:solidFill>
                <a:schemeClr val="dk1"/>
              </a:solidFill>
              <a:prstDash val="solid"/>
              <a:miter lim="800000"/>
              <a:headEnd type="none" w="med" len="med"/>
              <a:tailEnd type="none" w="med" len="med"/>
            </a:ln>
          </p:spPr>
        </p:cxnSp>
        <p:cxnSp>
          <p:nvCxnSpPr>
            <p:cNvPr id="3967" name="Google Shape;3967;p401"/>
            <p:cNvCxnSpPr/>
            <p:nvPr/>
          </p:nvCxnSpPr>
          <p:spPr>
            <a:xfrm rot="10800000" flipH="1">
              <a:off x="1517233203" y="1229544544"/>
              <a:ext cx="149124613" cy="480517"/>
            </a:xfrm>
            <a:prstGeom prst="straightConnector1">
              <a:avLst/>
            </a:prstGeom>
            <a:noFill/>
            <a:ln w="28575" cap="flat" cmpd="sng">
              <a:solidFill>
                <a:schemeClr val="dk1"/>
              </a:solidFill>
              <a:prstDash val="solid"/>
              <a:miter lim="800000"/>
              <a:headEnd type="none" w="med" len="med"/>
              <a:tailEnd type="triangle" w="med" len="med"/>
            </a:ln>
          </p:spPr>
        </p:cxnSp>
      </p:grpSp>
      <p:cxnSp>
        <p:nvCxnSpPr>
          <p:cNvPr id="3968" name="Google Shape;3968;p401"/>
          <p:cNvCxnSpPr/>
          <p:nvPr/>
        </p:nvCxnSpPr>
        <p:spPr>
          <a:xfrm rot="10800000" flipH="1">
            <a:off x="4157662" y="1866962"/>
            <a:ext cx="2617800" cy="17400"/>
          </a:xfrm>
          <a:prstGeom prst="straightConnector1">
            <a:avLst/>
          </a:prstGeom>
          <a:noFill/>
          <a:ln w="28575" cap="flat" cmpd="sng">
            <a:solidFill>
              <a:schemeClr val="dk1"/>
            </a:solidFill>
            <a:prstDash val="solid"/>
            <a:miter lim="800000"/>
            <a:headEnd type="none" w="med" len="med"/>
            <a:tailEnd type="triangle" w="med" len="med"/>
          </a:ln>
        </p:spPr>
      </p:cxnSp>
      <p:sp>
        <p:nvSpPr>
          <p:cNvPr id="3969" name="Google Shape;3969;p4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403</a:t>
            </a:fld>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pic>
        <p:nvPicPr>
          <p:cNvPr id="3975" name="Google Shape;3975;p40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3976" name="Google Shape;3976;p4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3977" name="Google Shape;3977;p402"/>
          <p:cNvSpPr txBox="1">
            <a:spLocks noGrp="1"/>
          </p:cNvSpPr>
          <p:nvPr>
            <p:ph type="body" idx="1"/>
          </p:nvPr>
        </p:nvSpPr>
        <p:spPr>
          <a:xfrm>
            <a:off x="609600" y="1447800"/>
            <a:ext cx="7918500" cy="2260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Path</a:t>
            </a:r>
            <a:r>
              <a:rPr lang="en-US" sz="2200" b="0" i="0" u="none" strike="noStrike" cap="none">
                <a:solidFill>
                  <a:schemeClr val="dk1"/>
                </a:solidFill>
                <a:latin typeface="Arial"/>
                <a:ea typeface="Arial"/>
                <a:cs typeface="Arial"/>
                <a:sym typeface="Arial"/>
              </a:rPr>
              <a:t> interface to operate on file and directory paths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Files</a:t>
            </a:r>
            <a:r>
              <a:rPr lang="en-US" sz="2200" b="0" i="0" u="none" strike="noStrike" cap="none">
                <a:solidFill>
                  <a:schemeClr val="dk1"/>
                </a:solidFill>
                <a:latin typeface="Arial"/>
                <a:ea typeface="Arial"/>
                <a:cs typeface="Arial"/>
                <a:sym typeface="Arial"/>
              </a:rPr>
              <a:t> class to check, delete, copy, or move a file or directory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Stream API with NIO2</a:t>
            </a:r>
            <a:endParaRPr/>
          </a:p>
        </p:txBody>
      </p:sp>
      <p:sp>
        <p:nvSpPr>
          <p:cNvPr id="3978" name="Google Shape;3978;p4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404</a:t>
            </a:fld>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3983"/>
        <p:cNvGrpSpPr/>
        <p:nvPr/>
      </p:nvGrpSpPr>
      <p:grpSpPr>
        <a:xfrm>
          <a:off x="0" y="0"/>
          <a:ext cx="0" cy="0"/>
          <a:chOff x="0" y="0"/>
          <a:chExt cx="0" cy="0"/>
        </a:xfrm>
      </p:grpSpPr>
      <p:sp>
        <p:nvSpPr>
          <p:cNvPr id="3984" name="Google Shape;3984;p4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br>
              <a:rPr lang="en-US" sz="2600" b="1" i="0" u="none" strike="noStrike" cap="none">
                <a:solidFill>
                  <a:schemeClr val="dk1"/>
                </a:solidFill>
                <a:latin typeface="Arial"/>
                <a:ea typeface="Arial"/>
                <a:cs typeface="Arial"/>
                <a:sym typeface="Arial"/>
              </a:rPr>
            </a:br>
            <a:endParaRPr/>
          </a:p>
        </p:txBody>
      </p:sp>
      <p:sp>
        <p:nvSpPr>
          <p:cNvPr id="3985" name="Google Shape;3985;p403"/>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b="1"/>
              <a:t>Lab </a:t>
            </a:r>
            <a:r>
              <a:rPr lang="en-US" sz="2200" b="1" i="0" u="none">
                <a:solidFill>
                  <a:schemeClr val="dk1"/>
                </a:solidFill>
                <a:latin typeface="Arial"/>
                <a:ea typeface="Arial"/>
                <a:cs typeface="Arial"/>
                <a:sym typeface="Arial"/>
              </a:rPr>
              <a:t>14-1: Working with Files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practice, read text files using new features in Java 8 and the lines method.</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986" name="Google Shape;3986;p403" descr="Duke-Practise-Overview.gif"/>
          <p:cNvPicPr preferRelativeResize="0"/>
          <p:nvPr/>
        </p:nvPicPr>
        <p:blipFill rotWithShape="1">
          <a:blip r:embed="rId3">
            <a:alphaModFix/>
          </a:blip>
          <a:srcRect/>
          <a:stretch/>
        </p:blipFill>
        <p:spPr>
          <a:xfrm>
            <a:off x="6705600" y="4648200"/>
            <a:ext cx="1828800" cy="1524000"/>
          </a:xfrm>
          <a:prstGeom prst="rect">
            <a:avLst/>
          </a:prstGeom>
          <a:noFill/>
          <a:ln>
            <a:noFill/>
          </a:ln>
        </p:spPr>
      </p:pic>
      <p:sp>
        <p:nvSpPr>
          <p:cNvPr id="3987" name="Google Shape;3987;p4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405</a:t>
            </a:fld>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40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Overview</a:t>
            </a:r>
            <a:br>
              <a:rPr lang="en-US" sz="2600" b="1" i="0" u="none" strike="noStrike" cap="none">
                <a:solidFill>
                  <a:schemeClr val="dk1"/>
                </a:solidFill>
                <a:latin typeface="Arial"/>
                <a:ea typeface="Arial"/>
                <a:cs typeface="Arial"/>
                <a:sym typeface="Arial"/>
              </a:rPr>
            </a:br>
            <a:endParaRPr/>
          </a:p>
        </p:txBody>
      </p:sp>
      <p:sp>
        <p:nvSpPr>
          <p:cNvPr id="3994" name="Google Shape;3994;p404"/>
          <p:cNvSpPr txBox="1">
            <a:spLocks noGrp="1"/>
          </p:cNvSpPr>
          <p:nvPr>
            <p:ph type="body" idx="1"/>
          </p:nvPr>
        </p:nvSpPr>
        <p:spPr>
          <a:xfrm>
            <a:off x="609600" y="1447800"/>
            <a:ext cx="7918500" cy="151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b="1"/>
              <a:t>Lab </a:t>
            </a:r>
            <a:r>
              <a:rPr lang="en-US" sz="2200" b="1" i="0" u="none">
                <a:solidFill>
                  <a:schemeClr val="dk1"/>
                </a:solidFill>
                <a:latin typeface="Arial"/>
                <a:ea typeface="Arial"/>
                <a:cs typeface="Arial"/>
                <a:sym typeface="Arial"/>
              </a:rPr>
              <a:t>14-2: Working with Directories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practice, list directories and files using new features found in Java 8.</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pic>
        <p:nvPicPr>
          <p:cNvPr id="3995" name="Google Shape;3995;p404" descr="Duke-Practise-Overview.gif"/>
          <p:cNvPicPr preferRelativeResize="0"/>
          <p:nvPr/>
        </p:nvPicPr>
        <p:blipFill rotWithShape="1">
          <a:blip r:embed="rId3">
            <a:alphaModFix/>
          </a:blip>
          <a:srcRect/>
          <a:stretch/>
        </p:blipFill>
        <p:spPr>
          <a:xfrm>
            <a:off x="6705600" y="4648200"/>
            <a:ext cx="1828800" cy="1524000"/>
          </a:xfrm>
          <a:prstGeom prst="rect">
            <a:avLst/>
          </a:prstGeom>
          <a:noFill/>
          <a:ln>
            <a:noFill/>
          </a:ln>
        </p:spPr>
      </p:pic>
      <p:sp>
        <p:nvSpPr>
          <p:cNvPr id="3996" name="Google Shape;3996;p40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406</a:t>
            </a:fld>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4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03" name="Google Shape;4003;p405"/>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any starting directory path, which </a:t>
            </a:r>
            <a:r>
              <a:rPr lang="en-US" sz="2200" b="0" i="0" u="none">
                <a:solidFill>
                  <a:schemeClr val="dk1"/>
                </a:solidFill>
                <a:latin typeface="Courier New"/>
                <a:ea typeface="Courier New"/>
                <a:cs typeface="Courier New"/>
                <a:sym typeface="Courier New"/>
              </a:rPr>
              <a:t>FileVisitor</a:t>
            </a:r>
            <a:r>
              <a:rPr lang="en-US" sz="2200" b="0" i="0" u="none">
                <a:solidFill>
                  <a:schemeClr val="dk1"/>
                </a:solidFill>
                <a:latin typeface="Arial"/>
                <a:ea typeface="Arial"/>
                <a:cs typeface="Arial"/>
                <a:sym typeface="Arial"/>
              </a:rPr>
              <a:t> method(s) would you use to delete a file tree?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preVisitDirectory()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postVisitDirectory()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visitFile()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visitDirectory()</a:t>
            </a:r>
            <a:endParaRPr/>
          </a:p>
        </p:txBody>
      </p:sp>
      <p:sp>
        <p:nvSpPr>
          <p:cNvPr id="4004" name="Google Shape;4004;p4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407</a:t>
            </a:fld>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4009"/>
        <p:cNvGrpSpPr/>
        <p:nvPr/>
      </p:nvGrpSpPr>
      <p:grpSpPr>
        <a:xfrm>
          <a:off x="0" y="0"/>
          <a:ext cx="0" cy="0"/>
          <a:chOff x="0" y="0"/>
          <a:chExt cx="0" cy="0"/>
        </a:xfrm>
      </p:grpSpPr>
      <p:sp>
        <p:nvSpPr>
          <p:cNvPr id="4010" name="Google Shape;4010;p40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11" name="Google Shape;4011;p40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a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object with the following path: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/export/home/duke/../peter/./documents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a:t>
            </a:r>
            <a:r>
              <a:rPr lang="en-US" sz="2200" b="0" i="0" u="none">
                <a:solidFill>
                  <a:schemeClr val="dk1"/>
                </a:solidFill>
                <a:latin typeface="Courier New"/>
                <a:ea typeface="Courier New"/>
                <a:cs typeface="Courier New"/>
                <a:sym typeface="Courier New"/>
              </a:rPr>
              <a:t>Path</a:t>
            </a:r>
            <a:r>
              <a:rPr lang="en-US" sz="2200" b="0" i="0" u="none">
                <a:solidFill>
                  <a:schemeClr val="dk1"/>
                </a:solidFill>
                <a:latin typeface="Arial"/>
                <a:ea typeface="Arial"/>
                <a:cs typeface="Arial"/>
                <a:sym typeface="Arial"/>
              </a:rPr>
              <a:t> method would remove the redundant elements?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normalize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relativize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resolve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toAbsolutePath</a:t>
            </a:r>
            <a:endParaRPr/>
          </a:p>
        </p:txBody>
      </p:sp>
      <p:sp>
        <p:nvSpPr>
          <p:cNvPr id="4012" name="Google Shape;4012;p40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408</a:t>
            </a:fld>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sp>
        <p:nvSpPr>
          <p:cNvPr id="4018" name="Google Shape;4018;p407"/>
          <p:cNvSpPr txBox="1"/>
          <p:nvPr/>
        </p:nvSpPr>
        <p:spPr>
          <a:xfrm>
            <a:off x="533400" y="1828800"/>
            <a:ext cx="80010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19" name="Google Shape;4019;p4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20" name="Google Shape;4020;p407"/>
          <p:cNvSpPr txBox="1">
            <a:spLocks noGrp="1"/>
          </p:cNvSpPr>
          <p:nvPr>
            <p:ph type="body" idx="1"/>
          </p:nvPr>
        </p:nvSpPr>
        <p:spPr>
          <a:xfrm>
            <a:off x="609600" y="1447800"/>
            <a:ext cx="7918500" cy="4365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fragment: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p1 = Paths.get("/export/home/peter");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p2 = Paths.get("/export/home/peter2");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Files.move(p1, p2, StandardCopyOption.REPLACE_EXISTING);</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If the </a:t>
            </a:r>
            <a:r>
              <a:rPr lang="en-US" sz="2200" b="0" i="0" u="none">
                <a:solidFill>
                  <a:schemeClr val="dk1"/>
                </a:solidFill>
                <a:latin typeface="Courier New"/>
                <a:ea typeface="Courier New"/>
                <a:cs typeface="Courier New"/>
                <a:sym typeface="Courier New"/>
              </a:rPr>
              <a:t>peter2</a:t>
            </a:r>
            <a:r>
              <a:rPr lang="en-US" sz="2200" b="0" i="0" u="none">
                <a:solidFill>
                  <a:schemeClr val="dk1"/>
                </a:solidFill>
                <a:latin typeface="Arial"/>
                <a:ea typeface="Arial"/>
                <a:cs typeface="Arial"/>
                <a:sym typeface="Arial"/>
              </a:rPr>
              <a:t> directory does not exist, and the </a:t>
            </a:r>
            <a:r>
              <a:rPr lang="en-US" sz="2200" b="0" i="0" u="none">
                <a:solidFill>
                  <a:schemeClr val="dk1"/>
                </a:solidFill>
                <a:latin typeface="Courier New"/>
                <a:ea typeface="Courier New"/>
                <a:cs typeface="Courier New"/>
                <a:sym typeface="Courier New"/>
              </a:rPr>
              <a:t>peter</a:t>
            </a:r>
            <a:r>
              <a:rPr lang="en-US" sz="2200" b="0" i="0" u="none">
                <a:solidFill>
                  <a:schemeClr val="dk1"/>
                </a:solidFill>
                <a:latin typeface="Arial"/>
                <a:ea typeface="Arial"/>
                <a:cs typeface="Arial"/>
                <a:sym typeface="Arial"/>
              </a:rPr>
              <a:t> directory is populated with subfolders and files, what is the result?</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DirectoryNotEmptyException</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NotDirectoryException</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 is created.</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a:t>
            </a:r>
            <a:r>
              <a:rPr lang="en-US" sz="2200" b="0" i="0" u="none" strike="noStrike" cap="none">
                <a:solidFill>
                  <a:schemeClr val="dk1"/>
                </a:solidFill>
                <a:latin typeface="Arial"/>
                <a:ea typeface="Arial"/>
                <a:cs typeface="Arial"/>
                <a:sym typeface="Arial"/>
              </a:rPr>
              <a:t> is copied to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chemeClr val="accent2"/>
              </a:buClr>
              <a:buSzPts val="2200"/>
              <a:buFont typeface="Arial"/>
              <a:buAutoNum type="alphaLcPeriod"/>
            </a:pPr>
            <a:r>
              <a:rPr lang="en-US" sz="2200" b="0" i="0" u="none" strike="noStrike" cap="none">
                <a:solidFill>
                  <a:schemeClr val="dk1"/>
                </a:solidFill>
                <a:latin typeface="Arial"/>
                <a:ea typeface="Arial"/>
                <a:cs typeface="Arial"/>
                <a:sym typeface="Arial"/>
              </a:rPr>
              <a:t>Directory </a:t>
            </a:r>
            <a:r>
              <a:rPr lang="en-US" sz="2200" b="0" i="0" u="none" strike="noStrike" cap="none">
                <a:solidFill>
                  <a:schemeClr val="dk1"/>
                </a:solidFill>
                <a:latin typeface="Courier New"/>
                <a:ea typeface="Courier New"/>
                <a:cs typeface="Courier New"/>
                <a:sym typeface="Courier New"/>
              </a:rPr>
              <a:t>peter2</a:t>
            </a:r>
            <a:r>
              <a:rPr lang="en-US" sz="2200" b="0" i="0" u="none" strike="noStrike" cap="none">
                <a:solidFill>
                  <a:schemeClr val="dk1"/>
                </a:solidFill>
                <a:latin typeface="Arial"/>
                <a:ea typeface="Arial"/>
                <a:cs typeface="Arial"/>
                <a:sym typeface="Arial"/>
              </a:rPr>
              <a:t> is created and populated with files and directories from </a:t>
            </a:r>
            <a:r>
              <a:rPr lang="en-US" sz="2200" b="0" i="0" u="none" strike="noStrike" cap="none">
                <a:solidFill>
                  <a:schemeClr val="dk1"/>
                </a:solidFill>
                <a:latin typeface="Courier New"/>
                <a:ea typeface="Courier New"/>
                <a:cs typeface="Courier New"/>
                <a:sym typeface="Courier New"/>
              </a:rPr>
              <a:t>peter</a:t>
            </a:r>
            <a:r>
              <a:rPr lang="en-US" sz="2200" b="0" i="0" u="none" strike="noStrike" cap="none">
                <a:solidFill>
                  <a:schemeClr val="dk1"/>
                </a:solidFill>
                <a:latin typeface="Arial"/>
                <a:ea typeface="Arial"/>
                <a:cs typeface="Arial"/>
                <a:sym typeface="Arial"/>
              </a:rPr>
              <a:t>.</a:t>
            </a:r>
            <a:endParaRPr/>
          </a:p>
        </p:txBody>
      </p:sp>
      <p:sp>
        <p:nvSpPr>
          <p:cNvPr id="4021" name="Google Shape;4021;p4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409</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p:nvPr/>
        </p:nvSpPr>
        <p:spPr>
          <a:xfrm>
            <a:off x="609600" y="1925637"/>
            <a:ext cx="7924800" cy="2722562"/>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1" name="Google Shape;291;p3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an Instance of a Class</a:t>
            </a:r>
            <a:endParaRPr/>
          </a:p>
        </p:txBody>
      </p:sp>
      <p:sp>
        <p:nvSpPr>
          <p:cNvPr id="292" name="Google Shape;292;p39"/>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construct or create an instance (object) of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use the </a:t>
            </a:r>
            <a:r>
              <a:rPr lang="en-US" sz="2200" b="0" i="0" u="none">
                <a:solidFill>
                  <a:schemeClr val="dk1"/>
                </a:solidFill>
                <a:latin typeface="Courier New"/>
                <a:ea typeface="Courier New"/>
                <a:cs typeface="Courier New"/>
                <a:sym typeface="Courier New"/>
              </a:rPr>
              <a:t>new</a:t>
            </a:r>
            <a:r>
              <a:rPr lang="en-US" sz="2200" b="0" i="0" u="none">
                <a:solidFill>
                  <a:schemeClr val="dk1"/>
                </a:solidFill>
                <a:latin typeface="Arial"/>
                <a:ea typeface="Arial"/>
                <a:cs typeface="Arial"/>
                <a:sym typeface="Arial"/>
              </a:rPr>
              <a:t> keyword.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In some other class, or a main method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emp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emp.empId = 101;   // legal if the field is public,</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but not good OO practice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emp.setEmpId(101); // use a method instead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emp.setName("John Smith");</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emp.setSsn("011-22-3467");</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emp.setSalary(120345.27);</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this fragment of Java code, you construct an instance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and assign the reference to the new object to a variable called </a:t>
            </a:r>
            <a:r>
              <a:rPr lang="en-US" sz="2200" b="0" i="0" u="none" strike="noStrike" cap="none">
                <a:solidFill>
                  <a:schemeClr val="dk1"/>
                </a:solidFill>
                <a:latin typeface="Courier New"/>
                <a:ea typeface="Courier New"/>
                <a:cs typeface="Courier New"/>
                <a:sym typeface="Courier New"/>
              </a:rPr>
              <a:t>emp</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Then you assign values to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a:t>
            </a:r>
            <a:endParaRPr/>
          </a:p>
        </p:txBody>
      </p:sp>
      <p:sp>
        <p:nvSpPr>
          <p:cNvPr id="293" name="Google Shape;293;p39"/>
          <p:cNvSpPr txBox="1"/>
          <p:nvPr/>
        </p:nvSpPr>
        <p:spPr>
          <a:xfrm>
            <a:off x="2895600" y="2286000"/>
            <a:ext cx="533400" cy="3048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4" name="Google Shape;294;p39"/>
          <p:cNvSpPr/>
          <p:nvPr/>
        </p:nvSpPr>
        <p:spPr>
          <a:xfrm>
            <a:off x="5715000" y="3581400"/>
            <a:ext cx="1693862" cy="514350"/>
          </a:xfrm>
          <a:prstGeom prst="wedgeRectCallout">
            <a:avLst>
              <a:gd name="adj1" fmla="val -15012"/>
              <a:gd name="adj2" fmla="val 58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Invoking an instance method.</a:t>
            </a:r>
            <a:endParaRPr/>
          </a:p>
        </p:txBody>
      </p:sp>
      <p:sp>
        <p:nvSpPr>
          <p:cNvPr id="295" name="Google Shape;295;p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4026"/>
        <p:cNvGrpSpPr/>
        <p:nvPr/>
      </p:nvGrpSpPr>
      <p:grpSpPr>
        <a:xfrm>
          <a:off x="0" y="0"/>
          <a:ext cx="0" cy="0"/>
          <a:chOff x="0" y="0"/>
          <a:chExt cx="0" cy="0"/>
        </a:xfrm>
      </p:grpSpPr>
      <p:sp>
        <p:nvSpPr>
          <p:cNvPr id="4027" name="Google Shape;4027;p408"/>
          <p:cNvSpPr txBox="1"/>
          <p:nvPr/>
        </p:nvSpPr>
        <p:spPr>
          <a:xfrm>
            <a:off x="533400" y="1828800"/>
            <a:ext cx="80010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28" name="Google Shape;4028;p4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29" name="Google Shape;4029;p40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this fragment: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source = Paths.get(args[0]);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Path target = Paths.get(args[1]);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Files.copy(source, target);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Assuming </a:t>
            </a:r>
            <a:r>
              <a:rPr lang="en-US" sz="2200" b="0" i="0" u="none">
                <a:solidFill>
                  <a:schemeClr val="dk1"/>
                </a:solidFill>
                <a:latin typeface="Courier New"/>
                <a:ea typeface="Courier New"/>
                <a:cs typeface="Courier New"/>
                <a:sym typeface="Courier New"/>
              </a:rPr>
              <a:t>source</a:t>
            </a:r>
            <a:r>
              <a:rPr lang="en-US" sz="2200" b="0" i="0" u="none">
                <a:solidFill>
                  <a:schemeClr val="dk1"/>
                </a:solidFill>
                <a:latin typeface="Arial"/>
                <a:ea typeface="Arial"/>
                <a:cs typeface="Arial"/>
                <a:sym typeface="Arial"/>
              </a:rPr>
              <a:t> and </a:t>
            </a:r>
            <a:r>
              <a:rPr lang="en-US" sz="2200" b="0" i="0" u="none">
                <a:solidFill>
                  <a:schemeClr val="dk1"/>
                </a:solidFill>
                <a:latin typeface="Courier New"/>
                <a:ea typeface="Courier New"/>
                <a:cs typeface="Courier New"/>
                <a:sym typeface="Courier New"/>
              </a:rPr>
              <a:t>target</a:t>
            </a:r>
            <a:r>
              <a:rPr lang="en-US" sz="2200" b="0" i="0" u="none">
                <a:solidFill>
                  <a:schemeClr val="dk1"/>
                </a:solidFill>
                <a:latin typeface="Arial"/>
                <a:ea typeface="Arial"/>
                <a:cs typeface="Arial"/>
                <a:sym typeface="Arial"/>
              </a:rPr>
              <a:t> are not directories, how can you prevent this copy operation from generating </a:t>
            </a:r>
            <a:r>
              <a:rPr lang="en-US" sz="2200" b="0" i="0" u="none">
                <a:solidFill>
                  <a:schemeClr val="dk1"/>
                </a:solidFill>
                <a:latin typeface="Courier New"/>
                <a:ea typeface="Courier New"/>
                <a:cs typeface="Courier New"/>
                <a:sym typeface="Courier New"/>
              </a:rPr>
              <a:t>FileAlreadyExistsException</a:t>
            </a:r>
            <a:r>
              <a:rPr lang="en-US" sz="2200" b="0" i="0" u="none">
                <a:solidFill>
                  <a:schemeClr val="dk1"/>
                </a:solidFill>
                <a:latin typeface="Arial"/>
                <a:ea typeface="Arial"/>
                <a:cs typeface="Arial"/>
                <a:sym typeface="Arial"/>
              </a:rPr>
              <a: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Delete the </a:t>
            </a:r>
            <a:r>
              <a:rPr lang="en-US" sz="2200" b="0" i="0" u="none" strike="noStrike" cap="none">
                <a:solidFill>
                  <a:schemeClr val="dk1"/>
                </a:solidFill>
                <a:latin typeface="Courier New"/>
                <a:ea typeface="Courier New"/>
                <a:cs typeface="Courier New"/>
                <a:sym typeface="Courier New"/>
              </a:rPr>
              <a:t>target</a:t>
            </a:r>
            <a:r>
              <a:rPr lang="en-US" sz="2200" b="0" i="0" u="none" strike="noStrike" cap="none">
                <a:solidFill>
                  <a:schemeClr val="dk1"/>
                </a:solidFill>
                <a:latin typeface="Arial"/>
                <a:ea typeface="Arial"/>
                <a:cs typeface="Arial"/>
                <a:sym typeface="Arial"/>
              </a:rPr>
              <a:t> file before the copy.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move</a:t>
            </a:r>
            <a:r>
              <a:rPr lang="en-US" sz="2200" b="0" i="0" u="none" strike="noStrike" cap="none">
                <a:solidFill>
                  <a:schemeClr val="dk1"/>
                </a:solidFill>
                <a:latin typeface="Arial"/>
                <a:ea typeface="Arial"/>
                <a:cs typeface="Arial"/>
                <a:sym typeface="Arial"/>
              </a:rPr>
              <a:t> method instead.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copyExisting</a:t>
            </a:r>
            <a:r>
              <a:rPr lang="en-US" sz="2200" b="0" i="0" u="none" strike="noStrike" cap="none">
                <a:solidFill>
                  <a:schemeClr val="dk1"/>
                </a:solidFill>
                <a:latin typeface="Arial"/>
                <a:ea typeface="Arial"/>
                <a:cs typeface="Arial"/>
                <a:sym typeface="Arial"/>
              </a:rPr>
              <a:t> method instead.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Add the </a:t>
            </a:r>
            <a:r>
              <a:rPr lang="en-US" sz="2200" b="0" i="0" u="none" strike="noStrike" cap="none">
                <a:solidFill>
                  <a:schemeClr val="dk1"/>
                </a:solidFill>
                <a:latin typeface="Courier New"/>
                <a:ea typeface="Courier New"/>
                <a:cs typeface="Courier New"/>
                <a:sym typeface="Courier New"/>
              </a:rPr>
              <a:t>REPLACE_EXISTING</a:t>
            </a:r>
            <a:r>
              <a:rPr lang="en-US" sz="2200" b="0" i="0" u="none" strike="noStrike" cap="none">
                <a:solidFill>
                  <a:schemeClr val="dk1"/>
                </a:solidFill>
                <a:latin typeface="Arial"/>
                <a:ea typeface="Arial"/>
                <a:cs typeface="Arial"/>
                <a:sym typeface="Arial"/>
              </a:rPr>
              <a:t> option to the method.</a:t>
            </a:r>
            <a:endParaRPr/>
          </a:p>
        </p:txBody>
      </p:sp>
      <p:sp>
        <p:nvSpPr>
          <p:cNvPr id="4030" name="Google Shape;4030;p4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410</a:t>
            </a:fld>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4035"/>
        <p:cNvGrpSpPr/>
        <p:nvPr/>
      </p:nvGrpSpPr>
      <p:grpSpPr>
        <a:xfrm>
          <a:off x="0" y="0"/>
          <a:ext cx="0" cy="0"/>
          <a:chOff x="0" y="0"/>
          <a:chExt cx="0" cy="0"/>
        </a:xfrm>
      </p:grpSpPr>
      <p:sp>
        <p:nvSpPr>
          <p:cNvPr id="4036" name="Google Shape;4036;p4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037" name="Google Shape;4037;p409"/>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copy, move, or open a file or directory using NIO.2, you must first create an instance of:</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Path</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Files</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FileSystem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Channel</a:t>
            </a:r>
            <a:endParaRPr/>
          </a:p>
        </p:txBody>
      </p:sp>
      <p:sp>
        <p:nvSpPr>
          <p:cNvPr id="4038" name="Google Shape;4038;p4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411</a:t>
            </a:fld>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4042"/>
        <p:cNvGrpSpPr/>
        <p:nvPr/>
      </p:nvGrpSpPr>
      <p:grpSpPr>
        <a:xfrm>
          <a:off x="0" y="0"/>
          <a:ext cx="0" cy="0"/>
          <a:chOff x="0" y="0"/>
          <a:chExt cx="0" cy="0"/>
        </a:xfrm>
      </p:grpSpPr>
      <p:sp>
        <p:nvSpPr>
          <p:cNvPr id="4043" name="Google Shape;4043;p410"/>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Concurrency</a:t>
            </a:r>
            <a:endParaRPr/>
          </a:p>
        </p:txBody>
      </p:sp>
      <p:cxnSp>
        <p:nvCxnSpPr>
          <p:cNvPr id="4044" name="Google Shape;4044;p410"/>
          <p:cNvCxnSpPr/>
          <p:nvPr/>
        </p:nvCxnSpPr>
        <p:spPr>
          <a:xfrm>
            <a:off x="1828800" y="4495800"/>
            <a:ext cx="990600" cy="0"/>
          </a:xfrm>
          <a:prstGeom prst="straightConnector1">
            <a:avLst/>
          </a:prstGeom>
          <a:noFill/>
          <a:ln>
            <a:noFill/>
          </a:ln>
        </p:spPr>
      </p:cxn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4049"/>
        <p:cNvGrpSpPr/>
        <p:nvPr/>
      </p:nvGrpSpPr>
      <p:grpSpPr>
        <a:xfrm>
          <a:off x="0" y="0"/>
          <a:ext cx="0" cy="0"/>
          <a:chOff x="0" y="0"/>
          <a:chExt cx="0" cy="0"/>
        </a:xfrm>
      </p:grpSpPr>
      <p:pic>
        <p:nvPicPr>
          <p:cNvPr id="4050" name="Google Shape;4050;p411" descr="Duke-with-Dart.gif"/>
          <p:cNvPicPr preferRelativeResize="0"/>
          <p:nvPr/>
        </p:nvPicPr>
        <p:blipFill rotWithShape="1">
          <a:blip r:embed="rId3">
            <a:alphaModFix/>
          </a:blip>
          <a:srcRect/>
          <a:stretch/>
        </p:blipFill>
        <p:spPr>
          <a:xfrm>
            <a:off x="5737225" y="5181600"/>
            <a:ext cx="2968625" cy="1050925"/>
          </a:xfrm>
          <a:prstGeom prst="rect">
            <a:avLst/>
          </a:prstGeom>
          <a:noFill/>
          <a:ln>
            <a:noFill/>
          </a:ln>
        </p:spPr>
      </p:pic>
      <p:sp>
        <p:nvSpPr>
          <p:cNvPr id="4051" name="Google Shape;4051;p4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052" name="Google Shape;4052;p411"/>
          <p:cNvSpPr txBox="1">
            <a:spLocks noGrp="1"/>
          </p:cNvSpPr>
          <p:nvPr>
            <p:ph type="body" idx="1"/>
          </p:nvPr>
        </p:nvSpPr>
        <p:spPr>
          <a:xfrm>
            <a:off x="609600" y="1447800"/>
            <a:ext cx="7918500" cy="354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operating system task scheduling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worker threads using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an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to concurrently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 potential threading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and concurrent atomic to manage atomicity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monitor locks to control the order of thread execution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p:txBody>
      </p:sp>
      <p:sp>
        <p:nvSpPr>
          <p:cNvPr id="4053" name="Google Shape;4053;p4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413</a:t>
            </a:fld>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4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Task Scheduling</a:t>
            </a:r>
            <a:endParaRPr/>
          </a:p>
        </p:txBody>
      </p:sp>
      <p:sp>
        <p:nvSpPr>
          <p:cNvPr id="4060" name="Google Shape;4060;p412"/>
          <p:cNvSpPr txBox="1">
            <a:spLocks noGrp="1"/>
          </p:cNvSpPr>
          <p:nvPr>
            <p:ph type="body" idx="1"/>
          </p:nvPr>
        </p:nvSpPr>
        <p:spPr>
          <a:xfrm>
            <a:off x="609600" y="1447800"/>
            <a:ext cx="7918500" cy="354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operating systems use preemptive multitasking to allocate CPU time to applications. There are two types of tasks that can be scheduled for execution: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Processes:</a:t>
            </a:r>
            <a:r>
              <a:rPr lang="en-US" sz="2200" b="0" i="0" u="none" strike="noStrike" cap="none">
                <a:solidFill>
                  <a:schemeClr val="dk1"/>
                </a:solidFill>
                <a:latin typeface="Arial"/>
                <a:ea typeface="Arial"/>
                <a:cs typeface="Arial"/>
                <a:sym typeface="Arial"/>
              </a:rPr>
              <a:t> A process is an area of memory that contains both code and data. A process has a thread of execution that is scheduled to receive CPU time slices.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Thread:</a:t>
            </a:r>
            <a:r>
              <a:rPr lang="en-US" sz="2200" b="0" i="0" u="none" strike="noStrike" cap="none">
                <a:solidFill>
                  <a:schemeClr val="dk1"/>
                </a:solidFill>
                <a:latin typeface="Arial"/>
                <a:ea typeface="Arial"/>
                <a:cs typeface="Arial"/>
                <a:sym typeface="Arial"/>
              </a:rPr>
              <a:t> A thread is a scheduled execution of a process. Concurrent threads are possible. All threads for a process share the same data memory but may be following different paths through a code section.</a:t>
            </a:r>
            <a:endParaRPr/>
          </a:p>
        </p:txBody>
      </p:sp>
      <p:sp>
        <p:nvSpPr>
          <p:cNvPr id="4061" name="Google Shape;4061;p4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414</a:t>
            </a:fld>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41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Legacy </a:t>
            </a:r>
            <a:r>
              <a:rPr lang="en-US" sz="2600" b="1" i="0" u="none" strike="noStrike" cap="none">
                <a:solidFill>
                  <a:schemeClr val="dk1"/>
                </a:solidFill>
                <a:latin typeface="Courier New"/>
                <a:ea typeface="Courier New"/>
                <a:cs typeface="Courier New"/>
                <a:sym typeface="Courier New"/>
              </a:rPr>
              <a:t>Thread</a:t>
            </a:r>
            <a:r>
              <a:rPr lang="en-US" sz="2600" b="1" i="0" u="none" strike="noStrike" cap="none">
                <a:solidFill>
                  <a:schemeClr val="dk1"/>
                </a:solidFill>
                <a:latin typeface="Arial"/>
                <a:ea typeface="Arial"/>
                <a:cs typeface="Arial"/>
                <a:sym typeface="Arial"/>
              </a:rPr>
              <a:t> and </a:t>
            </a:r>
            <a:r>
              <a:rPr lang="en-US" sz="2600" b="1" i="0" u="none" strike="noStrike" cap="none">
                <a:solidFill>
                  <a:schemeClr val="dk1"/>
                </a:solidFill>
                <a:latin typeface="Courier New"/>
                <a:ea typeface="Courier New"/>
                <a:cs typeface="Courier New"/>
                <a:sym typeface="Courier New"/>
              </a:rPr>
              <a:t>Runnable</a:t>
            </a:r>
            <a:endParaRPr/>
          </a:p>
        </p:txBody>
      </p:sp>
      <p:sp>
        <p:nvSpPr>
          <p:cNvPr id="4068" name="Google Shape;4068;p413"/>
          <p:cNvSpPr txBox="1">
            <a:spLocks noGrp="1"/>
          </p:cNvSpPr>
          <p:nvPr>
            <p:ph type="body" idx="1"/>
          </p:nvPr>
        </p:nvSpPr>
        <p:spPr>
          <a:xfrm>
            <a:off x="609600" y="1447800"/>
            <a:ext cx="7918500" cy="336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Prior to Java 5, the </a:t>
            </a:r>
            <a:r>
              <a:rPr lang="en-US" sz="2200" b="0" i="0" u="none" strike="noStrike" cap="none">
                <a:solidFill>
                  <a:schemeClr val="dk1"/>
                </a:solidFill>
                <a:latin typeface="Courier New"/>
                <a:ea typeface="Courier New"/>
                <a:cs typeface="Courier New"/>
                <a:sym typeface="Courier New"/>
              </a:rPr>
              <a:t>Thread</a:t>
            </a:r>
            <a:r>
              <a:rPr lang="en-US" sz="2200" b="0" i="0" u="none" strike="noStrike" cap="none">
                <a:solidFill>
                  <a:schemeClr val="dk1"/>
                </a:solidFill>
                <a:latin typeface="Arial"/>
                <a:ea typeface="Arial"/>
                <a:cs typeface="Arial"/>
                <a:sym typeface="Arial"/>
              </a:rPr>
              <a:t> class was used to create and start threads. Code to be executed by a thread is placed in a class, which does either of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Extends the </a:t>
            </a:r>
            <a:r>
              <a:rPr lang="en-US" sz="2200" b="0" i="0" u="none" strike="noStrike" cap="none">
                <a:solidFill>
                  <a:schemeClr val="dk1"/>
                </a:solidFill>
                <a:latin typeface="Courier New"/>
                <a:ea typeface="Courier New"/>
                <a:cs typeface="Courier New"/>
                <a:sym typeface="Courier New"/>
              </a:rPr>
              <a:t>Thread</a:t>
            </a:r>
            <a:r>
              <a:rPr lang="en-US" sz="2200" b="0" i="0" u="none" strike="noStrike" cap="none">
                <a:solidFill>
                  <a:schemeClr val="dk1"/>
                </a:solidFill>
                <a:latin typeface="Arial"/>
                <a:ea typeface="Arial"/>
                <a:cs typeface="Arial"/>
                <a:sym typeface="Arial"/>
              </a:rPr>
              <a:t> class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Simpler code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Implements the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interface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More flexible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extends</a:t>
            </a:r>
            <a:r>
              <a:rPr lang="en-US" sz="2000" b="0" i="0" u="none" strike="noStrike" cap="none">
                <a:solidFill>
                  <a:schemeClr val="dk1"/>
                </a:solidFill>
                <a:latin typeface="Arial"/>
                <a:ea typeface="Arial"/>
                <a:cs typeface="Arial"/>
                <a:sym typeface="Arial"/>
              </a:rPr>
              <a:t> is still free.</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069" name="Google Shape;4069;p4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415</a:t>
            </a:fld>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p414"/>
          <p:cNvSpPr txBox="1"/>
          <p:nvPr/>
        </p:nvSpPr>
        <p:spPr>
          <a:xfrm>
            <a:off x="609600" y="2133600"/>
            <a:ext cx="7924800" cy="2667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76" name="Google Shape;4076;p41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Extending </a:t>
            </a:r>
            <a:r>
              <a:rPr lang="en-US" sz="2600" b="1" i="0" u="none" strike="noStrike" cap="none">
                <a:solidFill>
                  <a:schemeClr val="dk1"/>
                </a:solidFill>
                <a:latin typeface="Courier New"/>
                <a:ea typeface="Courier New"/>
                <a:cs typeface="Courier New"/>
                <a:sym typeface="Courier New"/>
              </a:rPr>
              <a:t>Thread</a:t>
            </a:r>
            <a:endParaRPr/>
          </a:p>
        </p:txBody>
      </p:sp>
      <p:sp>
        <p:nvSpPr>
          <p:cNvPr id="4077" name="Google Shape;4077;p414"/>
          <p:cNvSpPr txBox="1">
            <a:spLocks noGrp="1"/>
          </p:cNvSpPr>
          <p:nvPr>
            <p:ph type="body" idx="1"/>
          </p:nvPr>
        </p:nvSpPr>
        <p:spPr>
          <a:xfrm>
            <a:off x="609600" y="1447800"/>
            <a:ext cx="7918500" cy="335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Extend </a:t>
            </a:r>
            <a:r>
              <a:rPr lang="en-US" sz="2200" b="0" i="0" u="none">
                <a:solidFill>
                  <a:schemeClr val="dk1"/>
                </a:solidFill>
                <a:latin typeface="Courier New"/>
                <a:ea typeface="Courier New"/>
                <a:cs typeface="Courier New"/>
                <a:sym typeface="Courier New"/>
              </a:rPr>
              <a:t>java.lang.Thread</a:t>
            </a:r>
            <a:r>
              <a:rPr lang="en-US" sz="2200" b="0" i="0" u="none">
                <a:solidFill>
                  <a:schemeClr val="dk1"/>
                </a:solidFill>
                <a:latin typeface="Arial"/>
                <a:ea typeface="Arial"/>
                <a:cs typeface="Arial"/>
                <a:sym typeface="Arial"/>
              </a:rPr>
              <a:t> and override the </a:t>
            </a:r>
            <a:r>
              <a:rPr lang="en-US" sz="2200" b="0" i="0" u="none">
                <a:solidFill>
                  <a:schemeClr val="dk1"/>
                </a:solidFill>
                <a:latin typeface="Courier New"/>
                <a:ea typeface="Courier New"/>
                <a:cs typeface="Courier New"/>
                <a:sym typeface="Courier New"/>
              </a:rPr>
              <a:t>run</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ExampleThread extends Thread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@Override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void run()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for(int i = 0; i &lt; 10;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System.out.println("i:" +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078" name="Google Shape;4078;p4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416</a:t>
            </a:fld>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415"/>
          <p:cNvSpPr txBox="1"/>
          <p:nvPr/>
        </p:nvSpPr>
        <p:spPr>
          <a:xfrm>
            <a:off x="609600" y="2133600"/>
            <a:ext cx="7924800" cy="4114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85" name="Google Shape;4085;p41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Implementing </a:t>
            </a:r>
            <a:r>
              <a:rPr lang="en-US" sz="2600" b="1" i="0" u="none" strike="noStrike" cap="none">
                <a:solidFill>
                  <a:schemeClr val="dk1"/>
                </a:solidFill>
                <a:latin typeface="Courier New"/>
                <a:ea typeface="Courier New"/>
                <a:cs typeface="Courier New"/>
                <a:sym typeface="Courier New"/>
              </a:rPr>
              <a:t>Runnable</a:t>
            </a:r>
            <a:endParaRPr/>
          </a:p>
        </p:txBody>
      </p:sp>
      <p:sp>
        <p:nvSpPr>
          <p:cNvPr id="4086" name="Google Shape;4086;p415"/>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Implement </a:t>
            </a:r>
            <a:r>
              <a:rPr lang="en-US" sz="2200" b="0" i="0" u="none">
                <a:solidFill>
                  <a:schemeClr val="dk1"/>
                </a:solidFill>
                <a:latin typeface="Courier New"/>
                <a:ea typeface="Courier New"/>
                <a:cs typeface="Courier New"/>
                <a:sym typeface="Courier New"/>
              </a:rPr>
              <a:t>java.lang.Runnable</a:t>
            </a:r>
            <a:r>
              <a:rPr lang="en-US" sz="2200" b="0" i="0" u="none">
                <a:solidFill>
                  <a:schemeClr val="dk1"/>
                </a:solidFill>
                <a:latin typeface="Arial"/>
                <a:ea typeface="Arial"/>
                <a:cs typeface="Arial"/>
                <a:sym typeface="Arial"/>
              </a:rPr>
              <a:t> and implement the </a:t>
            </a:r>
            <a:r>
              <a:rPr lang="en-US" sz="2200" b="0" i="0" u="none">
                <a:solidFill>
                  <a:schemeClr val="dk1"/>
                </a:solidFill>
                <a:latin typeface="Courier New"/>
                <a:ea typeface="Courier New"/>
                <a:cs typeface="Courier New"/>
                <a:sym typeface="Courier New"/>
              </a:rPr>
              <a:t>run</a:t>
            </a:r>
            <a:r>
              <a:rPr lang="en-US" sz="2200" b="0" i="0" u="none">
                <a:solidFill>
                  <a:schemeClr val="dk1"/>
                </a:solidFill>
                <a:latin typeface="Arial"/>
                <a:ea typeface="Arial"/>
                <a:cs typeface="Arial"/>
                <a:sym typeface="Arial"/>
              </a:rPr>
              <a:t> method:</a:t>
            </a: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ExampleRunnable implements Runnable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private final String name;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ExampleRunnable(String name)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this.name =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@Override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run()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 (int i = 0; i &lt; 10; i++)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System.out.println(name + ":" +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4087" name="Google Shape;4087;p4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417</a:t>
            </a:fld>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4092"/>
        <p:cNvGrpSpPr/>
        <p:nvPr/>
      </p:nvGrpSpPr>
      <p:grpSpPr>
        <a:xfrm>
          <a:off x="0" y="0"/>
          <a:ext cx="0" cy="0"/>
          <a:chOff x="0" y="0"/>
          <a:chExt cx="0" cy="0"/>
        </a:xfrm>
      </p:grpSpPr>
      <p:sp>
        <p:nvSpPr>
          <p:cNvPr id="4093" name="Google Shape;4093;p4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Package</a:t>
            </a:r>
            <a:endParaRPr/>
          </a:p>
        </p:txBody>
      </p:sp>
      <p:sp>
        <p:nvSpPr>
          <p:cNvPr id="4094" name="Google Shape;4094;p416"/>
          <p:cNvSpPr txBox="1">
            <a:spLocks noGrp="1"/>
          </p:cNvSpPr>
          <p:nvPr>
            <p:ph type="body" idx="1"/>
          </p:nvPr>
        </p:nvSpPr>
        <p:spPr>
          <a:xfrm>
            <a:off x="609600" y="1447800"/>
            <a:ext cx="7918500" cy="2998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Java 5 introduced the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 package, which contains classes that are useful in concurrent programming. Features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Concurrent collections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Synchronization and locking alternatives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Thread pools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Fixed and dynamic thread count pools available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divide and conquer (Fork-Join) new in Java 7</a:t>
            </a:r>
            <a:endParaRPr/>
          </a:p>
        </p:txBody>
      </p:sp>
      <p:sp>
        <p:nvSpPr>
          <p:cNvPr id="4095" name="Google Shape;4095;p4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418</a:t>
            </a:fld>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sp>
        <p:nvSpPr>
          <p:cNvPr id="4101" name="Google Shape;4101;p41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Recommended Threading Classes</a:t>
            </a:r>
            <a:endParaRPr/>
          </a:p>
        </p:txBody>
      </p:sp>
      <p:sp>
        <p:nvSpPr>
          <p:cNvPr id="4102" name="Google Shape;4102;p417"/>
          <p:cNvSpPr txBox="1">
            <a:spLocks noGrp="1"/>
          </p:cNvSpPr>
          <p:nvPr>
            <p:ph type="body" idx="1"/>
          </p:nvPr>
        </p:nvSpPr>
        <p:spPr>
          <a:xfrm>
            <a:off x="609600" y="1447800"/>
            <a:ext cx="7918500" cy="3645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Traditional </a:t>
            </a:r>
            <a:r>
              <a:rPr lang="en-US" sz="2200" b="0" i="0" u="none">
                <a:solidFill>
                  <a:schemeClr val="dk1"/>
                </a:solidFill>
                <a:latin typeface="Courier New"/>
                <a:ea typeface="Courier New"/>
                <a:cs typeface="Courier New"/>
                <a:sym typeface="Courier New"/>
              </a:rPr>
              <a:t>Thread</a:t>
            </a:r>
            <a:r>
              <a:rPr lang="en-US" sz="2200" b="0" i="0" u="none">
                <a:solidFill>
                  <a:schemeClr val="dk1"/>
                </a:solidFill>
                <a:latin typeface="Arial"/>
                <a:ea typeface="Arial"/>
                <a:cs typeface="Arial"/>
                <a:sym typeface="Arial"/>
              </a:rPr>
              <a:t> related APIs are difficult to code properly. Recommended concurrency classes include: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java.util.concurrent.ExecutorService</a:t>
            </a:r>
            <a:r>
              <a:rPr lang="en-US" sz="2200" b="0" i="0" u="none" strike="noStrike" cap="none">
                <a:solidFill>
                  <a:schemeClr val="dk1"/>
                </a:solidFill>
                <a:latin typeface="Arial"/>
                <a:ea typeface="Arial"/>
                <a:cs typeface="Arial"/>
                <a:sym typeface="Arial"/>
              </a:rPr>
              <a:t>, a higher level mechanism used to execute tasks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may create and reuse </a:t>
            </a:r>
            <a:r>
              <a:rPr lang="en-US" sz="2000" b="0" i="0" u="none" strike="noStrike" cap="none">
                <a:solidFill>
                  <a:schemeClr val="dk1"/>
                </a:solidFill>
                <a:latin typeface="Courier New"/>
                <a:ea typeface="Courier New"/>
                <a:cs typeface="Courier New"/>
                <a:sym typeface="Courier New"/>
              </a:rPr>
              <a:t>Thread</a:t>
            </a:r>
            <a:r>
              <a:rPr lang="en-US" sz="2000" b="0" i="0" u="none" strike="noStrike" cap="none">
                <a:solidFill>
                  <a:schemeClr val="dk1"/>
                </a:solidFill>
                <a:latin typeface="Arial"/>
                <a:ea typeface="Arial"/>
                <a:cs typeface="Arial"/>
                <a:sym typeface="Arial"/>
              </a:rPr>
              <a:t> objects for you.</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allows you to submit work and check on the results in the future.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Fork-Join framework, a specialized work-stealing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new in Java 7</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103" name="Google Shape;4103;p4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419</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p:nvPr/>
        </p:nvSpPr>
        <p:spPr>
          <a:xfrm>
            <a:off x="609600" y="3352800"/>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2" name="Google Shape;302;p40"/>
          <p:cNvSpPr txBox="1"/>
          <p:nvPr/>
        </p:nvSpPr>
        <p:spPr>
          <a:xfrm>
            <a:off x="609600" y="1752600"/>
            <a:ext cx="7924800" cy="1349375"/>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3" name="Google Shape;303;p4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Constructors</a:t>
            </a:r>
            <a:endParaRPr/>
          </a:p>
        </p:txBody>
      </p:sp>
      <p:sp>
        <p:nvSpPr>
          <p:cNvPr id="304" name="Google Shape;304;p40"/>
          <p:cNvSpPr txBox="1">
            <a:spLocks noGrp="1"/>
          </p:cNvSpPr>
          <p:nvPr>
            <p:ph type="body" idx="1"/>
          </p:nvPr>
        </p:nvSpPr>
        <p:spPr>
          <a:xfrm>
            <a:off x="609600" y="1447800"/>
            <a:ext cx="7918450" cy="41132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r>
            <a:br>
              <a:rPr lang="en-US" sz="2200" b="0" i="0" u="none">
                <a:solidFill>
                  <a:schemeClr val="dk1"/>
                </a:solidFill>
                <a:latin typeface="Arial"/>
                <a:ea typeface="Arial"/>
                <a:cs typeface="Arial"/>
                <a:sym typeface="Arial"/>
              </a:rPr>
            </a:br>
            <a:r>
              <a:rPr lang="en-US" sz="1800" b="0" i="0" u="none">
                <a:solidFill>
                  <a:schemeClr val="dk1"/>
                </a:solidFill>
                <a:latin typeface="Courier New"/>
                <a:ea typeface="Courier New"/>
                <a:cs typeface="Courier New"/>
                <a:sym typeface="Courier New"/>
              </a:rPr>
              <a:t> public class Employee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Employee()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6" marR="0" lvl="0" indent="7938"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emp = new Employee();</a:t>
            </a:r>
            <a:endParaRPr/>
          </a:p>
          <a:p>
            <a:pPr marL="7936" marR="0" lvl="0" indent="7938" algn="l" rtl="0">
              <a:lnSpc>
                <a:spcPct val="100000"/>
              </a:lnSpc>
              <a:spcBef>
                <a:spcPts val="200"/>
              </a:spcBef>
              <a:spcAft>
                <a:spcPts val="0"/>
              </a:spcAft>
              <a:buClr>
                <a:srgbClr val="000000"/>
              </a:buClr>
              <a:buSzPts val="1000"/>
              <a:buFont typeface="Arial"/>
              <a:buNone/>
            </a:pPr>
            <a:endParaRPr sz="10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constructor is used to create an instance  of a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Constructors can take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constructor is declared with the same name as its class. </a:t>
            </a:r>
            <a:endParaRPr/>
          </a:p>
          <a:p>
            <a:pPr marL="7938"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305" name="Google Shape;305;p40"/>
          <p:cNvSpPr/>
          <p:nvPr/>
        </p:nvSpPr>
        <p:spPr>
          <a:xfrm>
            <a:off x="4800600" y="2133600"/>
            <a:ext cx="2819400" cy="533400"/>
          </a:xfrm>
          <a:prstGeom prst="wedgeRectCallout">
            <a:avLst>
              <a:gd name="adj1" fmla="val -5947"/>
              <a:gd name="adj2" fmla="val 5517"/>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simple no-argument (no-arg) constructor</a:t>
            </a:r>
            <a:endParaRPr/>
          </a:p>
        </p:txBody>
      </p:sp>
      <p:sp>
        <p:nvSpPr>
          <p:cNvPr id="306" name="Google Shape;306;p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418"/>
          <p:cNvSpPr txBox="1"/>
          <p:nvPr/>
        </p:nvSpPr>
        <p:spPr>
          <a:xfrm>
            <a:off x="609600" y="5105400"/>
            <a:ext cx="7924800" cy="457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0" name="Google Shape;4110;p4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java.util.concurrent.ExecutorService</a:t>
            </a:r>
            <a:endParaRPr/>
          </a:p>
        </p:txBody>
      </p:sp>
      <p:sp>
        <p:nvSpPr>
          <p:cNvPr id="4111" name="Google Shape;4111;p418"/>
          <p:cNvSpPr txBox="1">
            <a:spLocks noGrp="1"/>
          </p:cNvSpPr>
          <p:nvPr>
            <p:ph type="body" idx="1"/>
          </p:nvPr>
        </p:nvSpPr>
        <p:spPr>
          <a:xfrm>
            <a:off x="609600" y="1447800"/>
            <a:ext cx="7918500" cy="4070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is used to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eliminates the need to manually create and manage threads.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Tasks </a:t>
            </a:r>
            <a:r>
              <a:rPr lang="en-US" sz="2200" b="1" i="0" u="none" strike="noStrike" cap="none">
                <a:solidFill>
                  <a:schemeClr val="dk1"/>
                </a:solidFill>
                <a:latin typeface="Arial"/>
                <a:ea typeface="Arial"/>
                <a:cs typeface="Arial"/>
                <a:sym typeface="Arial"/>
              </a:rPr>
              <a:t>might</a:t>
            </a:r>
            <a:r>
              <a:rPr lang="en-US" sz="2200" b="0" i="0" u="none" strike="noStrike" cap="none">
                <a:solidFill>
                  <a:schemeClr val="dk1"/>
                </a:solidFill>
                <a:latin typeface="Arial"/>
                <a:ea typeface="Arial"/>
                <a:cs typeface="Arial"/>
                <a:sym typeface="Arial"/>
              </a:rPr>
              <a:t> be executed in parallel depending on the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implementation.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Tasks can be: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java.lang.Runnable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java.util.concurrent.Callable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instances can be obtained with </a:t>
            </a:r>
            <a:r>
              <a:rPr lang="en-US" sz="2200" b="0" i="0" u="none" strike="noStrike" cap="none">
                <a:solidFill>
                  <a:schemeClr val="dk1"/>
                </a:solidFill>
                <a:latin typeface="Courier New"/>
                <a:ea typeface="Courier New"/>
                <a:cs typeface="Courier New"/>
                <a:sym typeface="Courier New"/>
              </a:rPr>
              <a:t>Executors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ExecutorService es = Executors.newCachedThreadPool();</a:t>
            </a:r>
            <a:endParaRPr/>
          </a:p>
        </p:txBody>
      </p:sp>
      <p:sp>
        <p:nvSpPr>
          <p:cNvPr id="4112" name="Google Shape;4112;p4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420</a:t>
            </a:fld>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4117"/>
        <p:cNvGrpSpPr/>
        <p:nvPr/>
      </p:nvGrpSpPr>
      <p:grpSpPr>
        <a:xfrm>
          <a:off x="0" y="0"/>
          <a:ext cx="0" cy="0"/>
          <a:chOff x="0" y="0"/>
          <a:chExt cx="0" cy="0"/>
        </a:xfrm>
      </p:grpSpPr>
      <p:sp>
        <p:nvSpPr>
          <p:cNvPr id="4118" name="Google Shape;4118;p419"/>
          <p:cNvSpPr txBox="1"/>
          <p:nvPr/>
        </p:nvSpPr>
        <p:spPr>
          <a:xfrm>
            <a:off x="609600" y="2362200"/>
            <a:ext cx="79248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9" name="Google Shape;4119;p4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t>
            </a:r>
            <a:r>
              <a:rPr lang="en-US" sz="2600" b="1" i="0" u="none" strike="noStrike" cap="none">
                <a:solidFill>
                  <a:schemeClr val="dk1"/>
                </a:solidFill>
                <a:latin typeface="Courier New"/>
                <a:ea typeface="Courier New"/>
                <a:cs typeface="Courier New"/>
                <a:sym typeface="Courier New"/>
              </a:rPr>
              <a:t>ExecutorService</a:t>
            </a:r>
            <a:endParaRPr/>
          </a:p>
        </p:txBody>
      </p:sp>
      <p:sp>
        <p:nvSpPr>
          <p:cNvPr id="4120" name="Google Shape;4120;p419"/>
          <p:cNvSpPr txBox="1">
            <a:spLocks noGrp="1"/>
          </p:cNvSpPr>
          <p:nvPr>
            <p:ph type="body" idx="1"/>
          </p:nvPr>
        </p:nvSpPr>
        <p:spPr>
          <a:xfrm>
            <a:off x="609600" y="1447800"/>
            <a:ext cx="7918500" cy="4838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example illustrates using 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to execute </a:t>
            </a:r>
            <a:r>
              <a:rPr lang="en-US" sz="2200" b="0" i="0" u="none">
                <a:solidFill>
                  <a:schemeClr val="dk1"/>
                </a:solidFill>
                <a:latin typeface="Courier New"/>
                <a:ea typeface="Courier New"/>
                <a:cs typeface="Courier New"/>
                <a:sym typeface="Courier New"/>
              </a:rPr>
              <a:t>Runnable</a:t>
            </a:r>
            <a:r>
              <a:rPr lang="en-US" sz="2200" b="0" i="0" u="none">
                <a:solidFill>
                  <a:schemeClr val="dk1"/>
                </a:solidFill>
                <a:latin typeface="Arial"/>
                <a:ea typeface="Arial"/>
                <a:cs typeface="Arial"/>
                <a:sym typeface="Arial"/>
              </a:rPr>
              <a:t> tasks: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package com.example;</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import java.util.concurrent.ExecutorService;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import java.util.concurrent.Executors;</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ExecutorExample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ExecutorService es = Executors.newCachedThreadPool();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es.execute(new ExampleRunnable("one"));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es.execute(new ExampleRunnable("two"));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p:txBody>
      </p:sp>
      <p:sp>
        <p:nvSpPr>
          <p:cNvPr id="4121" name="Google Shape;4121;p419"/>
          <p:cNvSpPr/>
          <p:nvPr/>
        </p:nvSpPr>
        <p:spPr>
          <a:xfrm>
            <a:off x="6553200" y="4800600"/>
            <a:ext cx="1981200" cy="738300"/>
          </a:xfrm>
          <a:prstGeom prst="wedgeRectCallout">
            <a:avLst>
              <a:gd name="adj1" fmla="val -2589"/>
              <a:gd name="adj2" fmla="val 39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Execute this Runnable task sometime in the future</a:t>
            </a:r>
            <a:endParaRPr/>
          </a:p>
        </p:txBody>
      </p:sp>
      <p:sp>
        <p:nvSpPr>
          <p:cNvPr id="4122" name="Google Shape;4122;p419"/>
          <p:cNvSpPr/>
          <p:nvPr/>
        </p:nvSpPr>
        <p:spPr>
          <a:xfrm>
            <a:off x="3733800" y="5486400"/>
            <a:ext cx="2057400" cy="308100"/>
          </a:xfrm>
          <a:prstGeom prst="wedgeRectCallout">
            <a:avLst>
              <a:gd name="adj1" fmla="val -4291"/>
              <a:gd name="adj2" fmla="val 350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Shut down the executor</a:t>
            </a:r>
            <a:endParaRPr/>
          </a:p>
        </p:txBody>
      </p:sp>
      <p:sp>
        <p:nvSpPr>
          <p:cNvPr id="4123" name="Google Shape;4123;p4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421</a:t>
            </a:fld>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sp>
        <p:nvSpPr>
          <p:cNvPr id="4129" name="Google Shape;4129;p420"/>
          <p:cNvSpPr txBox="1"/>
          <p:nvPr/>
        </p:nvSpPr>
        <p:spPr>
          <a:xfrm>
            <a:off x="609600" y="31242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30" name="Google Shape;4130;p4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Shutting Down an </a:t>
            </a:r>
            <a:r>
              <a:rPr lang="en-US" sz="2600" b="1" i="0" u="none" strike="noStrike" cap="none">
                <a:solidFill>
                  <a:schemeClr val="dk1"/>
                </a:solidFill>
                <a:latin typeface="Courier New"/>
                <a:ea typeface="Courier New"/>
                <a:cs typeface="Courier New"/>
                <a:sym typeface="Courier New"/>
              </a:rPr>
              <a:t>ExecutorService</a:t>
            </a:r>
            <a:endParaRPr/>
          </a:p>
        </p:txBody>
      </p:sp>
      <p:sp>
        <p:nvSpPr>
          <p:cNvPr id="4131" name="Google Shape;4131;p42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Shutting down 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is important because its threads are nondaemon threads and will keep your JVM from shutting down.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es.shutdown();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es.awaitTermination(5, TimeUnit.SECONDS);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(InterruptedException ex)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System.out.println("Stopped waiting early");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32" name="Google Shape;4132;p420"/>
          <p:cNvSpPr/>
          <p:nvPr/>
        </p:nvSpPr>
        <p:spPr>
          <a:xfrm>
            <a:off x="3581400" y="3581400"/>
            <a:ext cx="2895600" cy="523800"/>
          </a:xfrm>
          <a:prstGeom prst="wedgeRectCallout">
            <a:avLst>
              <a:gd name="adj1" fmla="val -3401"/>
              <a:gd name="adj2" fmla="val 239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If you want to wait for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 to finish</a:t>
            </a:r>
            <a:endParaRPr/>
          </a:p>
        </p:txBody>
      </p:sp>
      <p:sp>
        <p:nvSpPr>
          <p:cNvPr id="4133" name="Google Shape;4133;p420"/>
          <p:cNvSpPr/>
          <p:nvPr/>
        </p:nvSpPr>
        <p:spPr>
          <a:xfrm>
            <a:off x="3124200" y="2743200"/>
            <a:ext cx="2057400" cy="533400"/>
          </a:xfrm>
          <a:prstGeom prst="wedgeRectCallout">
            <a:avLst>
              <a:gd name="adj1" fmla="val -4954"/>
              <a:gd name="adj2" fmla="val 217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Stop accepting new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a:t>
            </a:r>
            <a:endParaRPr/>
          </a:p>
        </p:txBody>
      </p:sp>
      <p:sp>
        <p:nvSpPr>
          <p:cNvPr id="4134" name="Google Shape;4134;p4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422</a:t>
            </a:fld>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421"/>
          <p:cNvSpPr txBox="1"/>
          <p:nvPr/>
        </p:nvSpPr>
        <p:spPr>
          <a:xfrm>
            <a:off x="609600" y="3657600"/>
            <a:ext cx="7924800" cy="1371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41" name="Google Shape;4141;p4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java.util.concurrent.Callable</a:t>
            </a:r>
            <a:endParaRPr/>
          </a:p>
        </p:txBody>
      </p:sp>
      <p:sp>
        <p:nvSpPr>
          <p:cNvPr id="4142" name="Google Shape;4142;p421"/>
          <p:cNvSpPr txBox="1">
            <a:spLocks noGrp="1"/>
          </p:cNvSpPr>
          <p:nvPr>
            <p:ph type="body" idx="1"/>
          </p:nvPr>
        </p:nvSpPr>
        <p:spPr>
          <a:xfrm>
            <a:off x="609600" y="1447800"/>
            <a:ext cx="7918500" cy="357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Callable</a:t>
            </a:r>
            <a:r>
              <a:rPr lang="en-US" sz="2200" b="0" i="0" u="none">
                <a:solidFill>
                  <a:schemeClr val="dk1"/>
                </a:solidFill>
                <a:latin typeface="Arial"/>
                <a:ea typeface="Arial"/>
                <a:cs typeface="Arial"/>
                <a:sym typeface="Arial"/>
              </a:rPr>
              <a:t>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Defines a task submitted to an </a:t>
            </a:r>
            <a:r>
              <a:rPr lang="en-US" sz="2200" b="0" i="0" u="none" strike="noStrike" cap="none">
                <a:solidFill>
                  <a:schemeClr val="dk1"/>
                </a:solidFill>
                <a:latin typeface="Courier New"/>
                <a:ea typeface="Courier New"/>
                <a:cs typeface="Courier New"/>
                <a:sym typeface="Courier New"/>
              </a:rPr>
              <a:t>ExecutorService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similar in nature to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but can: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 a result using generics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Throw a checked exception</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package java.util.concurrent;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interface Callable&lt;V&gt;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V call() throws Exception;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43" name="Google Shape;4143;p4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423</a:t>
            </a:fld>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4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 </a:t>
            </a:r>
            <a:r>
              <a:rPr lang="en-US" sz="2600" b="1" i="0" u="none" strike="noStrike" cap="none">
                <a:solidFill>
                  <a:schemeClr val="dk1"/>
                </a:solidFill>
                <a:latin typeface="Courier New"/>
                <a:ea typeface="Courier New"/>
                <a:cs typeface="Courier New"/>
                <a:sym typeface="Courier New"/>
              </a:rPr>
              <a:t>Callable</a:t>
            </a:r>
            <a:r>
              <a:rPr lang="en-US" sz="2600" b="1" i="0" u="none" strike="noStrike" cap="none">
                <a:solidFill>
                  <a:schemeClr val="dk1"/>
                </a:solidFill>
                <a:latin typeface="Arial"/>
                <a:ea typeface="Arial"/>
                <a:cs typeface="Arial"/>
                <a:sym typeface="Arial"/>
              </a:rPr>
              <a:t> Task</a:t>
            </a:r>
            <a:endParaRPr/>
          </a:p>
        </p:txBody>
      </p:sp>
      <p:sp>
        <p:nvSpPr>
          <p:cNvPr id="4150" name="Google Shape;4150;p422"/>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8" algn="l" rtl="0">
              <a:spcBef>
                <a:spcPts val="0"/>
              </a:spcBef>
              <a:spcAft>
                <a:spcPts val="0"/>
              </a:spcAft>
              <a:buNone/>
            </a:pPr>
            <a:endParaRPr sz="2200">
              <a:solidFill>
                <a:schemeClr val="dk1"/>
              </a:solidFill>
              <a:latin typeface="Arial"/>
              <a:ea typeface="Arial"/>
              <a:cs typeface="Arial"/>
              <a:sym typeface="Arial"/>
            </a:endParaRPr>
          </a:p>
        </p:txBody>
      </p:sp>
      <p:sp>
        <p:nvSpPr>
          <p:cNvPr id="4151" name="Google Shape;4151;p422"/>
          <p:cNvSpPr txBox="1"/>
          <p:nvPr/>
        </p:nvSpPr>
        <p:spPr>
          <a:xfrm>
            <a:off x="609600" y="1295400"/>
            <a:ext cx="7886700" cy="49530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public class ExampleCallable implements Callable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final String name;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final int len;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private int sum = 0;</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public ExampleCallable(String name, int len)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this.name = name;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this.len = len;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@Override</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public String call() throws Exception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for (int i = 0; i &lt; len; i++)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System.out.println(name + ":" + i);</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sum += i;</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return "sum: " + sum;</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
            </a:r>
            <a:endParaRPr/>
          </a:p>
        </p:txBody>
      </p:sp>
      <p:sp>
        <p:nvSpPr>
          <p:cNvPr id="4152" name="Google Shape;4152;p422"/>
          <p:cNvSpPr/>
          <p:nvPr/>
        </p:nvSpPr>
        <p:spPr>
          <a:xfrm>
            <a:off x="4419600" y="5410200"/>
            <a:ext cx="2362200" cy="523800"/>
          </a:xfrm>
          <a:prstGeom prst="wedgeRectCallout">
            <a:avLst>
              <a:gd name="adj1" fmla="val -5550"/>
              <a:gd name="adj2" fmla="val 576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Return a String from this task: the sum of the series</a:t>
            </a:r>
            <a:endParaRPr/>
          </a:p>
        </p:txBody>
      </p:sp>
      <p:sp>
        <p:nvSpPr>
          <p:cNvPr id="4153" name="Google Shape;4153;p4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424</a:t>
            </a:fld>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sp>
        <p:nvSpPr>
          <p:cNvPr id="4159" name="Google Shape;4159;p423"/>
          <p:cNvSpPr txBox="1"/>
          <p:nvPr/>
        </p:nvSpPr>
        <p:spPr>
          <a:xfrm>
            <a:off x="609600" y="2743200"/>
            <a:ext cx="7924800" cy="2362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60" name="Google Shape;4160;p4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java.util.concurrent.Future</a:t>
            </a:r>
            <a:endParaRPr/>
          </a:p>
        </p:txBody>
      </p:sp>
      <p:sp>
        <p:nvSpPr>
          <p:cNvPr id="4161" name="Google Shape;4161;p423"/>
          <p:cNvSpPr txBox="1">
            <a:spLocks noGrp="1"/>
          </p:cNvSpPr>
          <p:nvPr>
            <p:ph type="body" idx="1"/>
          </p:nvPr>
        </p:nvSpPr>
        <p:spPr>
          <a:xfrm>
            <a:off x="609600" y="1447800"/>
            <a:ext cx="7918500" cy="3694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Future</a:t>
            </a:r>
            <a:r>
              <a:rPr lang="en-US" sz="2200" b="0" i="0" u="none">
                <a:solidFill>
                  <a:schemeClr val="dk1"/>
                </a:solidFill>
                <a:latin typeface="Arial"/>
                <a:ea typeface="Arial"/>
                <a:cs typeface="Arial"/>
                <a:sym typeface="Arial"/>
              </a:rPr>
              <a:t> interface is used to obtain the results from a </a:t>
            </a:r>
            <a:r>
              <a:rPr lang="en-US" sz="2200" b="0" i="0" u="none">
                <a:solidFill>
                  <a:schemeClr val="dk1"/>
                </a:solidFill>
                <a:latin typeface="Courier New"/>
                <a:ea typeface="Courier New"/>
                <a:cs typeface="Courier New"/>
                <a:sym typeface="Courier New"/>
              </a:rPr>
              <a:t>Callable</a:t>
            </a:r>
            <a:r>
              <a:rPr lang="en-US" sz="2200" b="0" i="0" u="none">
                <a:solidFill>
                  <a:schemeClr val="dk1"/>
                </a:solidFill>
                <a:latin typeface="Arial"/>
                <a:ea typeface="Arial"/>
                <a:cs typeface="Arial"/>
                <a:sym typeface="Arial"/>
              </a:rPr>
              <a:t>’s </a:t>
            </a:r>
            <a:r>
              <a:rPr lang="en-US" sz="2200" b="0" i="0" u="none">
                <a:solidFill>
                  <a:schemeClr val="dk1"/>
                </a:solidFill>
                <a:latin typeface="Courier New"/>
                <a:ea typeface="Courier New"/>
                <a:cs typeface="Courier New"/>
                <a:sym typeface="Courier New"/>
              </a:rPr>
              <a:t>V call()</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Future&lt;V&gt; future = es.submit(callable);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//submit many callables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try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V result = future.get();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catch (ExecutionException|InterruptedException ex)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62" name="Google Shape;4162;p423"/>
          <p:cNvSpPr/>
          <p:nvPr/>
        </p:nvSpPr>
        <p:spPr>
          <a:xfrm>
            <a:off x="4953000" y="3429000"/>
            <a:ext cx="2895600" cy="523800"/>
          </a:xfrm>
          <a:prstGeom prst="wedgeRectCallout">
            <a:avLst>
              <a:gd name="adj1" fmla="val -3334"/>
              <a:gd name="adj2" fmla="val 1979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Gets the result of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’s </a:t>
            </a:r>
            <a:r>
              <a:rPr lang="en-US" sz="1400" b="0" i="0" u="none">
                <a:solidFill>
                  <a:schemeClr val="dk1"/>
                </a:solidFill>
                <a:latin typeface="Courier New"/>
                <a:ea typeface="Courier New"/>
                <a:cs typeface="Courier New"/>
                <a:sym typeface="Courier New"/>
              </a:rPr>
              <a:t>call</a:t>
            </a:r>
            <a:r>
              <a:rPr lang="en-US" sz="1400" b="0" i="0" u="none">
                <a:solidFill>
                  <a:schemeClr val="dk1"/>
                </a:solidFill>
                <a:latin typeface="Arial"/>
                <a:ea typeface="Arial"/>
                <a:cs typeface="Arial"/>
                <a:sym typeface="Arial"/>
              </a:rPr>
              <a:t> method (blocks if needed).</a:t>
            </a:r>
            <a:endParaRPr/>
          </a:p>
        </p:txBody>
      </p:sp>
      <p:sp>
        <p:nvSpPr>
          <p:cNvPr id="4163" name="Google Shape;4163;p423"/>
          <p:cNvSpPr/>
          <p:nvPr/>
        </p:nvSpPr>
        <p:spPr>
          <a:xfrm>
            <a:off x="5105400" y="2133600"/>
            <a:ext cx="2895600" cy="523800"/>
          </a:xfrm>
          <a:prstGeom prst="wedgeRectCallout">
            <a:avLst>
              <a:gd name="adj1" fmla="val 178"/>
              <a:gd name="adj2" fmla="val 2836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ExecutorService</a:t>
            </a:r>
            <a:r>
              <a:rPr lang="en-US" sz="1400" b="0" i="0" u="none">
                <a:solidFill>
                  <a:schemeClr val="dk1"/>
                </a:solidFill>
                <a:latin typeface="Arial"/>
                <a:ea typeface="Arial"/>
                <a:cs typeface="Arial"/>
                <a:sym typeface="Arial"/>
              </a:rPr>
              <a:t> controls when the work is done.</a:t>
            </a:r>
            <a:endParaRPr/>
          </a:p>
        </p:txBody>
      </p:sp>
      <p:sp>
        <p:nvSpPr>
          <p:cNvPr id="4164" name="Google Shape;4164;p423"/>
          <p:cNvSpPr/>
          <p:nvPr/>
        </p:nvSpPr>
        <p:spPr>
          <a:xfrm>
            <a:off x="1828800" y="4935537"/>
            <a:ext cx="1981200" cy="523800"/>
          </a:xfrm>
          <a:prstGeom prst="wedgeRectCallout">
            <a:avLst>
              <a:gd name="adj1" fmla="val 13587"/>
              <a:gd name="adj2" fmla="val -1866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If the </a:t>
            </a:r>
            <a:r>
              <a:rPr lang="en-US" sz="1400" b="0" i="0" u="none">
                <a:solidFill>
                  <a:schemeClr val="dk1"/>
                </a:solidFill>
                <a:latin typeface="Courier New"/>
                <a:ea typeface="Courier New"/>
                <a:cs typeface="Courier New"/>
                <a:sym typeface="Courier New"/>
              </a:rPr>
              <a:t>Callable</a:t>
            </a:r>
            <a:r>
              <a:rPr lang="en-US" sz="1400" b="0" i="0" u="none">
                <a:solidFill>
                  <a:schemeClr val="dk1"/>
                </a:solidFill>
                <a:latin typeface="Arial"/>
                <a:ea typeface="Arial"/>
                <a:cs typeface="Arial"/>
                <a:sym typeface="Arial"/>
              </a:rPr>
              <a:t> threw an </a:t>
            </a:r>
            <a:r>
              <a:rPr lang="en-US" sz="1400" b="0" i="0" u="none">
                <a:solidFill>
                  <a:schemeClr val="dk1"/>
                </a:solidFill>
                <a:latin typeface="Courier New"/>
                <a:ea typeface="Courier New"/>
                <a:cs typeface="Courier New"/>
                <a:sym typeface="Courier New"/>
              </a:rPr>
              <a:t>Exception</a:t>
            </a:r>
            <a:endParaRPr/>
          </a:p>
        </p:txBody>
      </p:sp>
      <p:sp>
        <p:nvSpPr>
          <p:cNvPr id="4165" name="Google Shape;4165;p4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425</a:t>
            </a:fld>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sp>
        <p:nvSpPr>
          <p:cNvPr id="4171" name="Google Shape;4171;p4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Example</a:t>
            </a:r>
            <a:endParaRPr/>
          </a:p>
        </p:txBody>
      </p:sp>
      <p:sp>
        <p:nvSpPr>
          <p:cNvPr id="4172" name="Google Shape;4172;p424"/>
          <p:cNvSpPr txBox="1"/>
          <p:nvPr/>
        </p:nvSpPr>
        <p:spPr>
          <a:xfrm>
            <a:off x="609600" y="1295400"/>
            <a:ext cx="7886700" cy="4495800"/>
          </a:xfrm>
          <a:prstGeom prst="rect">
            <a:avLst/>
          </a:prstGeom>
          <a:solidFill>
            <a:srgbClr val="CCCCCC"/>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public static void main(String[] args)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ExecutorService es = Executors.newFixedThreadPool(4);</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Future&lt;String&gt; f1 = es.submit(new ExampleCallable("one",10));</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Future&lt;String&gt; f2 = es.submit(new ExampleCallable("two",20));</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try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es.shutdown();</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es.awaitTermination(5, TimeUnit.SECONDS);</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String result1 = f1.get();</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System.out.println("Result of one: " + result1);</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String result2 = f2.get();</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System.out.println("Result of two: " + result2);</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 catch (ExecutionException | InterruptedException ex) {</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System.out.println("Exception: " + ex);</a:t>
            </a:r>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  }</a:t>
            </a:r>
            <a:endParaRPr/>
          </a:p>
          <a:p>
            <a:pPr marL="457200" marR="0" lvl="0" indent="-457200" algn="l" rtl="0">
              <a:lnSpc>
                <a:spcPct val="100000"/>
              </a:lnSpc>
              <a:spcBef>
                <a:spcPts val="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t>
            </a:r>
            <a:endParaRPr/>
          </a:p>
        </p:txBody>
      </p:sp>
      <p:sp>
        <p:nvSpPr>
          <p:cNvPr id="4173" name="Google Shape;4173;p424"/>
          <p:cNvSpPr/>
          <p:nvPr/>
        </p:nvSpPr>
        <p:spPr>
          <a:xfrm>
            <a:off x="7162800" y="3276600"/>
            <a:ext cx="1371600" cy="738300"/>
          </a:xfrm>
          <a:prstGeom prst="wedgeRectCallout">
            <a:avLst>
              <a:gd name="adj1" fmla="val -33698"/>
              <a:gd name="adj2" fmla="val 87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Get the results of tasks f1 and f2</a:t>
            </a:r>
            <a:endParaRPr/>
          </a:p>
        </p:txBody>
      </p:sp>
      <p:sp>
        <p:nvSpPr>
          <p:cNvPr id="4174" name="Google Shape;4174;p424"/>
          <p:cNvSpPr/>
          <p:nvPr/>
        </p:nvSpPr>
        <p:spPr>
          <a:xfrm>
            <a:off x="6324600" y="2514600"/>
            <a:ext cx="2057400" cy="523800"/>
          </a:xfrm>
          <a:prstGeom prst="wedgeRectCallout">
            <a:avLst>
              <a:gd name="adj1" fmla="val -1026"/>
              <a:gd name="adj2" fmla="val 2978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Wait 5 seconds for the tasks to complete</a:t>
            </a:r>
            <a:endParaRPr/>
          </a:p>
        </p:txBody>
      </p:sp>
      <p:sp>
        <p:nvSpPr>
          <p:cNvPr id="4175" name="Google Shape;4175;p4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426</a:t>
            </a:fld>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4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Threading Concerns</a:t>
            </a:r>
            <a:endParaRPr/>
          </a:p>
        </p:txBody>
      </p:sp>
      <p:sp>
        <p:nvSpPr>
          <p:cNvPr id="4182" name="Google Shape;4182;p425"/>
          <p:cNvSpPr txBox="1">
            <a:spLocks noGrp="1"/>
          </p:cNvSpPr>
          <p:nvPr>
            <p:ph type="body" idx="1"/>
          </p:nvPr>
        </p:nvSpPr>
        <p:spPr>
          <a:xfrm>
            <a:off x="609600" y="1447800"/>
            <a:ext cx="7918500" cy="2739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Thread Safety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Classes should continue to behave correctly when accessed from multiple threads.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Performance: Deadlock and livelock</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typically interact with other threads. As more threads are introduced into an application, the possibility exists that threads will reach a point where they cannot continue. </a:t>
            </a:r>
            <a:endParaRPr/>
          </a:p>
        </p:txBody>
      </p:sp>
      <p:sp>
        <p:nvSpPr>
          <p:cNvPr id="4183" name="Google Shape;4183;p4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427</a:t>
            </a:fld>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4188"/>
        <p:cNvGrpSpPr/>
        <p:nvPr/>
      </p:nvGrpSpPr>
      <p:grpSpPr>
        <a:xfrm>
          <a:off x="0" y="0"/>
          <a:ext cx="0" cy="0"/>
          <a:chOff x="0" y="0"/>
          <a:chExt cx="0" cy="0"/>
        </a:xfrm>
      </p:grpSpPr>
      <p:sp>
        <p:nvSpPr>
          <p:cNvPr id="4189" name="Google Shape;4189;p426"/>
          <p:cNvSpPr txBox="1"/>
          <p:nvPr/>
        </p:nvSpPr>
        <p:spPr>
          <a:xfrm>
            <a:off x="609600" y="2057400"/>
            <a:ext cx="7924800" cy="2743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90" name="Google Shape;4190;p4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Shared Data</a:t>
            </a:r>
            <a:endParaRPr/>
          </a:p>
        </p:txBody>
      </p:sp>
      <p:sp>
        <p:nvSpPr>
          <p:cNvPr id="4191" name="Google Shape;4191;p426"/>
          <p:cNvSpPr txBox="1">
            <a:spLocks noGrp="1"/>
          </p:cNvSpPr>
          <p:nvPr>
            <p:ph type="body" idx="1"/>
          </p:nvPr>
        </p:nvSpPr>
        <p:spPr>
          <a:xfrm>
            <a:off x="609600" y="1447800"/>
            <a:ext cx="7918500" cy="3356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Static and instance fields are potentially shared by threads.</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SharedValue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Return a unique 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int getNext()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192" name="Google Shape;4192;p426"/>
          <p:cNvSpPr/>
          <p:nvPr/>
        </p:nvSpPr>
        <p:spPr>
          <a:xfrm>
            <a:off x="4038600" y="2590800"/>
            <a:ext cx="1930500" cy="523800"/>
          </a:xfrm>
          <a:prstGeom prst="wedgeRectCallout">
            <a:avLst>
              <a:gd name="adj1" fmla="val -10002"/>
              <a:gd name="adj2" fmla="val 331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Potentially shared variable</a:t>
            </a:r>
            <a:endParaRPr/>
          </a:p>
        </p:txBody>
      </p:sp>
      <p:sp>
        <p:nvSpPr>
          <p:cNvPr id="4193" name="Google Shape;4193;p4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428</a:t>
            </a:fld>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4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Problems with Shared Data</a:t>
            </a:r>
            <a:endParaRPr/>
          </a:p>
        </p:txBody>
      </p:sp>
      <p:sp>
        <p:nvSpPr>
          <p:cNvPr id="4200" name="Google Shape;4200;p427"/>
          <p:cNvSpPr txBox="1">
            <a:spLocks noGrp="1"/>
          </p:cNvSpPr>
          <p:nvPr>
            <p:ph type="body" idx="1"/>
          </p:nvPr>
        </p:nvSpPr>
        <p:spPr>
          <a:xfrm>
            <a:off x="609600" y="1447800"/>
            <a:ext cx="7918500" cy="410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Shared data must be accessed cautiously. Instance and static fields: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Are created in an area of memory known as heap space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potentially be shared by any thread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Might be changed concurrently by multiple threads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There are no compiler or IDE warnings.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“Safely” accessing shared fields is your responsibility.</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Two threads accessing an instance of the </a:t>
            </a:r>
            <a:r>
              <a:rPr lang="en-US" sz="2200" b="0" i="0" u="none">
                <a:solidFill>
                  <a:schemeClr val="dk1"/>
                </a:solidFill>
                <a:latin typeface="Courier New"/>
                <a:ea typeface="Courier New"/>
                <a:cs typeface="Courier New"/>
                <a:sym typeface="Courier New"/>
              </a:rPr>
              <a:t>SharedValue</a:t>
            </a:r>
            <a:r>
              <a:rPr lang="en-US" sz="2200" b="0" i="0" u="none">
                <a:solidFill>
                  <a:schemeClr val="dk1"/>
                </a:solidFill>
                <a:latin typeface="Arial"/>
                <a:ea typeface="Arial"/>
                <a:cs typeface="Arial"/>
                <a:sym typeface="Arial"/>
              </a:rPr>
              <a:t> class might produce the following:</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i:0,i:0,i:1,i:2,i:3,i:4,i:5,i:6,i:7,i:8,i:9,i:10,i:12,i:11 ...</a:t>
            </a:r>
            <a:endParaRPr/>
          </a:p>
        </p:txBody>
      </p:sp>
      <p:sp>
        <p:nvSpPr>
          <p:cNvPr id="4201" name="Google Shape;4201;p427"/>
          <p:cNvSpPr/>
          <p:nvPr/>
        </p:nvSpPr>
        <p:spPr>
          <a:xfrm>
            <a:off x="5181600" y="5940425"/>
            <a:ext cx="1930500" cy="308100"/>
          </a:xfrm>
          <a:prstGeom prst="wedgeRectCallout">
            <a:avLst>
              <a:gd name="adj1" fmla="val 19296"/>
              <a:gd name="adj2" fmla="val -304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Out of sequence</a:t>
            </a:r>
            <a:endParaRPr/>
          </a:p>
        </p:txBody>
      </p:sp>
      <p:sp>
        <p:nvSpPr>
          <p:cNvPr id="4202" name="Google Shape;4202;p427"/>
          <p:cNvSpPr/>
          <p:nvPr/>
        </p:nvSpPr>
        <p:spPr>
          <a:xfrm>
            <a:off x="1219200" y="5864225"/>
            <a:ext cx="1930500" cy="308100"/>
          </a:xfrm>
          <a:prstGeom prst="wedgeRectCallout">
            <a:avLst>
              <a:gd name="adj1" fmla="val 1467"/>
              <a:gd name="adj2" fmla="val -265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Zero produced twice</a:t>
            </a:r>
            <a:endParaRPr/>
          </a:p>
        </p:txBody>
      </p:sp>
      <p:sp>
        <p:nvSpPr>
          <p:cNvPr id="4203" name="Google Shape;4203;p4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429</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p:nvPr/>
        </p:nvSpPr>
        <p:spPr>
          <a:xfrm>
            <a:off x="4648200" y="2971800"/>
            <a:ext cx="3124200" cy="2133600"/>
          </a:xfrm>
          <a:prstGeom prst="rect">
            <a:avLst/>
          </a:prstGeom>
          <a:gradFill>
            <a:gsLst>
              <a:gs pos="0">
                <a:srgbClr val="FFE497"/>
              </a:gs>
              <a:gs pos="50000">
                <a:srgbClr val="FFECBF"/>
              </a:gs>
              <a:gs pos="100000">
                <a:srgbClr val="FFF5DF"/>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 name="Google Shape;313;p4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package</a:t>
            </a:r>
            <a:r>
              <a:rPr lang="en-US" sz="2600" b="1" i="0" u="none" strike="noStrike" cap="none">
                <a:solidFill>
                  <a:schemeClr val="dk1"/>
                </a:solidFill>
                <a:latin typeface="Arial"/>
                <a:ea typeface="Arial"/>
                <a:cs typeface="Arial"/>
                <a:sym typeface="Arial"/>
              </a:rPr>
              <a:t> Statement</a:t>
            </a:r>
            <a:endParaRPr/>
          </a:p>
        </p:txBody>
      </p:sp>
      <p:sp>
        <p:nvSpPr>
          <p:cNvPr id="314" name="Google Shape;314;p41"/>
          <p:cNvSpPr txBox="1">
            <a:spLocks noGrp="1"/>
          </p:cNvSpPr>
          <p:nvPr>
            <p:ph type="body" idx="1"/>
          </p:nvPr>
        </p:nvSpPr>
        <p:spPr>
          <a:xfrm>
            <a:off x="609600" y="1066800"/>
            <a:ext cx="7918450" cy="17510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keyword is used in Java to group classes together.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package is implemented as a folder and, like a folder, provides a </a:t>
            </a:r>
            <a:r>
              <a:rPr lang="en-US" sz="2200" b="0" i="1" u="none" strike="noStrike" cap="none">
                <a:solidFill>
                  <a:schemeClr val="dk1"/>
                </a:solidFill>
                <a:latin typeface="Arial"/>
                <a:ea typeface="Arial"/>
                <a:cs typeface="Arial"/>
                <a:sym typeface="Arial"/>
              </a:rPr>
              <a:t>namespace</a:t>
            </a:r>
            <a:r>
              <a:rPr lang="en-US" sz="2200" b="0" i="0" u="none" strike="noStrike" cap="none">
                <a:solidFill>
                  <a:schemeClr val="dk1"/>
                </a:solidFill>
                <a:latin typeface="Arial"/>
                <a:ea typeface="Arial"/>
                <a:cs typeface="Arial"/>
                <a:sym typeface="Arial"/>
              </a:rPr>
              <a:t> to a class.</a:t>
            </a:r>
            <a:endParaRPr/>
          </a:p>
        </p:txBody>
      </p:sp>
      <p:sp>
        <p:nvSpPr>
          <p:cNvPr id="315" name="Google Shape;315;p41"/>
          <p:cNvSpPr txBox="1"/>
          <p:nvPr/>
        </p:nvSpPr>
        <p:spPr>
          <a:xfrm>
            <a:off x="838200" y="2971800"/>
            <a:ext cx="3124200" cy="2133600"/>
          </a:xfrm>
          <a:prstGeom prst="rect">
            <a:avLst/>
          </a:prstGeom>
          <a:gradFill>
            <a:gsLst>
              <a:gs pos="0">
                <a:srgbClr val="FFE497"/>
              </a:gs>
              <a:gs pos="50000">
                <a:srgbClr val="FFECBF"/>
              </a:gs>
              <a:gs pos="100000">
                <a:srgbClr val="FFF5DF"/>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com.example.domain</a:t>
            </a:r>
            <a:endParaRPr/>
          </a:p>
        </p:txBody>
      </p:sp>
      <p:sp>
        <p:nvSpPr>
          <p:cNvPr id="316" name="Google Shape;316;p41"/>
          <p:cNvSpPr txBox="1"/>
          <p:nvPr/>
        </p:nvSpPr>
        <p:spPr>
          <a:xfrm>
            <a:off x="4724400" y="2971800"/>
            <a:ext cx="2941637" cy="169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+com</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|_+example</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|_+domain</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|_+Employee.java</a:t>
            </a:r>
            <a:endParaRPr/>
          </a:p>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    |_+Manager.java</a:t>
            </a:r>
            <a:endParaRPr/>
          </a:p>
        </p:txBody>
      </p:sp>
      <p:sp>
        <p:nvSpPr>
          <p:cNvPr id="317" name="Google Shape;317;p41"/>
          <p:cNvSpPr txBox="1"/>
          <p:nvPr/>
        </p:nvSpPr>
        <p:spPr>
          <a:xfrm>
            <a:off x="1371600" y="2590800"/>
            <a:ext cx="1725612"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namespace view</a:t>
            </a:r>
            <a:endParaRPr/>
          </a:p>
        </p:txBody>
      </p:sp>
      <p:sp>
        <p:nvSpPr>
          <p:cNvPr id="318" name="Google Shape;318;p41"/>
          <p:cNvSpPr txBox="1"/>
          <p:nvPr/>
        </p:nvSpPr>
        <p:spPr>
          <a:xfrm>
            <a:off x="5029200" y="2590800"/>
            <a:ext cx="124460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folder view</a:t>
            </a:r>
            <a:endParaRPr/>
          </a:p>
        </p:txBody>
      </p:sp>
      <p:sp>
        <p:nvSpPr>
          <p:cNvPr id="319" name="Google Shape;319;p41"/>
          <p:cNvSpPr txBox="1"/>
          <p:nvPr/>
        </p:nvSpPr>
        <p:spPr>
          <a:xfrm rot="-780000">
            <a:off x="4732337" y="5521325"/>
            <a:ext cx="2687637" cy="369887"/>
          </a:xfrm>
          <a:prstGeom prst="rect">
            <a:avLst/>
          </a:prstGeom>
          <a:noFill/>
          <a:ln w="9525"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Always declare a package!</a:t>
            </a:r>
            <a:endParaRPr/>
          </a:p>
        </p:txBody>
      </p:sp>
      <p:sp>
        <p:nvSpPr>
          <p:cNvPr id="320" name="Google Shape;320;p41"/>
          <p:cNvSpPr/>
          <p:nvPr/>
        </p:nvSpPr>
        <p:spPr>
          <a:xfrm>
            <a:off x="1219200" y="3449637"/>
            <a:ext cx="2209800" cy="609600"/>
          </a:xfrm>
          <a:prstGeom prst="roundRect">
            <a:avLst>
              <a:gd name="adj" fmla="val 16667"/>
            </a:avLst>
          </a:prstGeom>
          <a:solidFill>
            <a:srgbClr val="CCEC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Employee</a:t>
            </a:r>
            <a:endParaRPr/>
          </a:p>
        </p:txBody>
      </p:sp>
      <p:sp>
        <p:nvSpPr>
          <p:cNvPr id="321" name="Google Shape;321;p41"/>
          <p:cNvSpPr/>
          <p:nvPr/>
        </p:nvSpPr>
        <p:spPr>
          <a:xfrm>
            <a:off x="1219200" y="4267200"/>
            <a:ext cx="2209800" cy="609600"/>
          </a:xfrm>
          <a:prstGeom prst="roundRect">
            <a:avLst>
              <a:gd name="adj" fmla="val 16667"/>
            </a:avLst>
          </a:prstGeom>
          <a:solidFill>
            <a:srgbClr val="CCEC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1" i="0" u="none">
                <a:solidFill>
                  <a:schemeClr val="dk1"/>
                </a:solidFill>
                <a:latin typeface="Courier New"/>
                <a:ea typeface="Courier New"/>
                <a:cs typeface="Courier New"/>
                <a:sym typeface="Courier New"/>
              </a:rPr>
              <a:t>Manager</a:t>
            </a:r>
            <a:endParaRPr/>
          </a:p>
        </p:txBody>
      </p:sp>
      <p:sp>
        <p:nvSpPr>
          <p:cNvPr id="322" name="Google Shape;322;p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4208"/>
        <p:cNvGrpSpPr/>
        <p:nvPr/>
      </p:nvGrpSpPr>
      <p:grpSpPr>
        <a:xfrm>
          <a:off x="0" y="0"/>
          <a:ext cx="0" cy="0"/>
          <a:chOff x="0" y="0"/>
          <a:chExt cx="0" cy="0"/>
        </a:xfrm>
      </p:grpSpPr>
      <p:sp>
        <p:nvSpPr>
          <p:cNvPr id="4209" name="Google Shape;4209;p42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Nonshared Data</a:t>
            </a:r>
            <a:endParaRPr/>
          </a:p>
        </p:txBody>
      </p:sp>
      <p:sp>
        <p:nvSpPr>
          <p:cNvPr id="4210" name="Google Shape;4210;p428"/>
          <p:cNvSpPr txBox="1">
            <a:spLocks noGrp="1"/>
          </p:cNvSpPr>
          <p:nvPr>
            <p:ph type="body" idx="1"/>
          </p:nvPr>
        </p:nvSpPr>
        <p:spPr>
          <a:xfrm>
            <a:off x="609600" y="1447800"/>
            <a:ext cx="7918500" cy="232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Some variable types are never shared. The following types are always thread-safe: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Method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Exception handler parameters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Immutable data</a:t>
            </a:r>
            <a:endParaRPr/>
          </a:p>
        </p:txBody>
      </p:sp>
      <p:sp>
        <p:nvSpPr>
          <p:cNvPr id="4211" name="Google Shape;4211;p4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430</a:t>
            </a:fld>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216"/>
        <p:cNvGrpSpPr/>
        <p:nvPr/>
      </p:nvGrpSpPr>
      <p:grpSpPr>
        <a:xfrm>
          <a:off x="0" y="0"/>
          <a:ext cx="0" cy="0"/>
          <a:chOff x="0" y="0"/>
          <a:chExt cx="0" cy="0"/>
        </a:xfrm>
      </p:grpSpPr>
      <p:sp>
        <p:nvSpPr>
          <p:cNvPr id="4217" name="Google Shape;4217;p4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Atomic Operations</a:t>
            </a:r>
            <a:endParaRPr/>
          </a:p>
        </p:txBody>
      </p:sp>
      <p:sp>
        <p:nvSpPr>
          <p:cNvPr id="4218" name="Google Shape;4218;p429"/>
          <p:cNvSpPr txBox="1">
            <a:spLocks noGrp="1"/>
          </p:cNvSpPr>
          <p:nvPr>
            <p:ph type="body" idx="1"/>
          </p:nvPr>
        </p:nvSpPr>
        <p:spPr>
          <a:xfrm>
            <a:off x="609600" y="1447800"/>
            <a:ext cx="7918500" cy="445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Atomic operations function as a single operation. A single statement in the Java language is not always atomic.</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Creates a temporary copy of the value in </a:t>
            </a:r>
            <a:r>
              <a:rPr lang="en-US" sz="2000" b="0" i="0" u="none" strike="noStrike" cap="none">
                <a:solidFill>
                  <a:schemeClr val="dk1"/>
                </a:solidFill>
                <a:latin typeface="Courier New"/>
                <a:ea typeface="Courier New"/>
                <a:cs typeface="Courier New"/>
                <a:sym typeface="Courier New"/>
              </a:rPr>
              <a:t>i</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Increments the temporary copy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Writes the new value back to </a:t>
            </a:r>
            <a:r>
              <a:rPr lang="en-US" sz="2000" b="0" i="0" u="none" strike="noStrike" cap="none">
                <a:solidFill>
                  <a:schemeClr val="dk1"/>
                </a:solidFill>
                <a:latin typeface="Courier New"/>
                <a:ea typeface="Courier New"/>
                <a:cs typeface="Courier New"/>
                <a:sym typeface="Courier New"/>
              </a:rPr>
              <a:t>i</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l = 0xffff_ffff_ffff_ffff;</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64-bit variables might be accessed using two separate 32-bit operations.</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inconsistencies might two threads incrementing the same field encounter?</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if that field is long?</a:t>
            </a:r>
            <a:endParaRPr/>
          </a:p>
        </p:txBody>
      </p:sp>
      <p:sp>
        <p:nvSpPr>
          <p:cNvPr id="4219" name="Google Shape;4219;p4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431</a:t>
            </a:fld>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4224"/>
        <p:cNvGrpSpPr/>
        <p:nvPr/>
      </p:nvGrpSpPr>
      <p:grpSpPr>
        <a:xfrm>
          <a:off x="0" y="0"/>
          <a:ext cx="0" cy="0"/>
          <a:chOff x="0" y="0"/>
          <a:chExt cx="0" cy="0"/>
        </a:xfrm>
      </p:grpSpPr>
      <p:sp>
        <p:nvSpPr>
          <p:cNvPr id="4225" name="Google Shape;4225;p4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Out-of-Order Execution</a:t>
            </a:r>
            <a:endParaRPr/>
          </a:p>
        </p:txBody>
      </p:sp>
      <p:sp>
        <p:nvSpPr>
          <p:cNvPr id="4226" name="Google Shape;4226;p430"/>
          <p:cNvSpPr txBox="1">
            <a:spLocks noGrp="1"/>
          </p:cNvSpPr>
          <p:nvPr>
            <p:ph type="body" idx="1"/>
          </p:nvPr>
        </p:nvSpPr>
        <p:spPr>
          <a:xfrm>
            <a:off x="609600" y="1447800"/>
            <a:ext cx="7918500" cy="387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Operations performed in one thread may not appear to execute in order if you observe the results from another thread.</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Code optimization may result in out-of-order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operate on cached copies of shared variables.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ensure consistent behavior in your threads, you must synchronize their actions.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You need a way to state that an action happens before another.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You need a way to flush changes to shared variables back to main memory.</a:t>
            </a:r>
            <a:endParaRPr/>
          </a:p>
        </p:txBody>
      </p:sp>
      <p:sp>
        <p:nvSpPr>
          <p:cNvPr id="4227" name="Google Shape;4227;p4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432</a:t>
            </a:fld>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4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Keyword</a:t>
            </a:r>
            <a:endParaRPr/>
          </a:p>
        </p:txBody>
      </p:sp>
      <p:sp>
        <p:nvSpPr>
          <p:cNvPr id="4234" name="Google Shape;4234;p431"/>
          <p:cNvSpPr txBox="1">
            <a:spLocks noGrp="1"/>
          </p:cNvSpPr>
          <p:nvPr>
            <p:ph type="body" idx="1"/>
          </p:nvPr>
        </p:nvSpPr>
        <p:spPr>
          <a:xfrm>
            <a:off x="609600" y="1447800"/>
            <a:ext cx="7918500" cy="2592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synchronized</a:t>
            </a:r>
            <a:r>
              <a:rPr lang="en-US" sz="2200" b="0" i="0" u="none">
                <a:solidFill>
                  <a:schemeClr val="dk1"/>
                </a:solidFill>
                <a:latin typeface="Arial"/>
                <a:ea typeface="Arial"/>
                <a:cs typeface="Arial"/>
                <a:sym typeface="Arial"/>
              </a:rPr>
              <a:t> keyword is used to create thread-safe code blocks. A </a:t>
            </a:r>
            <a:r>
              <a:rPr lang="en-US" sz="2200" b="0" i="0" u="none">
                <a:solidFill>
                  <a:schemeClr val="dk1"/>
                </a:solidFill>
                <a:latin typeface="Courier New"/>
                <a:ea typeface="Courier New"/>
                <a:cs typeface="Courier New"/>
                <a:sym typeface="Courier New"/>
              </a:rPr>
              <a:t>synchronized</a:t>
            </a:r>
            <a:r>
              <a:rPr lang="en-US" sz="2200" b="0" i="0" u="none">
                <a:solidFill>
                  <a:schemeClr val="dk1"/>
                </a:solidFill>
                <a:latin typeface="Arial"/>
                <a:ea typeface="Arial"/>
                <a:cs typeface="Arial"/>
                <a:sym typeface="Arial"/>
              </a:rPr>
              <a:t> code block: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Causes a thread to write all of its changes to main memory when the end of the block is reached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Is used to group blocks of code for exclusive execution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Threads block until they can get exclusive access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Solves the atomic problem</a:t>
            </a:r>
            <a:endParaRPr/>
          </a:p>
        </p:txBody>
      </p:sp>
      <p:sp>
        <p:nvSpPr>
          <p:cNvPr id="4235" name="Google Shape;4235;p4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433</a:t>
            </a:fld>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32"/>
          <p:cNvSpPr txBox="1"/>
          <p:nvPr/>
        </p:nvSpPr>
        <p:spPr>
          <a:xfrm>
            <a:off x="609600" y="1371600"/>
            <a:ext cx="7924800" cy="4876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2" name="Google Shape;4242;p4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Methods</a:t>
            </a:r>
            <a:endParaRPr/>
          </a:p>
        </p:txBody>
      </p:sp>
      <p:sp>
        <p:nvSpPr>
          <p:cNvPr id="4243" name="Google Shape;4243;p432"/>
          <p:cNvSpPr txBox="1">
            <a:spLocks noGrp="1"/>
          </p:cNvSpPr>
          <p:nvPr>
            <p:ph type="body" idx="1"/>
          </p:nvPr>
        </p:nvSpPr>
        <p:spPr>
          <a:xfrm>
            <a:off x="609600" y="1447800"/>
            <a:ext cx="7918500" cy="4408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SynchronizedCounter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private static int i = 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public synchronized void increment(){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public synchronized void decrement(){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synchronized int getValue(){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return i;</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a:t>
            </a:r>
            <a:endParaRPr/>
          </a:p>
        </p:txBody>
      </p:sp>
      <p:sp>
        <p:nvSpPr>
          <p:cNvPr id="4244" name="Google Shape;4244;p432"/>
          <p:cNvSpPr txBox="1"/>
          <p:nvPr/>
        </p:nvSpPr>
        <p:spPr>
          <a:xfrm>
            <a:off x="2057400" y="2362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5" name="Google Shape;4245;p432"/>
          <p:cNvSpPr txBox="1"/>
          <p:nvPr/>
        </p:nvSpPr>
        <p:spPr>
          <a:xfrm>
            <a:off x="2057400" y="3505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6" name="Google Shape;4246;p432"/>
          <p:cNvSpPr txBox="1"/>
          <p:nvPr/>
        </p:nvSpPr>
        <p:spPr>
          <a:xfrm>
            <a:off x="2057400" y="4648200"/>
            <a:ext cx="1600200" cy="228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7" name="Google Shape;4247;p4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434</a:t>
            </a:fld>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sp>
        <p:nvSpPr>
          <p:cNvPr id="4253" name="Google Shape;4253;p433"/>
          <p:cNvSpPr txBox="1"/>
          <p:nvPr/>
        </p:nvSpPr>
        <p:spPr>
          <a:xfrm>
            <a:off x="609600" y="1371600"/>
            <a:ext cx="7924800" cy="441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54" name="Google Shape;4254;p4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synchronized</a:t>
            </a:r>
            <a:r>
              <a:rPr lang="en-US" sz="2600" b="1" i="0" u="none" strike="noStrike" cap="none">
                <a:solidFill>
                  <a:schemeClr val="dk1"/>
                </a:solidFill>
                <a:latin typeface="Arial"/>
                <a:ea typeface="Arial"/>
                <a:cs typeface="Arial"/>
                <a:sym typeface="Arial"/>
              </a:rPr>
              <a:t> Blocks</a:t>
            </a:r>
            <a:endParaRPr/>
          </a:p>
        </p:txBody>
      </p:sp>
      <p:sp>
        <p:nvSpPr>
          <p:cNvPr id="4255" name="Google Shape;4255;p433"/>
          <p:cNvSpPr txBox="1">
            <a:spLocks noGrp="1"/>
          </p:cNvSpPr>
          <p:nvPr>
            <p:ph type="body" idx="1"/>
          </p:nvPr>
        </p:nvSpPr>
        <p:spPr>
          <a:xfrm>
            <a:off x="609600" y="1447800"/>
            <a:ext cx="7918500" cy="2962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public void run(){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for (int i = 0; i &lt; countSize;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synchronized(this){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count.increment();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System.out.println(threadName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 " Current Count: " + count.getValue());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26   }</a:t>
            </a:r>
            <a:endParaRPr/>
          </a:p>
        </p:txBody>
      </p:sp>
      <p:sp>
        <p:nvSpPr>
          <p:cNvPr id="4256" name="Google Shape;4256;p433"/>
          <p:cNvSpPr txBox="1"/>
          <p:nvPr/>
        </p:nvSpPr>
        <p:spPr>
          <a:xfrm>
            <a:off x="1676400" y="2133600"/>
            <a:ext cx="29718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57" name="Google Shape;4257;p4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435</a:t>
            </a:fld>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4262"/>
        <p:cNvGrpSpPr/>
        <p:nvPr/>
      </p:nvGrpSpPr>
      <p:grpSpPr>
        <a:xfrm>
          <a:off x="0" y="0"/>
          <a:ext cx="0" cy="0"/>
          <a:chOff x="0" y="0"/>
          <a:chExt cx="0" cy="0"/>
        </a:xfrm>
      </p:grpSpPr>
      <p:sp>
        <p:nvSpPr>
          <p:cNvPr id="4263" name="Google Shape;4263;p434"/>
          <p:cNvSpPr txBox="1"/>
          <p:nvPr/>
        </p:nvSpPr>
        <p:spPr>
          <a:xfrm>
            <a:off x="609600" y="4572000"/>
            <a:ext cx="7924800" cy="6096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4" name="Google Shape;4264;p43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 Monitor Locking</a:t>
            </a:r>
            <a:endParaRPr/>
          </a:p>
        </p:txBody>
      </p:sp>
      <p:sp>
        <p:nvSpPr>
          <p:cNvPr id="4265" name="Google Shape;4265;p434"/>
          <p:cNvSpPr txBox="1">
            <a:spLocks noGrp="1"/>
          </p:cNvSpPr>
          <p:nvPr>
            <p:ph type="body" idx="1"/>
          </p:nvPr>
        </p:nvSpPr>
        <p:spPr>
          <a:xfrm>
            <a:off x="609600" y="1447800"/>
            <a:ext cx="7918500" cy="43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Each object in Java is associated with a monitor, which a thread can lock or unlock.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methods use the monitor for the </a:t>
            </a:r>
            <a:r>
              <a:rPr lang="en-US" sz="2200" b="0" i="0" u="none" strike="noStrike" cap="none">
                <a:solidFill>
                  <a:schemeClr val="dk1"/>
                </a:solidFill>
                <a:latin typeface="Courier New"/>
                <a:ea typeface="Courier New"/>
                <a:cs typeface="Courier New"/>
                <a:sym typeface="Courier New"/>
              </a:rPr>
              <a:t>this</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static synchronized</a:t>
            </a:r>
            <a:r>
              <a:rPr lang="en-US" sz="2200" b="0" i="0" u="none" strike="noStrike" cap="none">
                <a:solidFill>
                  <a:schemeClr val="dk1"/>
                </a:solidFill>
                <a:latin typeface="Arial"/>
                <a:ea typeface="Arial"/>
                <a:cs typeface="Arial"/>
                <a:sym typeface="Arial"/>
              </a:rPr>
              <a:t> methods use the classes’ monitor.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blocks must specify which object’s monitor to lock or unlock.</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synchronized ( this ) { }</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blocks can be nested.</a:t>
            </a:r>
            <a:endParaRPr/>
          </a:p>
        </p:txBody>
      </p:sp>
      <p:sp>
        <p:nvSpPr>
          <p:cNvPr id="4266" name="Google Shape;4266;p434"/>
          <p:cNvSpPr txBox="1"/>
          <p:nvPr/>
        </p:nvSpPr>
        <p:spPr>
          <a:xfrm>
            <a:off x="2667000" y="4724400"/>
            <a:ext cx="7620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7" name="Google Shape;4267;p43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436</a:t>
            </a:fld>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4272"/>
        <p:cNvGrpSpPr/>
        <p:nvPr/>
      </p:nvGrpSpPr>
      <p:grpSpPr>
        <a:xfrm>
          <a:off x="0" y="0"/>
          <a:ext cx="0" cy="0"/>
          <a:chOff x="0" y="0"/>
          <a:chExt cx="0" cy="0"/>
        </a:xfrm>
      </p:grpSpPr>
      <p:sp>
        <p:nvSpPr>
          <p:cNvPr id="4273" name="Google Shape;4273;p4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Threading Performance</a:t>
            </a:r>
            <a:endParaRPr/>
          </a:p>
        </p:txBody>
      </p:sp>
      <p:sp>
        <p:nvSpPr>
          <p:cNvPr id="4274" name="Google Shape;4274;p435"/>
          <p:cNvSpPr txBox="1">
            <a:spLocks noGrp="1"/>
          </p:cNvSpPr>
          <p:nvPr>
            <p:ph type="body" idx="1"/>
          </p:nvPr>
        </p:nvSpPr>
        <p:spPr>
          <a:xfrm>
            <a:off x="609600" y="1447800"/>
            <a:ext cx="7918500" cy="293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execute a program as quickly as possible, you must avoid performance bottlenecks. Some of these bottlenecks 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Resource Contention: Two or more tasks waiting for exclusive use of a resource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Blocking I/O operations: Doing nothing while waiting for disk or network data transfers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Underutilization of CPUs: A single-threaded application uses only a single CPU</a:t>
            </a:r>
            <a:endParaRPr/>
          </a:p>
        </p:txBody>
      </p:sp>
      <p:sp>
        <p:nvSpPr>
          <p:cNvPr id="4275" name="Google Shape;4275;p4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437</a:t>
            </a:fld>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4280"/>
        <p:cNvGrpSpPr/>
        <p:nvPr/>
      </p:nvGrpSpPr>
      <p:grpSpPr>
        <a:xfrm>
          <a:off x="0" y="0"/>
          <a:ext cx="0" cy="0"/>
          <a:chOff x="0" y="0"/>
          <a:chExt cx="0" cy="0"/>
        </a:xfrm>
      </p:grpSpPr>
      <p:sp>
        <p:nvSpPr>
          <p:cNvPr id="4281" name="Google Shape;4281;p436"/>
          <p:cNvSpPr txBox="1"/>
          <p:nvPr/>
        </p:nvSpPr>
        <p:spPr>
          <a:xfrm>
            <a:off x="609600" y="2438400"/>
            <a:ext cx="7924800" cy="1447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82" name="Google Shape;4282;p436"/>
          <p:cNvSpPr txBox="1"/>
          <p:nvPr/>
        </p:nvSpPr>
        <p:spPr>
          <a:xfrm>
            <a:off x="609600" y="4114800"/>
            <a:ext cx="7924800" cy="14478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83" name="Google Shape;4283;p4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Performance Issue: Examples</a:t>
            </a:r>
            <a:endParaRPr/>
          </a:p>
        </p:txBody>
      </p:sp>
      <p:sp>
        <p:nvSpPr>
          <p:cNvPr id="4284" name="Google Shape;4284;p436"/>
          <p:cNvSpPr txBox="1">
            <a:spLocks noGrp="1"/>
          </p:cNvSpPr>
          <p:nvPr>
            <p:ph type="body" idx="1"/>
          </p:nvPr>
        </p:nvSpPr>
        <p:spPr>
          <a:xfrm>
            <a:off x="609600" y="1447800"/>
            <a:ext cx="7918500" cy="4765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Deadlock</a:t>
            </a:r>
            <a:r>
              <a:rPr lang="en-US" sz="2200" b="0" i="0" u="none" strike="noStrike" cap="none">
                <a:solidFill>
                  <a:schemeClr val="dk1"/>
                </a:solidFill>
                <a:latin typeface="Arial"/>
                <a:ea typeface="Arial"/>
                <a:cs typeface="Arial"/>
                <a:sym typeface="Arial"/>
              </a:rPr>
              <a:t> results when two or more threads are blocked forever, waiting for each other.</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synchronized(obj1)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synchronized(obj2)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synchronized(obj2)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synchronized(obj1)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Starvation</a:t>
            </a:r>
            <a:r>
              <a:rPr lang="en-US" sz="2200" b="0" i="0" u="none" strike="noStrike" cap="none">
                <a:solidFill>
                  <a:schemeClr val="dk1"/>
                </a:solidFill>
                <a:latin typeface="Arial"/>
                <a:ea typeface="Arial"/>
                <a:cs typeface="Arial"/>
                <a:sym typeface="Arial"/>
              </a:rPr>
              <a:t> and </a:t>
            </a:r>
            <a:r>
              <a:rPr lang="en-US" sz="2200" b="1" i="0" u="none" strike="noStrike" cap="none">
                <a:solidFill>
                  <a:schemeClr val="dk1"/>
                </a:solidFill>
                <a:latin typeface="Arial"/>
                <a:ea typeface="Arial"/>
                <a:cs typeface="Arial"/>
                <a:sym typeface="Arial"/>
              </a:rPr>
              <a:t>Livelock</a:t>
            </a:r>
            <a:endParaRPr/>
          </a:p>
        </p:txBody>
      </p:sp>
      <p:sp>
        <p:nvSpPr>
          <p:cNvPr id="4285" name="Google Shape;4285;p436"/>
          <p:cNvSpPr/>
          <p:nvPr/>
        </p:nvSpPr>
        <p:spPr>
          <a:xfrm>
            <a:off x="4038600" y="2514600"/>
            <a:ext cx="2895600" cy="523800"/>
          </a:xfrm>
          <a:prstGeom prst="wedgeRectCallout">
            <a:avLst>
              <a:gd name="adj1" fmla="val -4887"/>
              <a:gd name="adj2" fmla="val 111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Thread 1 pauses after locking obj1’s monitor.</a:t>
            </a:r>
            <a:endParaRPr/>
          </a:p>
        </p:txBody>
      </p:sp>
      <p:sp>
        <p:nvSpPr>
          <p:cNvPr id="4286" name="Google Shape;4286;p436"/>
          <p:cNvSpPr/>
          <p:nvPr/>
        </p:nvSpPr>
        <p:spPr>
          <a:xfrm>
            <a:off x="3962400" y="4191000"/>
            <a:ext cx="2895600" cy="523800"/>
          </a:xfrm>
          <a:prstGeom prst="wedgeRectCallout">
            <a:avLst>
              <a:gd name="adj1" fmla="val -4887"/>
              <a:gd name="adj2" fmla="val 1115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Thread 2 pauses after locking obj2’s monitor.</a:t>
            </a:r>
            <a:endParaRPr/>
          </a:p>
        </p:txBody>
      </p:sp>
      <p:sp>
        <p:nvSpPr>
          <p:cNvPr id="4287" name="Google Shape;4287;p4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438</a:t>
            </a:fld>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293" name="Google Shape;4293;p4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Classes and Packages</a:t>
            </a:r>
            <a:endParaRPr/>
          </a:p>
        </p:txBody>
      </p:sp>
      <p:sp>
        <p:nvSpPr>
          <p:cNvPr id="4294" name="Google Shape;4294;p437"/>
          <p:cNvSpPr txBox="1">
            <a:spLocks noGrp="1"/>
          </p:cNvSpPr>
          <p:nvPr>
            <p:ph type="body" idx="1"/>
          </p:nvPr>
        </p:nvSpPr>
        <p:spPr>
          <a:xfrm>
            <a:off x="609600" y="1447800"/>
            <a:ext cx="7918500" cy="482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 package contains a number of classes that help with your concurrent applications. Here are just a few examples.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java.util.concurrent.atomic</a:t>
            </a:r>
            <a:r>
              <a:rPr lang="en-US" sz="2200" b="0" i="0" u="none" strike="noStrike" cap="none">
                <a:solidFill>
                  <a:schemeClr val="dk1"/>
                </a:solidFill>
                <a:latin typeface="Arial"/>
                <a:ea typeface="Arial"/>
                <a:cs typeface="Arial"/>
                <a:sym typeface="Arial"/>
              </a:rPr>
              <a:t> package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Lock free thread-safe variables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CyclicBarrier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class that blocks until a specified number of threads are waiting for the thread to complete.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Concurrency collections</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1020762" marR="0" lvl="2" indent="-204787" algn="l" rtl="0">
              <a:lnSpc>
                <a:spcPct val="100000"/>
              </a:lnSpc>
              <a:spcBef>
                <a:spcPts val="400"/>
              </a:spcBef>
              <a:spcAft>
                <a:spcPts val="0"/>
              </a:spcAft>
              <a:buClr>
                <a:srgbClr val="FF0000"/>
              </a:buClr>
              <a:buSzPts val="2000"/>
              <a:buFont typeface="Arial"/>
              <a:buNone/>
            </a:pPr>
            <a:endParaRPr sz="2000" b="0" i="0" u="none" strike="noStrike" cap="none">
              <a:solidFill>
                <a:schemeClr val="dk1"/>
              </a:solidFill>
              <a:latin typeface="Arial"/>
              <a:ea typeface="Arial"/>
              <a:cs typeface="Arial"/>
              <a:sym typeface="Arial"/>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295" name="Google Shape;4295;p4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439</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p:nvPr/>
        </p:nvSpPr>
        <p:spPr>
          <a:xfrm>
            <a:off x="609600" y="4570412"/>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9" name="Google Shape;329;p42"/>
          <p:cNvSpPr txBox="1"/>
          <p:nvPr/>
        </p:nvSpPr>
        <p:spPr>
          <a:xfrm>
            <a:off x="609600" y="3640137"/>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 name="Google Shape;330;p42"/>
          <p:cNvSpPr txBox="1"/>
          <p:nvPr/>
        </p:nvSpPr>
        <p:spPr>
          <a:xfrm>
            <a:off x="609600" y="2720975"/>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 name="Google Shape;331;p4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import</a:t>
            </a:r>
            <a:r>
              <a:rPr lang="en-US" sz="2600" b="1" i="0" u="none" strike="noStrike" cap="none">
                <a:solidFill>
                  <a:schemeClr val="dk1"/>
                </a:solidFill>
                <a:latin typeface="Arial"/>
                <a:ea typeface="Arial"/>
                <a:cs typeface="Arial"/>
                <a:sym typeface="Arial"/>
              </a:rPr>
              <a:t> Statements</a:t>
            </a:r>
            <a:endParaRPr/>
          </a:p>
        </p:txBody>
      </p:sp>
      <p:sp>
        <p:nvSpPr>
          <p:cNvPr id="332" name="Google Shape;332;p42"/>
          <p:cNvSpPr txBox="1">
            <a:spLocks noGrp="1"/>
          </p:cNvSpPr>
          <p:nvPr>
            <p:ph type="body" idx="1"/>
          </p:nvPr>
        </p:nvSpPr>
        <p:spPr>
          <a:xfrm>
            <a:off x="609600" y="1208087"/>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import</a:t>
            </a:r>
            <a:r>
              <a:rPr lang="en-US" sz="2200" b="0" i="0" u="none">
                <a:solidFill>
                  <a:schemeClr val="dk1"/>
                </a:solidFill>
                <a:latin typeface="Arial"/>
                <a:ea typeface="Arial"/>
                <a:cs typeface="Arial"/>
                <a:sym typeface="Arial"/>
              </a:rPr>
              <a:t> keyword is used to identify classes you want to reference in your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provides a convenient way to identify classes that you want to reference in your class.</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java.util.Date;</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import a single class or an entire package: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include multiple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java.util.Date;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java.util.Calendar;</a:t>
            </a:r>
            <a:endParaRPr/>
          </a:p>
          <a:p>
            <a:pPr marL="7936" marR="0" lvl="0" indent="7938"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is good </a:t>
            </a:r>
            <a:r>
              <a:rPr lang="en-US"/>
              <a:t>Lab </a:t>
            </a:r>
            <a:r>
              <a:rPr lang="en-US" sz="2200" b="0" i="0" u="none" strike="noStrike" cap="none">
                <a:solidFill>
                  <a:schemeClr val="dk1"/>
                </a:solidFill>
                <a:latin typeface="Arial"/>
                <a:ea typeface="Arial"/>
                <a:cs typeface="Arial"/>
                <a:sym typeface="Arial"/>
              </a:rPr>
              <a:t>to use the full package and class name rather than the wildcard </a:t>
            </a:r>
            <a:r>
              <a:rPr lang="en-US" sz="2200" b="0" i="0" u="none" strike="noStrike" cap="none">
                <a:solidFill>
                  <a:schemeClr val="dk1"/>
                </a:solidFill>
                <a:latin typeface="Courier New"/>
                <a:ea typeface="Courier New"/>
                <a:cs typeface="Courier New"/>
                <a:sym typeface="Courier New"/>
              </a:rPr>
              <a:t>*</a:t>
            </a:r>
            <a:r>
              <a:rPr lang="en-US" sz="2200" b="0" i="0" u="none" strike="noStrike" cap="none">
                <a:solidFill>
                  <a:schemeClr val="dk1"/>
                </a:solidFill>
                <a:latin typeface="Arial"/>
                <a:ea typeface="Arial"/>
                <a:cs typeface="Arial"/>
                <a:sym typeface="Arial"/>
              </a:rPr>
              <a:t> to avoid class name conflicts.</a:t>
            </a:r>
            <a:endParaRPr/>
          </a:p>
        </p:txBody>
      </p:sp>
      <p:sp>
        <p:nvSpPr>
          <p:cNvPr id="333" name="Google Shape;333;p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4301" name="Google Shape;4301;p438"/>
          <p:cNvSpPr txBox="1"/>
          <p:nvPr/>
        </p:nvSpPr>
        <p:spPr>
          <a:xfrm>
            <a:off x="457200" y="2819400"/>
            <a:ext cx="8077200" cy="3429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02" name="Google Shape;4302;p4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java.util.concurrent.atomic</a:t>
            </a:r>
            <a:r>
              <a:rPr lang="en-US" sz="2600" b="1" i="0" u="none" strike="noStrike" cap="none">
                <a:solidFill>
                  <a:schemeClr val="dk1"/>
                </a:solidFill>
                <a:latin typeface="Arial"/>
                <a:ea typeface="Arial"/>
                <a:cs typeface="Arial"/>
                <a:sym typeface="Arial"/>
              </a:rPr>
              <a:t> Package</a:t>
            </a:r>
            <a:endParaRPr/>
          </a:p>
        </p:txBody>
      </p:sp>
      <p:sp>
        <p:nvSpPr>
          <p:cNvPr id="4303" name="Google Shape;4303;p438"/>
          <p:cNvSpPr txBox="1">
            <a:spLocks noGrp="1"/>
          </p:cNvSpPr>
          <p:nvPr>
            <p:ph type="body" idx="1"/>
          </p:nvPr>
        </p:nvSpPr>
        <p:spPr>
          <a:xfrm>
            <a:off x="609600" y="1447800"/>
            <a:ext cx="7918500" cy="4772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java.util.concurrent.atomic</a:t>
            </a:r>
            <a:r>
              <a:rPr lang="en-US" sz="2200" b="0" i="0" u="none">
                <a:solidFill>
                  <a:schemeClr val="dk1"/>
                </a:solidFill>
                <a:latin typeface="Arial"/>
                <a:ea typeface="Arial"/>
                <a:cs typeface="Arial"/>
                <a:sym typeface="Arial"/>
              </a:rPr>
              <a:t> package contains classes that support lock-free thread-safe programming on single variables.</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7     public static void main(String[] args)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8         AtomicInteger ai = new AtomicInteger(5);</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9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10           + ai.incrementAndGet());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11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12           + ai.getAndIncrement());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13         System.out.println("New value: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 ai.getAndIncrement());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a:t>
            </a:r>
            <a:endParaRPr/>
          </a:p>
        </p:txBody>
      </p:sp>
      <p:sp>
        <p:nvSpPr>
          <p:cNvPr id="4304" name="Google Shape;4304;p438"/>
          <p:cNvSpPr/>
          <p:nvPr/>
        </p:nvSpPr>
        <p:spPr>
          <a:xfrm>
            <a:off x="5867400" y="5410200"/>
            <a:ext cx="2895600" cy="523800"/>
          </a:xfrm>
          <a:prstGeom prst="wedgeRectCallout">
            <a:avLst>
              <a:gd name="adj1" fmla="val -4153"/>
              <a:gd name="adj2" fmla="val -5350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An atomic operation increments value to 6  and returns the value.</a:t>
            </a:r>
            <a:endParaRPr/>
          </a:p>
        </p:txBody>
      </p:sp>
      <p:sp>
        <p:nvSpPr>
          <p:cNvPr id="4305" name="Google Shape;4305;p4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440</a:t>
            </a:fld>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sp>
        <p:nvSpPr>
          <p:cNvPr id="4311" name="Google Shape;4311;p439"/>
          <p:cNvSpPr txBox="1"/>
          <p:nvPr/>
        </p:nvSpPr>
        <p:spPr>
          <a:xfrm>
            <a:off x="381000" y="2362200"/>
            <a:ext cx="8153400" cy="3886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2" name="Google Shape;4312;p43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java.util.concurrent.CyclicBarrier</a:t>
            </a:r>
            <a:endParaRPr/>
          </a:p>
        </p:txBody>
      </p:sp>
      <p:sp>
        <p:nvSpPr>
          <p:cNvPr id="4313" name="Google Shape;4313;p439"/>
          <p:cNvSpPr txBox="1">
            <a:spLocks noGrp="1"/>
          </p:cNvSpPr>
          <p:nvPr>
            <p:ph type="body" idx="1"/>
          </p:nvPr>
        </p:nvSpPr>
        <p:spPr>
          <a:xfrm>
            <a:off x="609600" y="1447800"/>
            <a:ext cx="7918500" cy="4827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CyclicBarrier</a:t>
            </a:r>
            <a:r>
              <a:rPr lang="en-US" sz="2200" b="0" i="0" u="none">
                <a:solidFill>
                  <a:schemeClr val="dk1"/>
                </a:solidFill>
                <a:latin typeface="Arial"/>
                <a:ea typeface="Arial"/>
                <a:cs typeface="Arial"/>
                <a:sym typeface="Arial"/>
              </a:rPr>
              <a:t> is an example of the synchronizer category of classes provided by </a:t>
            </a:r>
            <a:r>
              <a:rPr lang="en-US" sz="2200" b="0" i="0" u="none">
                <a:solidFill>
                  <a:schemeClr val="dk1"/>
                </a:solidFill>
                <a:latin typeface="Courier New"/>
                <a:ea typeface="Courier New"/>
                <a:cs typeface="Courier New"/>
                <a:sym typeface="Courier New"/>
              </a:rPr>
              <a:t>java.util.concurrent</a:t>
            </a:r>
            <a:r>
              <a:rPr lang="en-US" sz="2200" b="0" i="0" u="none">
                <a:solidFill>
                  <a:schemeClr val="dk1"/>
                </a:solidFill>
                <a:latin typeface="Arial"/>
                <a:ea typeface="Arial"/>
                <a:cs typeface="Arial"/>
                <a:sym typeface="Arial"/>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final CyclicBarrier barrier = new CyclicBarrier(2);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public void run()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try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System.out.println("before await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 threadCount.incrementAndGet());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barrier.await();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System.out.println("after await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30           + threadCount.get());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31       } catch (BrokenBarrierException|InterruptedException ex)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33       }</a:t>
            </a:r>
            <a:endParaRPr/>
          </a:p>
        </p:txBody>
      </p:sp>
      <p:sp>
        <p:nvSpPr>
          <p:cNvPr id="4314" name="Google Shape;4314;p439"/>
          <p:cNvSpPr/>
          <p:nvPr/>
        </p:nvSpPr>
        <p:spPr>
          <a:xfrm>
            <a:off x="4716462" y="2971800"/>
            <a:ext cx="2674800" cy="523800"/>
          </a:xfrm>
          <a:prstGeom prst="wedgeRectCallout">
            <a:avLst>
              <a:gd name="adj1" fmla="val 10171"/>
              <a:gd name="adj2" fmla="val -1372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Two threads must await before they can unblock.</a:t>
            </a:r>
            <a:endParaRPr/>
          </a:p>
        </p:txBody>
      </p:sp>
      <p:sp>
        <p:nvSpPr>
          <p:cNvPr id="4315" name="Google Shape;4315;p439"/>
          <p:cNvSpPr/>
          <p:nvPr/>
        </p:nvSpPr>
        <p:spPr>
          <a:xfrm>
            <a:off x="7204075" y="3657600"/>
            <a:ext cx="1101600" cy="523800"/>
          </a:xfrm>
          <a:prstGeom prst="wedgeRectCallout">
            <a:avLst>
              <a:gd name="adj1" fmla="val -11664"/>
              <a:gd name="adj2" fmla="val 393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May not be reached</a:t>
            </a:r>
            <a:endParaRPr/>
          </a:p>
        </p:txBody>
      </p:sp>
      <p:sp>
        <p:nvSpPr>
          <p:cNvPr id="4316" name="Google Shape;4316;p439"/>
          <p:cNvSpPr txBox="1"/>
          <p:nvPr/>
        </p:nvSpPr>
        <p:spPr>
          <a:xfrm>
            <a:off x="1905000" y="4191000"/>
            <a:ext cx="16764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7" name="Google Shape;4317;p43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441</a:t>
            </a:fld>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4322"/>
        <p:cNvGrpSpPr/>
        <p:nvPr/>
      </p:nvGrpSpPr>
      <p:grpSpPr>
        <a:xfrm>
          <a:off x="0" y="0"/>
          <a:ext cx="0" cy="0"/>
          <a:chOff x="0" y="0"/>
          <a:chExt cx="0" cy="0"/>
        </a:xfrm>
      </p:grpSpPr>
      <p:sp>
        <p:nvSpPr>
          <p:cNvPr id="4323" name="Google Shape;4323;p440"/>
          <p:cNvSpPr txBox="1"/>
          <p:nvPr/>
        </p:nvSpPr>
        <p:spPr>
          <a:xfrm>
            <a:off x="381000" y="1828800"/>
            <a:ext cx="81534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24" name="Google Shape;4324;p44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java.util.concurrent.CyclicBarrier</a:t>
            </a:r>
            <a:endParaRPr/>
          </a:p>
        </p:txBody>
      </p:sp>
      <p:sp>
        <p:nvSpPr>
          <p:cNvPr id="4325" name="Google Shape;4325;p440"/>
          <p:cNvSpPr txBox="1">
            <a:spLocks noGrp="1"/>
          </p:cNvSpPr>
          <p:nvPr>
            <p:ph type="body" idx="1"/>
          </p:nvPr>
        </p:nvSpPr>
        <p:spPr>
          <a:xfrm>
            <a:off x="609600" y="1447800"/>
            <a:ext cx="7918500" cy="4907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line 18 is uncommented, the program will exit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 </a:t>
            </a:r>
            <a:r>
              <a:rPr lang="en-US" sz="1600" b="0" i="0" u="none">
                <a:solidFill>
                  <a:schemeClr val="dk1"/>
                </a:solidFill>
                <a:latin typeface="Courier New"/>
                <a:ea typeface="Courier New"/>
                <a:cs typeface="Courier New"/>
                <a:sym typeface="Courier New"/>
              </a:rPr>
              <a:t>9 public class CyclicBarrierExample implements Runnable{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10     final CyclicBarrier barrier = new CyclicBarrier(2);</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AtomicInteger threadCount = new AtomicInteger(0);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ExecutorService es = Executors.newFixedThreadPool(4);</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17       CyclicBarrierExample ex = new CyclicBarrierExample();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18       es.submit(ex);</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19       //es.submit(ex);</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4326" name="Google Shape;4326;p44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442</a:t>
            </a:fld>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4331"/>
        <p:cNvGrpSpPr/>
        <p:nvPr/>
      </p:nvGrpSpPr>
      <p:grpSpPr>
        <a:xfrm>
          <a:off x="0" y="0"/>
          <a:ext cx="0" cy="0"/>
          <a:chOff x="0" y="0"/>
          <a:chExt cx="0" cy="0"/>
        </a:xfrm>
      </p:grpSpPr>
      <p:sp>
        <p:nvSpPr>
          <p:cNvPr id="4332" name="Google Shape;4332;p4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Thread-Safe Collections</a:t>
            </a:r>
            <a:endParaRPr/>
          </a:p>
        </p:txBody>
      </p:sp>
      <p:sp>
        <p:nvSpPr>
          <p:cNvPr id="4333" name="Google Shape;4333;p441"/>
          <p:cNvSpPr txBox="1">
            <a:spLocks noGrp="1"/>
          </p:cNvSpPr>
          <p:nvPr>
            <p:ph type="body" idx="1"/>
          </p:nvPr>
        </p:nvSpPr>
        <p:spPr>
          <a:xfrm>
            <a:off x="609600" y="1447800"/>
            <a:ext cx="7918500" cy="365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java.util</a:t>
            </a:r>
            <a:r>
              <a:rPr lang="en-US" sz="2200" b="0" i="0" u="none">
                <a:solidFill>
                  <a:schemeClr val="dk1"/>
                </a:solidFill>
                <a:latin typeface="Arial"/>
                <a:ea typeface="Arial"/>
                <a:cs typeface="Arial"/>
                <a:sym typeface="Arial"/>
              </a:rPr>
              <a:t> collections are not thread-safe. To use collections in a thread-safe fashion: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synchronized code blocks for all access to a collection if writes are performed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 synchronized wrapper using library methods, such as </a:t>
            </a:r>
            <a:r>
              <a:rPr lang="en-US" sz="2000" b="0" i="0" u="none" strike="noStrike" cap="none">
                <a:solidFill>
                  <a:schemeClr val="dk1"/>
                </a:solidFill>
                <a:latin typeface="Courier New"/>
                <a:ea typeface="Courier New"/>
                <a:cs typeface="Courier New"/>
                <a:sym typeface="Courier New"/>
              </a:rPr>
              <a:t>java.util.Collections.synchronizedList(List&lt;T&gt;)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Arial"/>
                <a:ea typeface="Arial"/>
                <a:cs typeface="Arial"/>
                <a:sym typeface="Arial"/>
              </a:rPr>
              <a:t>Note: </a:t>
            </a:r>
            <a:r>
              <a:rPr lang="en-US" sz="2200" b="0" i="0" u="none">
                <a:solidFill>
                  <a:schemeClr val="dk1"/>
                </a:solidFill>
                <a:latin typeface="Arial"/>
                <a:ea typeface="Arial"/>
                <a:cs typeface="Arial"/>
                <a:sym typeface="Arial"/>
              </a:rPr>
              <a:t>Just because a </a:t>
            </a:r>
            <a:r>
              <a:rPr lang="en-US" sz="2200" b="0" i="0" u="none">
                <a:solidFill>
                  <a:schemeClr val="dk1"/>
                </a:solidFill>
                <a:latin typeface="Courier New"/>
                <a:ea typeface="Courier New"/>
                <a:cs typeface="Courier New"/>
                <a:sym typeface="Courier New"/>
              </a:rPr>
              <a:t>Collection</a:t>
            </a:r>
            <a:r>
              <a:rPr lang="en-US" sz="2200" b="0" i="0" u="none">
                <a:solidFill>
                  <a:schemeClr val="dk1"/>
                </a:solidFill>
                <a:latin typeface="Arial"/>
                <a:ea typeface="Arial"/>
                <a:cs typeface="Arial"/>
                <a:sym typeface="Arial"/>
              </a:rPr>
              <a:t> is made thread-safe, this does not make its elements thread-safe.</a:t>
            </a:r>
            <a:endParaRPr/>
          </a:p>
        </p:txBody>
      </p:sp>
      <p:sp>
        <p:nvSpPr>
          <p:cNvPr id="4334" name="Google Shape;4334;p4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443</a:t>
            </a:fld>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4339"/>
        <p:cNvGrpSpPr/>
        <p:nvPr/>
      </p:nvGrpSpPr>
      <p:grpSpPr>
        <a:xfrm>
          <a:off x="0" y="0"/>
          <a:ext cx="0" cy="0"/>
          <a:chOff x="0" y="0"/>
          <a:chExt cx="0" cy="0"/>
        </a:xfrm>
      </p:grpSpPr>
      <p:sp>
        <p:nvSpPr>
          <p:cNvPr id="4340" name="Google Shape;4340;p442"/>
          <p:cNvSpPr txBox="1"/>
          <p:nvPr/>
        </p:nvSpPr>
        <p:spPr>
          <a:xfrm>
            <a:off x="304800" y="1447800"/>
            <a:ext cx="8229600" cy="4724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41" name="Google Shape;4341;p4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ourier New"/>
                <a:ea typeface="Courier New"/>
                <a:cs typeface="Courier New"/>
                <a:sym typeface="Courier New"/>
              </a:rPr>
              <a:t>CopyOnWriteArrayList</a:t>
            </a:r>
            <a:r>
              <a:rPr lang="en-US" sz="2600" b="1" i="0" u="none" strike="noStrike" cap="none">
                <a:solidFill>
                  <a:schemeClr val="dk1"/>
                </a:solidFill>
                <a:latin typeface="Arial"/>
                <a:ea typeface="Arial"/>
                <a:cs typeface="Arial"/>
                <a:sym typeface="Arial"/>
              </a:rPr>
              <a:t>: Example</a:t>
            </a:r>
            <a:endParaRPr/>
          </a:p>
        </p:txBody>
      </p:sp>
      <p:sp>
        <p:nvSpPr>
          <p:cNvPr id="4342" name="Google Shape;4342;p442"/>
          <p:cNvSpPr txBox="1">
            <a:spLocks noGrp="1"/>
          </p:cNvSpPr>
          <p:nvPr>
            <p:ph type="body" idx="1"/>
          </p:nvPr>
        </p:nvSpPr>
        <p:spPr>
          <a:xfrm>
            <a:off x="609600" y="1447800"/>
            <a:ext cx="7918500" cy="4703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public class ArrayListTest implements Runnable{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8   private CopyOnWriteArrayList&lt;String&gt; wordList = </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9     new CopyOnWriteArrayList&lt;&gt;();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ExecutorService es = Executors.newCachedThreadPool();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ArrayListTest test = new ArrayListTest();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es.submit(test); es.submit(test);  es.shutdown();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 Print code here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public void run(){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wordList.add("A");</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wordList.add("B");</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wordList.add("C");</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26   }</a:t>
            </a:r>
            <a:endParaRPr/>
          </a:p>
        </p:txBody>
      </p:sp>
      <p:sp>
        <p:nvSpPr>
          <p:cNvPr id="4343" name="Google Shape;4343;p4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444</a:t>
            </a:fld>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348"/>
        <p:cNvGrpSpPr/>
        <p:nvPr/>
      </p:nvGrpSpPr>
      <p:grpSpPr>
        <a:xfrm>
          <a:off x="0" y="0"/>
          <a:ext cx="0" cy="0"/>
          <a:chOff x="0" y="0"/>
          <a:chExt cx="0" cy="0"/>
        </a:xfrm>
      </p:grpSpPr>
      <p:sp>
        <p:nvSpPr>
          <p:cNvPr id="4349" name="Google Shape;4349;p4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350" name="Google Shape;4350;p443"/>
          <p:cNvSpPr txBox="1">
            <a:spLocks noGrp="1"/>
          </p:cNvSpPr>
          <p:nvPr>
            <p:ph type="body" idx="1"/>
          </p:nvPr>
        </p:nvSpPr>
        <p:spPr>
          <a:xfrm>
            <a:off x="609600" y="1447800"/>
            <a:ext cx="7918500" cy="31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operating system task scheduling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an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 to concurrently execute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Identify potential threading problems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synchronized</a:t>
            </a:r>
            <a:r>
              <a:rPr lang="en-US" sz="2200" b="0" i="0" u="none" strike="noStrike" cap="none">
                <a:solidFill>
                  <a:schemeClr val="dk1"/>
                </a:solidFill>
                <a:latin typeface="Arial"/>
                <a:ea typeface="Arial"/>
                <a:cs typeface="Arial"/>
                <a:sym typeface="Arial"/>
              </a:rPr>
              <a:t> and concurrent atomic to manage atomicity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monitor locks to control the order of thread execution</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java.util.concurrent</a:t>
            </a:r>
            <a:r>
              <a:rPr lang="en-US" sz="2200" b="0" i="0" u="none" strike="noStrike" cap="none">
                <a:solidFill>
                  <a:schemeClr val="dk1"/>
                </a:solidFill>
                <a:latin typeface="Arial"/>
                <a:ea typeface="Arial"/>
                <a:cs typeface="Arial"/>
                <a:sym typeface="Arial"/>
              </a:rPr>
              <a:t> collections</a:t>
            </a:r>
            <a:endParaRPr/>
          </a:p>
        </p:txBody>
      </p:sp>
      <p:pic>
        <p:nvPicPr>
          <p:cNvPr id="4351" name="Google Shape;4351;p443"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352" name="Google Shape;4352;p4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445</a:t>
            </a:fld>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4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15-1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the </a:t>
            </a:r>
            <a:r>
              <a:rPr lang="en-US" sz="2600" b="1" i="0" u="none" strike="noStrike" cap="none">
                <a:solidFill>
                  <a:schemeClr val="dk1"/>
                </a:solidFill>
                <a:latin typeface="Courier New"/>
                <a:ea typeface="Courier New"/>
                <a:cs typeface="Courier New"/>
                <a:sym typeface="Courier New"/>
              </a:rPr>
              <a:t>java.util.concurrent</a:t>
            </a:r>
            <a:r>
              <a:rPr lang="en-US" sz="2600" b="1" i="0" u="none" strike="noStrike" cap="none">
                <a:solidFill>
                  <a:schemeClr val="dk1"/>
                </a:solidFill>
                <a:latin typeface="Arial"/>
                <a:ea typeface="Arial"/>
                <a:cs typeface="Arial"/>
                <a:sym typeface="Arial"/>
              </a:rPr>
              <a:t> Package</a:t>
            </a:r>
            <a:endParaRPr/>
          </a:p>
        </p:txBody>
      </p:sp>
      <p:sp>
        <p:nvSpPr>
          <p:cNvPr id="4359" name="Google Shape;4359;p44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a cached thread pool (</a:t>
            </a:r>
            <a:r>
              <a:rPr lang="en-US" sz="2200" b="0" i="0" u="none" strike="noStrike" cap="none">
                <a:solidFill>
                  <a:schemeClr val="dk1"/>
                </a:solidFill>
                <a:latin typeface="Courier New"/>
                <a:ea typeface="Courier New"/>
                <a:cs typeface="Courier New"/>
                <a:sym typeface="Courier New"/>
              </a:rPr>
              <a:t>ExecutorService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Implementing </a:t>
            </a:r>
            <a:r>
              <a:rPr lang="en-US" sz="2200" b="0" i="0" u="none" strike="noStrike" cap="none">
                <a:solidFill>
                  <a:schemeClr val="dk1"/>
                </a:solidFill>
                <a:latin typeface="Courier New"/>
                <a:ea typeface="Courier New"/>
                <a:cs typeface="Courier New"/>
                <a:sym typeface="Courier New"/>
              </a:rPr>
              <a:t>Callable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Receiving </a:t>
            </a:r>
            <a:r>
              <a:rPr lang="en-US" sz="2200" b="0" i="0" u="none" strike="noStrike" cap="none">
                <a:solidFill>
                  <a:schemeClr val="dk1"/>
                </a:solidFill>
                <a:latin typeface="Courier New"/>
                <a:ea typeface="Courier New"/>
                <a:cs typeface="Courier New"/>
                <a:sym typeface="Courier New"/>
              </a:rPr>
              <a:t>Callable</a:t>
            </a:r>
            <a:r>
              <a:rPr lang="en-US" sz="2200" b="0" i="0" u="none" strike="noStrike" cap="none">
                <a:solidFill>
                  <a:schemeClr val="dk1"/>
                </a:solidFill>
                <a:latin typeface="Arial"/>
                <a:ea typeface="Arial"/>
                <a:cs typeface="Arial"/>
                <a:sym typeface="Arial"/>
              </a:rPr>
              <a:t> results with a </a:t>
            </a:r>
            <a:r>
              <a:rPr lang="en-US" sz="2200" b="0" i="0" u="none" strike="noStrike" cap="none">
                <a:solidFill>
                  <a:schemeClr val="dk1"/>
                </a:solidFill>
                <a:latin typeface="Courier New"/>
                <a:ea typeface="Courier New"/>
                <a:cs typeface="Courier New"/>
                <a:sym typeface="Courier New"/>
              </a:rPr>
              <a:t>Future</a:t>
            </a:r>
            <a:endParaRPr/>
          </a:p>
        </p:txBody>
      </p:sp>
      <p:pic>
        <p:nvPicPr>
          <p:cNvPr id="4360" name="Google Shape;4360;p444"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361" name="Google Shape;4361;p4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446</a:t>
            </a:fld>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4366"/>
        <p:cNvGrpSpPr/>
        <p:nvPr/>
      </p:nvGrpSpPr>
      <p:grpSpPr>
        <a:xfrm>
          <a:off x="0" y="0"/>
          <a:ext cx="0" cy="0"/>
          <a:chOff x="0" y="0"/>
          <a:chExt cx="0" cy="0"/>
        </a:xfrm>
      </p:grpSpPr>
      <p:sp>
        <p:nvSpPr>
          <p:cNvPr id="4367" name="Google Shape;4367;p4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68" name="Google Shape;4368;p445"/>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a:t>
            </a:r>
            <a:r>
              <a:rPr lang="en-US" sz="2200" b="0" i="0" u="none">
                <a:solidFill>
                  <a:schemeClr val="dk1"/>
                </a:solidFill>
                <a:latin typeface="Courier New"/>
                <a:ea typeface="Courier New"/>
                <a:cs typeface="Courier New"/>
                <a:sym typeface="Courier New"/>
              </a:rPr>
              <a:t>ExecutorService</a:t>
            </a:r>
            <a:r>
              <a:rPr lang="en-US" sz="2200" b="0" i="0" u="none">
                <a:solidFill>
                  <a:schemeClr val="dk1"/>
                </a:solidFill>
                <a:latin typeface="Arial"/>
                <a:ea typeface="Arial"/>
                <a:cs typeface="Arial"/>
                <a:sym typeface="Arial"/>
              </a:rPr>
              <a:t> will always attempt to use all of the available CPUs in a system.</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4369" name="Google Shape;4369;p4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447</a:t>
            </a:fld>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4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76" name="Google Shape;4376;p44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Variables are thread-safe if they are: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local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static</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final</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a:t>
            </a:r>
            <a:endParaRPr/>
          </a:p>
        </p:txBody>
      </p:sp>
      <p:sp>
        <p:nvSpPr>
          <p:cNvPr id="4377" name="Google Shape;4377;p4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448</a:t>
            </a:fld>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4381"/>
        <p:cNvGrpSpPr/>
        <p:nvPr/>
      </p:nvGrpSpPr>
      <p:grpSpPr>
        <a:xfrm>
          <a:off x="0" y="0"/>
          <a:ext cx="0" cy="0"/>
          <a:chOff x="0" y="0"/>
          <a:chExt cx="0" cy="0"/>
        </a:xfrm>
      </p:grpSpPr>
      <p:sp>
        <p:nvSpPr>
          <p:cNvPr id="4382" name="Google Shape;4382;p44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Fork-Join Framework</a:t>
            </a:r>
            <a:endParaRPr/>
          </a:p>
        </p:txBody>
      </p:sp>
      <p:cxnSp>
        <p:nvCxnSpPr>
          <p:cNvPr id="4383" name="Google Shape;4383;p447"/>
          <p:cNvCxnSpPr/>
          <p:nvPr/>
        </p:nvCxnSpPr>
        <p:spPr>
          <a:xfrm>
            <a:off x="1828800" y="4495800"/>
            <a:ext cx="990600" cy="0"/>
          </a:xfrm>
          <a:prstGeom prst="straightConnector1">
            <a:avLst/>
          </a:prstGeom>
          <a:noFill/>
          <a:ln>
            <a:noFill/>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09600" y="3832225"/>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0" name="Google Shape;340;p43"/>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import</a:t>
            </a:r>
            <a:r>
              <a:rPr lang="en-US" sz="2600" b="1" i="0" u="none" strike="noStrike" cap="none">
                <a:solidFill>
                  <a:schemeClr val="dk1"/>
                </a:solidFill>
                <a:latin typeface="Arial"/>
                <a:ea typeface="Arial"/>
                <a:cs typeface="Arial"/>
                <a:sym typeface="Arial"/>
              </a:rPr>
              <a:t> Statements</a:t>
            </a:r>
            <a:endParaRPr/>
          </a:p>
        </p:txBody>
      </p:sp>
      <p:sp>
        <p:nvSpPr>
          <p:cNvPr id="341" name="Google Shape;341;p43"/>
          <p:cNvSpPr txBox="1">
            <a:spLocks noGrp="1"/>
          </p:cNvSpPr>
          <p:nvPr>
            <p:ph type="body" idx="1"/>
          </p:nvPr>
        </p:nvSpPr>
        <p:spPr>
          <a:xfrm>
            <a:off x="609600" y="1447800"/>
            <a:ext cx="7918450" cy="3478212"/>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 follow the package declaration and precede the class declaration.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An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is not required.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By default, your class always imports </a:t>
            </a:r>
            <a:r>
              <a:rPr lang="en-US" sz="2200" b="0" i="0" u="none" strike="noStrike" cap="none">
                <a:solidFill>
                  <a:schemeClr val="dk1"/>
                </a:solidFill>
                <a:latin typeface="Courier New"/>
                <a:ea typeface="Courier New"/>
                <a:cs typeface="Courier New"/>
                <a:sym typeface="Courier New"/>
              </a:rPr>
              <a:t>java.lang</a:t>
            </a:r>
            <a:r>
              <a:rPr lang="en-US" sz="2200" b="0" i="0" u="none" strike="noStrike" cap="none">
                <a:solidFill>
                  <a:schemeClr val="dk1"/>
                </a:solidFill>
                <a:latin typeface="Arial"/>
                <a:ea typeface="Arial"/>
                <a:cs typeface="Arial"/>
                <a:sym typeface="Arial"/>
              </a:rPr>
              <a:t>.</a:t>
            </a:r>
            <a:r>
              <a:rPr lang="en-US" sz="22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do not need to import classes that are in the same package:</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111125"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package com.example.domain;</a:t>
            </a:r>
            <a:endParaRPr/>
          </a:p>
          <a:p>
            <a:pPr marL="111125"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import com.example.domain.Manager; // unused import</a:t>
            </a:r>
            <a:endParaRPr/>
          </a:p>
          <a:p>
            <a:pPr marL="7938"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342" name="Google Shape;342;p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388"/>
        <p:cNvGrpSpPr/>
        <p:nvPr/>
      </p:nvGrpSpPr>
      <p:grpSpPr>
        <a:xfrm>
          <a:off x="0" y="0"/>
          <a:ext cx="0" cy="0"/>
          <a:chOff x="0" y="0"/>
          <a:chExt cx="0" cy="0"/>
        </a:xfrm>
      </p:grpSpPr>
      <p:pic>
        <p:nvPicPr>
          <p:cNvPr id="4389" name="Google Shape;4389;p448"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4390" name="Google Shape;4390;p4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391" name="Google Shape;4391;p448"/>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Fork-Join framework</a:t>
            </a:r>
            <a:endParaRPr/>
          </a:p>
        </p:txBody>
      </p:sp>
      <p:sp>
        <p:nvSpPr>
          <p:cNvPr id="4392" name="Google Shape;4392;p4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450</a:t>
            </a:fld>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397"/>
        <p:cNvGrpSpPr/>
        <p:nvPr/>
      </p:nvGrpSpPr>
      <p:grpSpPr>
        <a:xfrm>
          <a:off x="0" y="0"/>
          <a:ext cx="0" cy="0"/>
          <a:chOff x="0" y="0"/>
          <a:chExt cx="0" cy="0"/>
        </a:xfrm>
      </p:grpSpPr>
      <p:sp>
        <p:nvSpPr>
          <p:cNvPr id="4398" name="Google Shape;4398;p4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Parallelism</a:t>
            </a:r>
            <a:endParaRPr/>
          </a:p>
        </p:txBody>
      </p:sp>
      <p:sp>
        <p:nvSpPr>
          <p:cNvPr id="4399" name="Google Shape;4399;p449"/>
          <p:cNvSpPr txBox="1">
            <a:spLocks noGrp="1"/>
          </p:cNvSpPr>
          <p:nvPr>
            <p:ph type="body" idx="1"/>
          </p:nvPr>
        </p:nvSpPr>
        <p:spPr>
          <a:xfrm>
            <a:off x="609600" y="1447800"/>
            <a:ext cx="7918500" cy="4359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systems contain multiple CPUs. Taking advantage of the processing power in a system requires you to execute tasks in parallel on multiple CPUs.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Divide and conquer: A task should be divided into subtasks. You should attempt to identify those subtasks that can be executed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problems can be difficult to execute as parallel tasks.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Some problems are easier. Servers that support multiple clients can use a separate task to handle each client.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 aware of your hardware. Scheduling too many parallel tasks can negatively impact performance.</a:t>
            </a:r>
            <a:endParaRPr/>
          </a:p>
        </p:txBody>
      </p:sp>
      <p:sp>
        <p:nvSpPr>
          <p:cNvPr id="4400" name="Google Shape;4400;p4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451</a:t>
            </a:fld>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405"/>
        <p:cNvGrpSpPr/>
        <p:nvPr/>
      </p:nvGrpSpPr>
      <p:grpSpPr>
        <a:xfrm>
          <a:off x="0" y="0"/>
          <a:ext cx="0" cy="0"/>
          <a:chOff x="0" y="0"/>
          <a:chExt cx="0" cy="0"/>
        </a:xfrm>
      </p:grpSpPr>
      <p:sp>
        <p:nvSpPr>
          <p:cNvPr id="4406" name="Google Shape;4406;p4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Without Parallelism</a:t>
            </a:r>
            <a:endParaRPr/>
          </a:p>
        </p:txBody>
      </p:sp>
      <p:sp>
        <p:nvSpPr>
          <p:cNvPr id="4407" name="Google Shape;4407;p450"/>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Modern systems contain multiple CPUs. If you do not leverage threads in some way, only a portion of your system’s processing power will be utilized.</a:t>
            </a:r>
            <a:endParaRPr/>
          </a:p>
        </p:txBody>
      </p:sp>
      <p:pic>
        <p:nvPicPr>
          <p:cNvPr id="4408" name="Google Shape;4408;p450" descr="C:\Users\mheimer.ST-USERS\Desktop\New Features Course\ForkJoin1.png"/>
          <p:cNvPicPr preferRelativeResize="0"/>
          <p:nvPr/>
        </p:nvPicPr>
        <p:blipFill rotWithShape="1">
          <a:blip r:embed="rId3">
            <a:alphaModFix/>
          </a:blip>
          <a:srcRect/>
          <a:stretch/>
        </p:blipFill>
        <p:spPr>
          <a:xfrm>
            <a:off x="1752600" y="2286000"/>
            <a:ext cx="5562600" cy="3856036"/>
          </a:xfrm>
          <a:prstGeom prst="rect">
            <a:avLst/>
          </a:prstGeom>
          <a:noFill/>
          <a:ln>
            <a:noFill/>
          </a:ln>
        </p:spPr>
      </p:pic>
      <p:sp>
        <p:nvSpPr>
          <p:cNvPr id="4409" name="Google Shape;4409;p4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452</a:t>
            </a:fld>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414"/>
        <p:cNvGrpSpPr/>
        <p:nvPr/>
      </p:nvGrpSpPr>
      <p:grpSpPr>
        <a:xfrm>
          <a:off x="0" y="0"/>
          <a:ext cx="0" cy="0"/>
          <a:chOff x="0" y="0"/>
          <a:chExt cx="0" cy="0"/>
        </a:xfrm>
      </p:grpSpPr>
      <p:sp>
        <p:nvSpPr>
          <p:cNvPr id="4415" name="Google Shape;4415;p4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Naive Parallelism</a:t>
            </a:r>
            <a:endParaRPr/>
          </a:p>
        </p:txBody>
      </p:sp>
      <p:sp>
        <p:nvSpPr>
          <p:cNvPr id="4416" name="Google Shape;4416;p451"/>
          <p:cNvSpPr txBox="1">
            <a:spLocks noGrp="1"/>
          </p:cNvSpPr>
          <p:nvPr>
            <p:ph type="body" idx="1"/>
          </p:nvPr>
        </p:nvSpPr>
        <p:spPr>
          <a:xfrm>
            <a:off x="609600" y="1447800"/>
            <a:ext cx="7918500" cy="1041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simple parallel solution breaks the data to be processed into multiple sets: one data set for each CPU and one thread to process each data set.</a:t>
            </a:r>
            <a:endParaRPr/>
          </a:p>
        </p:txBody>
      </p:sp>
      <p:pic>
        <p:nvPicPr>
          <p:cNvPr id="4417" name="Google Shape;4417;p451" descr="C:\Users\mheimer.ST-USERS\Desktop\New Features Course\ForkJoin2.png"/>
          <p:cNvPicPr preferRelativeResize="0"/>
          <p:nvPr/>
        </p:nvPicPr>
        <p:blipFill rotWithShape="1">
          <a:blip r:embed="rId3">
            <a:alphaModFix/>
          </a:blip>
          <a:srcRect/>
          <a:stretch/>
        </p:blipFill>
        <p:spPr>
          <a:xfrm>
            <a:off x="914400" y="2286000"/>
            <a:ext cx="6858000" cy="3863974"/>
          </a:xfrm>
          <a:prstGeom prst="rect">
            <a:avLst/>
          </a:prstGeom>
          <a:noFill/>
          <a:ln>
            <a:noFill/>
          </a:ln>
        </p:spPr>
      </p:pic>
      <p:sp>
        <p:nvSpPr>
          <p:cNvPr id="4418" name="Google Shape;4418;p4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453</a:t>
            </a:fld>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sp>
        <p:nvSpPr>
          <p:cNvPr id="4424" name="Google Shape;4424;p4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Need for the Fork-Join Framework</a:t>
            </a:r>
            <a:endParaRPr/>
          </a:p>
        </p:txBody>
      </p:sp>
      <p:sp>
        <p:nvSpPr>
          <p:cNvPr id="4425" name="Google Shape;4425;p452"/>
          <p:cNvSpPr txBox="1">
            <a:spLocks noGrp="1"/>
          </p:cNvSpPr>
          <p:nvPr>
            <p:ph type="body" idx="1"/>
          </p:nvPr>
        </p:nvSpPr>
        <p:spPr>
          <a:xfrm>
            <a:off x="609600" y="1447800"/>
            <a:ext cx="7918500" cy="219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Splitting datasets into equal sized subsets for each thread to process has a couple of problems. Ideally all CPUs should be fully utilized until the task is finished, but: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CPUs may run at different speeds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Non-Java tasks require CPU time and may reduce the time available for a Java thread to spend executing on a CPU</a:t>
            </a:r>
            <a:endParaRPr/>
          </a:p>
        </p:txBody>
      </p:sp>
      <p:pic>
        <p:nvPicPr>
          <p:cNvPr id="4426" name="Google Shape;4426;p452" descr="C:\Users\mheimer.ST-USERS\Desktop\New Features Course\ForkJoin2.png"/>
          <p:cNvPicPr preferRelativeResize="0"/>
          <p:nvPr/>
        </p:nvPicPr>
        <p:blipFill rotWithShape="1">
          <a:blip r:embed="rId3">
            <a:alphaModFix/>
          </a:blip>
          <a:srcRect/>
          <a:stretch/>
        </p:blipFill>
        <p:spPr>
          <a:xfrm>
            <a:off x="4495800" y="3886200"/>
            <a:ext cx="3787774" cy="2133600"/>
          </a:xfrm>
          <a:prstGeom prst="rect">
            <a:avLst/>
          </a:prstGeom>
          <a:noFill/>
          <a:ln>
            <a:noFill/>
          </a:ln>
        </p:spPr>
      </p:pic>
      <p:sp>
        <p:nvSpPr>
          <p:cNvPr id="4427" name="Google Shape;4427;p452"/>
          <p:cNvSpPr txBox="1"/>
          <p:nvPr/>
        </p:nvSpPr>
        <p:spPr>
          <a:xfrm>
            <a:off x="609600" y="3581400"/>
            <a:ext cx="3810000" cy="1379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The data being analyzed may require varying amounts of time to process</a:t>
            </a:r>
            <a:endParaRPr/>
          </a:p>
        </p:txBody>
      </p:sp>
      <p:sp>
        <p:nvSpPr>
          <p:cNvPr id="4428" name="Google Shape;4428;p4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454</a:t>
            </a:fld>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433"/>
        <p:cNvGrpSpPr/>
        <p:nvPr/>
      </p:nvGrpSpPr>
      <p:grpSpPr>
        <a:xfrm>
          <a:off x="0" y="0"/>
          <a:ext cx="0" cy="0"/>
          <a:chOff x="0" y="0"/>
          <a:chExt cx="0" cy="0"/>
        </a:xfrm>
      </p:grpSpPr>
      <p:sp>
        <p:nvSpPr>
          <p:cNvPr id="4434" name="Google Shape;4434;p4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Work-Stealing</a:t>
            </a:r>
            <a:endParaRPr/>
          </a:p>
        </p:txBody>
      </p:sp>
      <p:sp>
        <p:nvSpPr>
          <p:cNvPr id="4435" name="Google Shape;4435;p453"/>
          <p:cNvSpPr txBox="1">
            <a:spLocks noGrp="1"/>
          </p:cNvSpPr>
          <p:nvPr>
            <p:ph type="body" idx="1"/>
          </p:nvPr>
        </p:nvSpPr>
        <p:spPr>
          <a:xfrm>
            <a:off x="609600" y="1447800"/>
            <a:ext cx="7918500" cy="1920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To keep multiple threads busy: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Divide the data to be processed into a large number of subsets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Assign the data subsets to a thread’s processing queue</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4436" name="Google Shape;4436;p453" descr="C:\Users\mheimer.ST-USERS\Desktop\New Features Course\ForkJoin3.png"/>
          <p:cNvPicPr preferRelativeResize="0"/>
          <p:nvPr/>
        </p:nvPicPr>
        <p:blipFill rotWithShape="1">
          <a:blip r:embed="rId3">
            <a:alphaModFix/>
          </a:blip>
          <a:srcRect/>
          <a:stretch/>
        </p:blipFill>
        <p:spPr>
          <a:xfrm>
            <a:off x="5105400" y="3429000"/>
            <a:ext cx="3186113" cy="2819399"/>
          </a:xfrm>
          <a:prstGeom prst="rect">
            <a:avLst/>
          </a:prstGeom>
          <a:noFill/>
          <a:ln>
            <a:noFill/>
          </a:ln>
        </p:spPr>
      </p:pic>
      <p:sp>
        <p:nvSpPr>
          <p:cNvPr id="4437" name="Google Shape;4437;p453"/>
          <p:cNvSpPr txBox="1"/>
          <p:nvPr/>
        </p:nvSpPr>
        <p:spPr>
          <a:xfrm>
            <a:off x="609600" y="3048000"/>
            <a:ext cx="5410200" cy="1785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Each thread will have many subsets queued</a:t>
            </a:r>
            <a:endParaRPr/>
          </a:p>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If a thread finishes all its subsets early,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it can “steal” subsets from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another thread.</a:t>
            </a:r>
            <a:endParaRPr/>
          </a:p>
        </p:txBody>
      </p:sp>
      <p:sp>
        <p:nvSpPr>
          <p:cNvPr id="4438" name="Google Shape;4438;p4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455</a:t>
            </a:fld>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443"/>
        <p:cNvGrpSpPr/>
        <p:nvPr/>
      </p:nvGrpSpPr>
      <p:grpSpPr>
        <a:xfrm>
          <a:off x="0" y="0"/>
          <a:ext cx="0" cy="0"/>
          <a:chOff x="0" y="0"/>
          <a:chExt cx="0" cy="0"/>
        </a:xfrm>
      </p:grpSpPr>
      <p:sp>
        <p:nvSpPr>
          <p:cNvPr id="4444" name="Google Shape;4444;p454"/>
          <p:cNvSpPr txBox="1"/>
          <p:nvPr/>
        </p:nvSpPr>
        <p:spPr>
          <a:xfrm>
            <a:off x="609600" y="1371600"/>
            <a:ext cx="7924800" cy="43434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45" name="Google Shape;4445;p4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Single-Threaded Example</a:t>
            </a:r>
            <a:endParaRPr/>
          </a:p>
        </p:txBody>
      </p:sp>
      <p:sp>
        <p:nvSpPr>
          <p:cNvPr id="4446" name="Google Shape;4446;p45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data = new int[1024 * 1024 * 256]; //1G</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 (int i = 0; i &lt; data.length;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data[i] = ThreadLocalRandom.current().nextInt();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max = Integer.MIN_VALUE;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 (int value : data)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(value &gt; max)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max = 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System.out.println("Max value found:" + max);</a:t>
            </a:r>
            <a:endParaRPr/>
          </a:p>
        </p:txBody>
      </p:sp>
      <p:sp>
        <p:nvSpPr>
          <p:cNvPr id="4447" name="Google Shape;4447;p454"/>
          <p:cNvSpPr/>
          <p:nvPr/>
        </p:nvSpPr>
        <p:spPr>
          <a:xfrm>
            <a:off x="6172200" y="1981200"/>
            <a:ext cx="1828800" cy="308100"/>
          </a:xfrm>
          <a:prstGeom prst="wedgeRectCallout">
            <a:avLst>
              <a:gd name="adj1" fmla="val -1262"/>
              <a:gd name="adj2" fmla="val -1441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 very large dataset</a:t>
            </a:r>
            <a:endParaRPr/>
          </a:p>
        </p:txBody>
      </p:sp>
      <p:sp>
        <p:nvSpPr>
          <p:cNvPr id="4448" name="Google Shape;4448;p454"/>
          <p:cNvSpPr/>
          <p:nvPr/>
        </p:nvSpPr>
        <p:spPr>
          <a:xfrm>
            <a:off x="5486400" y="3048000"/>
            <a:ext cx="2895600" cy="308100"/>
          </a:xfrm>
          <a:prstGeom prst="wedgeRectCallout">
            <a:avLst>
              <a:gd name="adj1" fmla="val 2679"/>
              <a:gd name="adj2" fmla="val -1109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Fill up the array with values.</a:t>
            </a:r>
            <a:endParaRPr/>
          </a:p>
        </p:txBody>
      </p:sp>
      <p:sp>
        <p:nvSpPr>
          <p:cNvPr id="4449" name="Google Shape;4449;p454"/>
          <p:cNvSpPr/>
          <p:nvPr/>
        </p:nvSpPr>
        <p:spPr>
          <a:xfrm>
            <a:off x="4800600" y="4191000"/>
            <a:ext cx="2895600" cy="523800"/>
          </a:xfrm>
          <a:prstGeom prst="wedgeRectCallout">
            <a:avLst>
              <a:gd name="adj1" fmla="val -5052"/>
              <a:gd name="adj2" fmla="val 323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Sequentially search the array for the largest value.</a:t>
            </a:r>
            <a:endParaRPr/>
          </a:p>
        </p:txBody>
      </p:sp>
      <p:sp>
        <p:nvSpPr>
          <p:cNvPr id="4450" name="Google Shape;4450;p4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456</a:t>
            </a:fld>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455"/>
        <p:cNvGrpSpPr/>
        <p:nvPr/>
      </p:nvGrpSpPr>
      <p:grpSpPr>
        <a:xfrm>
          <a:off x="0" y="0"/>
          <a:ext cx="0" cy="0"/>
          <a:chOff x="0" y="0"/>
          <a:chExt cx="0" cy="0"/>
        </a:xfrm>
      </p:grpSpPr>
      <p:sp>
        <p:nvSpPr>
          <p:cNvPr id="4456" name="Google Shape;4456;p4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java.util.concurrent.ForkJoinTask&lt;V&gt;</a:t>
            </a:r>
            <a:endParaRPr/>
          </a:p>
        </p:txBody>
      </p:sp>
      <p:sp>
        <p:nvSpPr>
          <p:cNvPr id="4457" name="Google Shape;4457;p455"/>
          <p:cNvSpPr txBox="1">
            <a:spLocks noGrp="1"/>
          </p:cNvSpPr>
          <p:nvPr>
            <p:ph type="body" idx="1"/>
          </p:nvPr>
        </p:nvSpPr>
        <p:spPr>
          <a:xfrm>
            <a:off x="609600" y="1447800"/>
            <a:ext cx="7918500" cy="4624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ForkJoinTask</a:t>
            </a:r>
            <a:r>
              <a:rPr lang="en-US" sz="2200" b="0" i="0" u="none">
                <a:solidFill>
                  <a:schemeClr val="dk1"/>
                </a:solidFill>
                <a:latin typeface="Arial"/>
                <a:ea typeface="Arial"/>
                <a:cs typeface="Arial"/>
                <a:sym typeface="Arial"/>
              </a:rPr>
              <a:t> object represents a task to be executed.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task contains the code and data to be processed. Similar to a </a:t>
            </a:r>
            <a:r>
              <a:rPr lang="en-US" sz="2200" b="0" i="0" u="none" strike="noStrike" cap="none">
                <a:solidFill>
                  <a:schemeClr val="dk1"/>
                </a:solidFill>
                <a:latin typeface="Courier New"/>
                <a:ea typeface="Courier New"/>
                <a:cs typeface="Courier New"/>
                <a:sym typeface="Courier New"/>
              </a:rPr>
              <a:t>Runnable</a:t>
            </a:r>
            <a:r>
              <a:rPr lang="en-US" sz="2200" b="0" i="0" u="none" strike="noStrike" cap="none">
                <a:solidFill>
                  <a:schemeClr val="dk1"/>
                </a:solidFill>
                <a:latin typeface="Arial"/>
                <a:ea typeface="Arial"/>
                <a:cs typeface="Arial"/>
                <a:sym typeface="Arial"/>
              </a:rPr>
              <a:t> or </a:t>
            </a:r>
            <a:r>
              <a:rPr lang="en-US" sz="2200" b="0" i="0" u="none" strike="noStrike" cap="none">
                <a:solidFill>
                  <a:schemeClr val="dk1"/>
                </a:solidFill>
                <a:latin typeface="Courier New"/>
                <a:ea typeface="Courier New"/>
                <a:cs typeface="Courier New"/>
                <a:sym typeface="Courier New"/>
              </a:rPr>
              <a:t>Callable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huge number of tasks are created and processed by a small number of threads in a Fork-Join pool.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a:t>
            </a:r>
            <a:r>
              <a:rPr lang="en-US" sz="2000" b="0" i="0" u="none" strike="noStrike" cap="none">
                <a:solidFill>
                  <a:schemeClr val="dk1"/>
                </a:solidFill>
                <a:latin typeface="Courier New"/>
                <a:ea typeface="Courier New"/>
                <a:cs typeface="Courier New"/>
                <a:sym typeface="Courier New"/>
              </a:rPr>
              <a:t>ForkJoinTask</a:t>
            </a:r>
            <a:r>
              <a:rPr lang="en-US" sz="2000" b="0" i="0" u="none" strike="noStrike" cap="none">
                <a:solidFill>
                  <a:schemeClr val="dk1"/>
                </a:solidFill>
                <a:latin typeface="Arial"/>
                <a:ea typeface="Arial"/>
                <a:cs typeface="Arial"/>
                <a:sym typeface="Arial"/>
              </a:rPr>
              <a:t> typically creates more </a:t>
            </a:r>
            <a:r>
              <a:rPr lang="en-US" sz="2000" b="0" i="0" u="none" strike="noStrike" cap="none">
                <a:solidFill>
                  <a:schemeClr val="dk1"/>
                </a:solidFill>
                <a:latin typeface="Courier New"/>
                <a:ea typeface="Courier New"/>
                <a:cs typeface="Courier New"/>
                <a:sym typeface="Courier New"/>
              </a:rPr>
              <a:t>ForkJoinTask</a:t>
            </a:r>
            <a:r>
              <a:rPr lang="en-US" sz="2000" b="0" i="0" u="none" strike="noStrike" cap="none">
                <a:solidFill>
                  <a:schemeClr val="dk1"/>
                </a:solidFill>
                <a:latin typeface="Arial"/>
                <a:ea typeface="Arial"/>
                <a:cs typeface="Arial"/>
                <a:sym typeface="Arial"/>
              </a:rPr>
              <a:t> instances until the data to processed has been subdivided adequately.</a:t>
            </a:r>
            <a:endParaRPr sz="20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Developers typically use the following subclasses: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RecursiveAction</a:t>
            </a:r>
            <a:r>
              <a:rPr lang="en-US" sz="2000" b="0" i="0" u="none" strike="noStrike" cap="none">
                <a:solidFill>
                  <a:schemeClr val="dk1"/>
                </a:solidFill>
                <a:latin typeface="Arial"/>
                <a:ea typeface="Arial"/>
                <a:cs typeface="Arial"/>
                <a:sym typeface="Arial"/>
              </a:rPr>
              <a:t>: When a task does not need to return a result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RecursiveTask</a:t>
            </a:r>
            <a:r>
              <a:rPr lang="en-US" sz="2000" b="0" i="0" u="none" strike="noStrike" cap="none">
                <a:solidFill>
                  <a:schemeClr val="dk1"/>
                </a:solidFill>
                <a:latin typeface="Arial"/>
                <a:ea typeface="Arial"/>
                <a:cs typeface="Arial"/>
                <a:sym typeface="Arial"/>
              </a:rPr>
              <a:t>: When a task needs to return a result</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458" name="Google Shape;4458;p4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457</a:t>
            </a:fld>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4463"/>
        <p:cNvGrpSpPr/>
        <p:nvPr/>
      </p:nvGrpSpPr>
      <p:grpSpPr>
        <a:xfrm>
          <a:off x="0" y="0"/>
          <a:ext cx="0" cy="0"/>
          <a:chOff x="0" y="0"/>
          <a:chExt cx="0" cy="0"/>
        </a:xfrm>
      </p:grpSpPr>
      <p:sp>
        <p:nvSpPr>
          <p:cNvPr id="4464" name="Google Shape;4464;p456"/>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65" name="Google Shape;4465;p4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RecursiveTask</a:t>
            </a:r>
            <a:r>
              <a:rPr lang="en-US" sz="2600" b="1" i="0" u="none" strike="noStrike" cap="none">
                <a:solidFill>
                  <a:schemeClr val="dk1"/>
                </a:solidFill>
                <a:latin typeface="Arial"/>
                <a:ea typeface="Arial"/>
                <a:cs typeface="Arial"/>
                <a:sym typeface="Arial"/>
              </a:rPr>
              <a:t> Example</a:t>
            </a:r>
            <a:endParaRPr/>
          </a:p>
        </p:txBody>
      </p:sp>
      <p:sp>
        <p:nvSpPr>
          <p:cNvPr id="4466" name="Google Shape;4466;p45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class FindMaxTask extends RecursiveTask&lt;Integer&gt;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final int threshold;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final int[] myArray;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start;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private int end;</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public FindMaxTask(int[] myArray, int start, int end, int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copy parameters to fields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shown later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67" name="Google Shape;4467;p456"/>
          <p:cNvSpPr/>
          <p:nvPr/>
        </p:nvSpPr>
        <p:spPr>
          <a:xfrm>
            <a:off x="6248400" y="2209800"/>
            <a:ext cx="1981200" cy="308100"/>
          </a:xfrm>
          <a:prstGeom prst="wedgeRectCallout">
            <a:avLst>
              <a:gd name="adj1" fmla="val 13858"/>
              <a:gd name="adj2" fmla="val -304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Result type of the task</a:t>
            </a:r>
            <a:endParaRPr/>
          </a:p>
        </p:txBody>
      </p:sp>
      <p:sp>
        <p:nvSpPr>
          <p:cNvPr id="4468" name="Google Shape;4468;p456"/>
          <p:cNvSpPr/>
          <p:nvPr/>
        </p:nvSpPr>
        <p:spPr>
          <a:xfrm>
            <a:off x="4038600" y="2819400"/>
            <a:ext cx="2209800" cy="304800"/>
          </a:xfrm>
          <a:prstGeom prst="wedgeRectCallout">
            <a:avLst>
              <a:gd name="adj1" fmla="val 3475"/>
              <a:gd name="adj2" fmla="val -2607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data to process</a:t>
            </a:r>
            <a:endParaRPr/>
          </a:p>
        </p:txBody>
      </p:sp>
      <p:sp>
        <p:nvSpPr>
          <p:cNvPr id="4469" name="Google Shape;4469;p456"/>
          <p:cNvSpPr/>
          <p:nvPr/>
        </p:nvSpPr>
        <p:spPr>
          <a:xfrm>
            <a:off x="5562600" y="4267200"/>
            <a:ext cx="2590800" cy="523800"/>
          </a:xfrm>
          <a:prstGeom prst="wedgeRectCallout">
            <a:avLst>
              <a:gd name="adj1" fmla="val -2437"/>
              <a:gd name="adj2" fmla="val 22108"/>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Where the work is done. Notice the generic return type.</a:t>
            </a:r>
            <a:endParaRPr/>
          </a:p>
        </p:txBody>
      </p:sp>
      <p:sp>
        <p:nvSpPr>
          <p:cNvPr id="4470" name="Google Shape;4470;p4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458</a:t>
            </a:fld>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57"/>
          <p:cNvSpPr txBox="1"/>
          <p:nvPr/>
        </p:nvSpPr>
        <p:spPr>
          <a:xfrm>
            <a:off x="609600" y="1371600"/>
            <a:ext cx="7924800" cy="4191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77" name="Google Shape;4477;p4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Structure</a:t>
            </a:r>
            <a:endParaRPr/>
          </a:p>
        </p:txBody>
      </p:sp>
      <p:sp>
        <p:nvSpPr>
          <p:cNvPr id="4478" name="Google Shape;4478;p45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DATA_SMALL_ENOUGH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PROCESS_DATA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RESULT;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SPLIT_DATA_INTO_LEFT_AND_RIGHT_PARTS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TASK t1 = new TASK(LEFT_DATA);</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t1.fork();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TASK t2 = new TASK(RIGHT_DATA);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COMBINE(t2.compute(), t1.join());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79" name="Google Shape;4479;p457"/>
          <p:cNvSpPr/>
          <p:nvPr/>
        </p:nvSpPr>
        <p:spPr>
          <a:xfrm>
            <a:off x="6172200" y="5105400"/>
            <a:ext cx="1600200" cy="304800"/>
          </a:xfrm>
          <a:prstGeom prst="wedgeRectCallout">
            <a:avLst>
              <a:gd name="adj1" fmla="val 233"/>
              <a:gd name="adj2" fmla="val -2404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Block until done</a:t>
            </a:r>
            <a:endParaRPr/>
          </a:p>
        </p:txBody>
      </p:sp>
      <p:sp>
        <p:nvSpPr>
          <p:cNvPr id="4480" name="Google Shape;4480;p457"/>
          <p:cNvSpPr/>
          <p:nvPr/>
        </p:nvSpPr>
        <p:spPr>
          <a:xfrm>
            <a:off x="3733800" y="3733800"/>
            <a:ext cx="2590800" cy="308100"/>
          </a:xfrm>
          <a:prstGeom prst="wedgeRectCallout">
            <a:avLst>
              <a:gd name="adj1" fmla="val -4343"/>
              <a:gd name="adj2" fmla="val 11224"/>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Asynchronously execute</a:t>
            </a:r>
            <a:endParaRPr/>
          </a:p>
        </p:txBody>
      </p:sp>
      <p:sp>
        <p:nvSpPr>
          <p:cNvPr id="4481" name="Google Shape;4481;p457"/>
          <p:cNvSpPr/>
          <p:nvPr/>
        </p:nvSpPr>
        <p:spPr>
          <a:xfrm>
            <a:off x="3200400" y="5105400"/>
            <a:ext cx="2286000" cy="308100"/>
          </a:xfrm>
          <a:prstGeom prst="wedgeRectCallout">
            <a:avLst>
              <a:gd name="adj1" fmla="val 15154"/>
              <a:gd name="adj2" fmla="val -25111"/>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Process in current thread</a:t>
            </a:r>
            <a:endParaRPr/>
          </a:p>
        </p:txBody>
      </p:sp>
      <p:sp>
        <p:nvSpPr>
          <p:cNvPr id="4482" name="Google Shape;4482;p4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459</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p:nvPr/>
        </p:nvSpPr>
        <p:spPr>
          <a:xfrm>
            <a:off x="609600" y="2427287"/>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 name="Google Shape;349;p44"/>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Java Is Pass-By-Value</a:t>
            </a:r>
            <a:endParaRPr/>
          </a:p>
        </p:txBody>
      </p:sp>
      <p:sp>
        <p:nvSpPr>
          <p:cNvPr id="350" name="Google Shape;350;p44"/>
          <p:cNvSpPr txBox="1">
            <a:spLocks noGrp="1"/>
          </p:cNvSpPr>
          <p:nvPr>
            <p:ph type="body" idx="1"/>
          </p:nvPr>
        </p:nvSpPr>
        <p:spPr>
          <a:xfrm>
            <a:off x="609600" y="12192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language (unlike C++) uses pass-by-value for all assignment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visualize this with primitives, consider the following:</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x = 3;</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 y = x;</a:t>
            </a:r>
            <a:endParaRPr/>
          </a:p>
          <a:p>
            <a:pPr marL="7936" marR="0" lvl="0" indent="7938"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value of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is copied and passed to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is later modified (for example, </a:t>
            </a:r>
            <a:r>
              <a:rPr lang="en-US" sz="2200" b="0" i="0" u="none" strike="noStrike" cap="none">
                <a:solidFill>
                  <a:schemeClr val="dk1"/>
                </a:solidFill>
                <a:latin typeface="Courier New"/>
                <a:ea typeface="Courier New"/>
                <a:cs typeface="Courier New"/>
                <a:sym typeface="Courier New"/>
              </a:rPr>
              <a:t>x = 5;</a:t>
            </a:r>
            <a:r>
              <a:rPr lang="en-US" sz="2200" b="0" i="0" u="none" strike="noStrike" cap="none">
                <a:solidFill>
                  <a:schemeClr val="dk1"/>
                </a:solidFill>
                <a:latin typeface="Arial"/>
                <a:ea typeface="Arial"/>
                <a:cs typeface="Arial"/>
                <a:sym typeface="Arial"/>
              </a:rPr>
              <a:t>), the value of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 remains unchanged.</a:t>
            </a:r>
            <a:endParaRPr/>
          </a:p>
        </p:txBody>
      </p:sp>
      <p:sp>
        <p:nvSpPr>
          <p:cNvPr id="351" name="Google Shape;351;p44"/>
          <p:cNvSpPr/>
          <p:nvPr/>
        </p:nvSpPr>
        <p:spPr>
          <a:xfrm>
            <a:off x="2971800" y="3787775"/>
            <a:ext cx="4572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a:t>
            </a:r>
            <a:endParaRPr/>
          </a:p>
        </p:txBody>
      </p:sp>
      <p:sp>
        <p:nvSpPr>
          <p:cNvPr id="352" name="Google Shape;352;p44"/>
          <p:cNvSpPr/>
          <p:nvPr/>
        </p:nvSpPr>
        <p:spPr>
          <a:xfrm>
            <a:off x="5334000" y="3787775"/>
            <a:ext cx="4572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a:t>
            </a:r>
            <a:endParaRPr/>
          </a:p>
        </p:txBody>
      </p:sp>
      <p:sp>
        <p:nvSpPr>
          <p:cNvPr id="353" name="Google Shape;353;p44"/>
          <p:cNvSpPr txBox="1"/>
          <p:nvPr/>
        </p:nvSpPr>
        <p:spPr>
          <a:xfrm>
            <a:off x="3040062" y="4549775"/>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x</a:t>
            </a:r>
            <a:endParaRPr/>
          </a:p>
        </p:txBody>
      </p:sp>
      <p:sp>
        <p:nvSpPr>
          <p:cNvPr id="354" name="Google Shape;354;p44"/>
          <p:cNvSpPr txBox="1"/>
          <p:nvPr/>
        </p:nvSpPr>
        <p:spPr>
          <a:xfrm>
            <a:off x="5402262" y="4549775"/>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a:t>
            </a:r>
            <a:endParaRPr/>
          </a:p>
        </p:txBody>
      </p:sp>
      <p:sp>
        <p:nvSpPr>
          <p:cNvPr id="355" name="Google Shape;355;p44"/>
          <p:cNvSpPr txBox="1"/>
          <p:nvPr/>
        </p:nvSpPr>
        <p:spPr>
          <a:xfrm>
            <a:off x="3325812" y="4964112"/>
            <a:ext cx="220345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copy the value of x</a:t>
            </a:r>
            <a:endParaRPr/>
          </a:p>
        </p:txBody>
      </p:sp>
      <p:sp>
        <p:nvSpPr>
          <p:cNvPr id="356" name="Google Shape;356;p44"/>
          <p:cNvSpPr/>
          <p:nvPr/>
        </p:nvSpPr>
        <p:spPr>
          <a:xfrm>
            <a:off x="3435350" y="4541837"/>
            <a:ext cx="1898650" cy="334962"/>
          </a:xfrm>
          <a:custGeom>
            <a:avLst/>
            <a:gdLst/>
            <a:ahLst/>
            <a:cxnLst/>
            <a:rect l="l" t="t" r="r" b="b"/>
            <a:pathLst>
              <a:path w="1471961" h="334536" extrusionOk="0">
                <a:moveTo>
                  <a:pt x="0" y="0"/>
                </a:moveTo>
                <a:cubicBezTo>
                  <a:pt x="245326" y="167268"/>
                  <a:pt x="490653" y="334536"/>
                  <a:pt x="735980" y="334536"/>
                </a:cubicBezTo>
                <a:cubicBezTo>
                  <a:pt x="981307" y="334536"/>
                  <a:pt x="1226634" y="167268"/>
                  <a:pt x="1471961"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7" name="Google Shape;357;p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4487"/>
        <p:cNvGrpSpPr/>
        <p:nvPr/>
      </p:nvGrpSpPr>
      <p:grpSpPr>
        <a:xfrm>
          <a:off x="0" y="0"/>
          <a:ext cx="0" cy="0"/>
          <a:chOff x="0" y="0"/>
          <a:chExt cx="0" cy="0"/>
        </a:xfrm>
      </p:grpSpPr>
      <p:sp>
        <p:nvSpPr>
          <p:cNvPr id="4488" name="Google Shape;4488;p458"/>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89" name="Google Shape;4489;p4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Example (Below Threshold)</a:t>
            </a:r>
            <a:endParaRPr/>
          </a:p>
        </p:txBody>
      </p:sp>
      <p:sp>
        <p:nvSpPr>
          <p:cNvPr id="4490" name="Google Shape;4490;p45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(end - start &lt;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max = Integer.MIN_VALUE;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 (int i = start; i &lt;= end; i++)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n = myArray[i];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(n &gt; max)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max = 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max;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split data and create tasks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491" name="Google Shape;4491;p458"/>
          <p:cNvSpPr/>
          <p:nvPr/>
        </p:nvSpPr>
        <p:spPr>
          <a:xfrm>
            <a:off x="6248400" y="1600200"/>
            <a:ext cx="1981200" cy="523800"/>
          </a:xfrm>
          <a:prstGeom prst="wedgeRectCallout">
            <a:avLst>
              <a:gd name="adj1" fmla="val -9902"/>
              <a:gd name="adj2" fmla="val 1358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You decide the threshold.</a:t>
            </a:r>
            <a:endParaRPr/>
          </a:p>
        </p:txBody>
      </p:sp>
      <p:sp>
        <p:nvSpPr>
          <p:cNvPr id="4492" name="Google Shape;4492;p458"/>
          <p:cNvSpPr/>
          <p:nvPr/>
        </p:nvSpPr>
        <p:spPr>
          <a:xfrm>
            <a:off x="228600" y="2819400"/>
            <a:ext cx="1600200" cy="523800"/>
          </a:xfrm>
          <a:prstGeom prst="wedgeRectCallout">
            <a:avLst>
              <a:gd name="adj1" fmla="val 19726"/>
              <a:gd name="adj2" fmla="val -2921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range within the array</a:t>
            </a:r>
            <a:endParaRPr/>
          </a:p>
        </p:txBody>
      </p:sp>
      <p:sp>
        <p:nvSpPr>
          <p:cNvPr id="4493" name="Google Shape;4493;p4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460</a:t>
            </a:fld>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498"/>
        <p:cNvGrpSpPr/>
        <p:nvPr/>
      </p:nvGrpSpPr>
      <p:grpSpPr>
        <a:xfrm>
          <a:off x="0" y="0"/>
          <a:ext cx="0" cy="0"/>
          <a:chOff x="0" y="0"/>
          <a:chExt cx="0" cy="0"/>
        </a:xfrm>
      </p:grpSpPr>
      <p:sp>
        <p:nvSpPr>
          <p:cNvPr id="4499" name="Google Shape;4499;p459"/>
          <p:cNvSpPr txBox="1"/>
          <p:nvPr/>
        </p:nvSpPr>
        <p:spPr>
          <a:xfrm>
            <a:off x="609600" y="1371600"/>
            <a:ext cx="7924800" cy="46482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00" name="Google Shape;4500;p45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compute</a:t>
            </a:r>
            <a:r>
              <a:rPr lang="en-US" sz="2600" b="1" i="0" u="none" strike="noStrike" cap="none">
                <a:solidFill>
                  <a:schemeClr val="dk1"/>
                </a:solidFill>
                <a:latin typeface="Arial"/>
                <a:ea typeface="Arial"/>
                <a:cs typeface="Arial"/>
                <a:sym typeface="Arial"/>
              </a:rPr>
              <a:t> Example (Above Threshold)</a:t>
            </a:r>
            <a:endParaRPr/>
          </a:p>
        </p:txBody>
      </p:sp>
      <p:sp>
        <p:nvSpPr>
          <p:cNvPr id="4501" name="Google Shape;4501;p459"/>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protected Integer compute()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if (end - start &lt;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find max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else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midway = (end - start) / 2 + start;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FindMaxTask a1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FindMaxTask(myArray, start, midway, threshold);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a1.fork();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FindMaxTask a2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FindMaxTask(myArray, midway + 1, end, threshold);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return Math.max(a2.compute(), a1.join());</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p:txBody>
      </p:sp>
      <p:sp>
        <p:nvSpPr>
          <p:cNvPr id="4502" name="Google Shape;4502;p459"/>
          <p:cNvSpPr/>
          <p:nvPr/>
        </p:nvSpPr>
        <p:spPr>
          <a:xfrm>
            <a:off x="4648200" y="3124200"/>
            <a:ext cx="2209800" cy="304800"/>
          </a:xfrm>
          <a:prstGeom prst="wedgeRectCallout">
            <a:avLst>
              <a:gd name="adj1" fmla="val -4718"/>
              <a:gd name="adj2" fmla="val 1604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Task for left half of data</a:t>
            </a:r>
            <a:endParaRPr/>
          </a:p>
        </p:txBody>
      </p:sp>
      <p:sp>
        <p:nvSpPr>
          <p:cNvPr id="4503" name="Google Shape;4503;p459"/>
          <p:cNvSpPr/>
          <p:nvPr/>
        </p:nvSpPr>
        <p:spPr>
          <a:xfrm>
            <a:off x="4648200" y="4114800"/>
            <a:ext cx="2209800" cy="304800"/>
          </a:xfrm>
          <a:prstGeom prst="wedgeRectCallout">
            <a:avLst>
              <a:gd name="adj1" fmla="val -4718"/>
              <a:gd name="adj2" fmla="val 16047"/>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Task for right half of data</a:t>
            </a:r>
            <a:endParaRPr/>
          </a:p>
        </p:txBody>
      </p:sp>
      <p:sp>
        <p:nvSpPr>
          <p:cNvPr id="4504" name="Google Shape;4504;p45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461</a:t>
            </a:fld>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509"/>
        <p:cNvGrpSpPr/>
        <p:nvPr/>
      </p:nvGrpSpPr>
      <p:grpSpPr>
        <a:xfrm>
          <a:off x="0" y="0"/>
          <a:ext cx="0" cy="0"/>
          <a:chOff x="0" y="0"/>
          <a:chExt cx="0" cy="0"/>
        </a:xfrm>
      </p:grpSpPr>
      <p:sp>
        <p:nvSpPr>
          <p:cNvPr id="4510" name="Google Shape;4510;p460"/>
          <p:cNvSpPr txBox="1"/>
          <p:nvPr/>
        </p:nvSpPr>
        <p:spPr>
          <a:xfrm>
            <a:off x="609600" y="2438400"/>
            <a:ext cx="7924800" cy="1524000"/>
          </a:xfrm>
          <a:prstGeom prst="rect">
            <a:avLst/>
          </a:prstGeom>
          <a:solidFill>
            <a:srgbClr val="DDDDD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11" name="Google Shape;4511;p46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ForkJoinPool</a:t>
            </a:r>
            <a:r>
              <a:rPr lang="en-US" sz="2600" b="1" i="0" u="none" strike="noStrike" cap="none">
                <a:solidFill>
                  <a:schemeClr val="dk1"/>
                </a:solidFill>
                <a:latin typeface="Arial"/>
                <a:ea typeface="Arial"/>
                <a:cs typeface="Arial"/>
                <a:sym typeface="Arial"/>
              </a:rPr>
              <a:t> Example</a:t>
            </a:r>
            <a:endParaRPr/>
          </a:p>
        </p:txBody>
      </p:sp>
      <p:sp>
        <p:nvSpPr>
          <p:cNvPr id="4512" name="Google Shape;4512;p460"/>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ForkJoinPool</a:t>
            </a:r>
            <a:r>
              <a:rPr lang="en-US" sz="2200" b="0" i="0" u="none">
                <a:solidFill>
                  <a:schemeClr val="dk1"/>
                </a:solidFill>
                <a:latin typeface="Arial"/>
                <a:ea typeface="Arial"/>
                <a:cs typeface="Arial"/>
                <a:sym typeface="Arial"/>
              </a:rPr>
              <a:t> is used to execute a </a:t>
            </a:r>
            <a:r>
              <a:rPr lang="en-US" sz="2200" b="0" i="0" u="none">
                <a:solidFill>
                  <a:schemeClr val="dk1"/>
                </a:solidFill>
                <a:latin typeface="Courier New"/>
                <a:ea typeface="Courier New"/>
                <a:cs typeface="Courier New"/>
                <a:sym typeface="Courier New"/>
              </a:rPr>
              <a:t>ForkJoinTask</a:t>
            </a:r>
            <a:r>
              <a:rPr lang="en-US" sz="2200" b="0" i="0" u="none">
                <a:solidFill>
                  <a:schemeClr val="dk1"/>
                </a:solidFill>
                <a:latin typeface="Arial"/>
                <a:ea typeface="Arial"/>
                <a:cs typeface="Arial"/>
                <a:sym typeface="Arial"/>
              </a:rPr>
              <a:t>. It creates a thread for each CPU in the system by default.</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ForkJoinPool pool = new ForkJoinPool();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FindMaxTask task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new FindMaxTask(data, 0, data.length-1, data.length/16);</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Integer result = pool.invoke(task);</a:t>
            </a:r>
            <a:endParaRPr/>
          </a:p>
        </p:txBody>
      </p:sp>
      <p:sp>
        <p:nvSpPr>
          <p:cNvPr id="4513" name="Google Shape;4513;p460"/>
          <p:cNvSpPr/>
          <p:nvPr/>
        </p:nvSpPr>
        <p:spPr>
          <a:xfrm>
            <a:off x="3886200" y="4343400"/>
            <a:ext cx="2743200" cy="523800"/>
          </a:xfrm>
          <a:prstGeom prst="wedgeRectCallout">
            <a:avLst>
              <a:gd name="adj1" fmla="val 3223"/>
              <a:gd name="adj2" fmla="val -2168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task's </a:t>
            </a:r>
            <a:r>
              <a:rPr lang="en-US" sz="1400" b="0" i="0" u="none">
                <a:solidFill>
                  <a:schemeClr val="dk1"/>
                </a:solidFill>
                <a:latin typeface="Courier New"/>
                <a:ea typeface="Courier New"/>
                <a:cs typeface="Courier New"/>
                <a:sym typeface="Courier New"/>
              </a:rPr>
              <a:t>compute</a:t>
            </a:r>
            <a:r>
              <a:rPr lang="en-US" sz="1400" b="0" i="0" u="none">
                <a:solidFill>
                  <a:schemeClr val="dk1"/>
                </a:solidFill>
                <a:latin typeface="Arial"/>
                <a:ea typeface="Arial"/>
                <a:cs typeface="Arial"/>
                <a:sym typeface="Arial"/>
              </a:rPr>
              <a:t> method is automatically called .</a:t>
            </a:r>
            <a:endParaRPr/>
          </a:p>
        </p:txBody>
      </p:sp>
      <p:sp>
        <p:nvSpPr>
          <p:cNvPr id="4514" name="Google Shape;4514;p46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462</a:t>
            </a:fld>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4519"/>
        <p:cNvGrpSpPr/>
        <p:nvPr/>
      </p:nvGrpSpPr>
      <p:grpSpPr>
        <a:xfrm>
          <a:off x="0" y="0"/>
          <a:ext cx="0" cy="0"/>
          <a:chOff x="0" y="0"/>
          <a:chExt cx="0" cy="0"/>
        </a:xfrm>
      </p:grpSpPr>
      <p:sp>
        <p:nvSpPr>
          <p:cNvPr id="4520" name="Google Shape;4520;p4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Fork-Join Framework Recommendations</a:t>
            </a:r>
            <a:endParaRPr/>
          </a:p>
        </p:txBody>
      </p:sp>
      <p:sp>
        <p:nvSpPr>
          <p:cNvPr id="4521" name="Google Shape;4521;p461"/>
          <p:cNvSpPr txBox="1">
            <a:spLocks noGrp="1"/>
          </p:cNvSpPr>
          <p:nvPr>
            <p:ph type="body" idx="1"/>
          </p:nvPr>
        </p:nvSpPr>
        <p:spPr>
          <a:xfrm>
            <a:off x="609600" y="1447800"/>
            <a:ext cx="7918500" cy="4526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Avoid I/O or blocking operations.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Only one thread per CPU is created by default. Blocking operations would keep you from utilizing all CPU resources.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Know your hardware.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Fork-Join solution will perform slower on a one-CPU system than a standard sequential solution.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Some CPUs increase in speed when only using a single core, potentially offsetting any performance gain provided by Fork-Join.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Know your problem.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Many problems have additional overhead if executed in parallel (parallel sorting, for example).</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4522" name="Google Shape;4522;p4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463</a:t>
            </a:fld>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4527"/>
        <p:cNvGrpSpPr/>
        <p:nvPr/>
      </p:nvGrpSpPr>
      <p:grpSpPr>
        <a:xfrm>
          <a:off x="0" y="0"/>
          <a:ext cx="0" cy="0"/>
          <a:chOff x="0" y="0"/>
          <a:chExt cx="0" cy="0"/>
        </a:xfrm>
      </p:grpSpPr>
      <p:sp>
        <p:nvSpPr>
          <p:cNvPr id="4528" name="Google Shape;4528;p4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529" name="Google Shape;4529;p462"/>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Apply the Fork-Join framework</a:t>
            </a:r>
            <a:endParaRPr/>
          </a:p>
        </p:txBody>
      </p:sp>
      <p:pic>
        <p:nvPicPr>
          <p:cNvPr id="4530" name="Google Shape;4530;p462"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531" name="Google Shape;4531;p4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464</a:t>
            </a:fld>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536"/>
        <p:cNvGrpSpPr/>
        <p:nvPr/>
      </p:nvGrpSpPr>
      <p:grpSpPr>
        <a:xfrm>
          <a:off x="0" y="0"/>
          <a:ext cx="0" cy="0"/>
          <a:chOff x="0" y="0"/>
          <a:chExt cx="0" cy="0"/>
        </a:xfrm>
      </p:grpSpPr>
      <p:sp>
        <p:nvSpPr>
          <p:cNvPr id="4537" name="Google Shape;4537;p4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16-1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Using the Fork-Join Framework</a:t>
            </a:r>
            <a:endParaRPr/>
          </a:p>
        </p:txBody>
      </p:sp>
      <p:sp>
        <p:nvSpPr>
          <p:cNvPr id="4538" name="Google Shape;4538;p46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Extending </a:t>
            </a:r>
            <a:r>
              <a:rPr lang="en-US" sz="2200" b="0" i="0" u="none" strike="noStrike" cap="none">
                <a:solidFill>
                  <a:schemeClr val="dk1"/>
                </a:solidFill>
                <a:latin typeface="Courier New"/>
                <a:ea typeface="Courier New"/>
                <a:cs typeface="Courier New"/>
                <a:sym typeface="Courier New"/>
              </a:rPr>
              <a:t>RecursiveAction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and using a </a:t>
            </a:r>
            <a:r>
              <a:rPr lang="en-US" sz="2200" b="0" i="0" u="none" strike="noStrike" cap="none">
                <a:solidFill>
                  <a:schemeClr val="dk1"/>
                </a:solidFill>
                <a:latin typeface="Courier New"/>
                <a:ea typeface="Courier New"/>
                <a:cs typeface="Courier New"/>
                <a:sym typeface="Courier New"/>
              </a:rPr>
              <a:t>ForkJoinPool</a:t>
            </a:r>
            <a:endParaRPr/>
          </a:p>
        </p:txBody>
      </p:sp>
      <p:pic>
        <p:nvPicPr>
          <p:cNvPr id="4539" name="Google Shape;4539;p463"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540" name="Google Shape;4540;p4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465</a:t>
            </a:fld>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545"/>
        <p:cNvGrpSpPr/>
        <p:nvPr/>
      </p:nvGrpSpPr>
      <p:grpSpPr>
        <a:xfrm>
          <a:off x="0" y="0"/>
          <a:ext cx="0" cy="0"/>
          <a:chOff x="0" y="0"/>
          <a:chExt cx="0" cy="0"/>
        </a:xfrm>
      </p:grpSpPr>
      <p:sp>
        <p:nvSpPr>
          <p:cNvPr id="4546" name="Google Shape;4546;p4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547" name="Google Shape;4547;p464"/>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Applying the Fork-Join framework will always result in a performance benefit.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4548" name="Google Shape;4548;p4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466</a:t>
            </a:fld>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sp>
        <p:nvSpPr>
          <p:cNvPr id="4553" name="Google Shape;4553;p465"/>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 Streams</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4558"/>
        <p:cNvGrpSpPr/>
        <p:nvPr/>
      </p:nvGrpSpPr>
      <p:grpSpPr>
        <a:xfrm>
          <a:off x="0" y="0"/>
          <a:ext cx="0" cy="0"/>
          <a:chOff x="0" y="0"/>
          <a:chExt cx="0" cy="0"/>
        </a:xfrm>
      </p:grpSpPr>
      <p:sp>
        <p:nvSpPr>
          <p:cNvPr id="4559" name="Google Shape;4559;p4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4560" name="Google Shape;4560;p466"/>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Review the key characteristics of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Contrast old style loop operations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how to make a stream pipeline execute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assumptions needed to use a parallel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reduction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why reduction requires an associative 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Calculate a value using reduce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process for decomposing and then merging work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performance considerations for parallel streams</a:t>
            </a:r>
            <a:endParaRPr/>
          </a:p>
        </p:txBody>
      </p:sp>
      <p:sp>
        <p:nvSpPr>
          <p:cNvPr id="4561" name="Google Shape;4561;p4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468</a:t>
            </a:fld>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566"/>
        <p:cNvGrpSpPr/>
        <p:nvPr/>
      </p:nvGrpSpPr>
      <p:grpSpPr>
        <a:xfrm>
          <a:off x="0" y="0"/>
          <a:ext cx="0" cy="0"/>
          <a:chOff x="0" y="0"/>
          <a:chExt cx="0" cy="0"/>
        </a:xfrm>
      </p:grpSpPr>
      <p:sp>
        <p:nvSpPr>
          <p:cNvPr id="4567" name="Google Shape;4567;p4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Review</a:t>
            </a:r>
            <a:endParaRPr/>
          </a:p>
        </p:txBody>
      </p:sp>
      <p:sp>
        <p:nvSpPr>
          <p:cNvPr id="4568" name="Google Shape;4568;p467"/>
          <p:cNvSpPr txBox="1">
            <a:spLocks noGrp="1"/>
          </p:cNvSpPr>
          <p:nvPr>
            <p:ph type="body" idx="1"/>
          </p:nvPr>
        </p:nvSpPr>
        <p:spPr>
          <a:xfrm>
            <a:off x="609600" y="1447800"/>
            <a:ext cx="7918500" cy="3602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Multiple streams passing data along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Lazy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Intermediate, Terminal, and Short-Circuit Terminal Operations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characteristics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Immutable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Once elements are consumed they are no longer available from the stream.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sequential (default) or </a:t>
            </a:r>
            <a:r>
              <a:rPr lang="en-US" sz="2000" b="1" i="0" u="none" strike="noStrike" cap="none">
                <a:solidFill>
                  <a:schemeClr val="dk1"/>
                </a:solidFill>
                <a:latin typeface="Arial"/>
                <a:ea typeface="Arial"/>
                <a:cs typeface="Arial"/>
                <a:sym typeface="Arial"/>
              </a:rPr>
              <a:t>parallel</a:t>
            </a:r>
            <a:endParaRPr/>
          </a:p>
        </p:txBody>
      </p:sp>
      <p:sp>
        <p:nvSpPr>
          <p:cNvPr id="4569" name="Google Shape;4569;p4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469</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p:nvPr/>
        </p:nvSpPr>
        <p:spPr>
          <a:xfrm>
            <a:off x="609600" y="1927225"/>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4" name="Google Shape;364;p45"/>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Pass-By-Value for Object References</a:t>
            </a:r>
            <a:endParaRPr/>
          </a:p>
        </p:txBody>
      </p:sp>
      <p:sp>
        <p:nvSpPr>
          <p:cNvPr id="365" name="Google Shape;365;p45"/>
          <p:cNvSpPr txBox="1">
            <a:spLocks noGrp="1"/>
          </p:cNvSpPr>
          <p:nvPr>
            <p:ph type="body" idx="1"/>
          </p:nvPr>
        </p:nvSpPr>
        <p:spPr>
          <a:xfrm>
            <a:off x="609600" y="1230312"/>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Java objects, the </a:t>
            </a:r>
            <a:r>
              <a:rPr lang="en-US" sz="2200" b="0" i="1" u="none">
                <a:solidFill>
                  <a:schemeClr val="dk1"/>
                </a:solidFill>
                <a:latin typeface="Arial"/>
                <a:ea typeface="Arial"/>
                <a:cs typeface="Arial"/>
                <a:sym typeface="Arial"/>
              </a:rPr>
              <a:t>value</a:t>
            </a:r>
            <a:r>
              <a:rPr lang="en-US" sz="2200" b="0" i="0" u="none">
                <a:solidFill>
                  <a:schemeClr val="dk1"/>
                </a:solidFill>
                <a:latin typeface="Arial"/>
                <a:ea typeface="Arial"/>
                <a:cs typeface="Arial"/>
                <a:sym typeface="Arial"/>
              </a:rPr>
              <a:t> of the right side of an assignment is a reference to memory that stores a Java object.</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x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y = x;</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reference is some address in memory.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After the assignment, the value of </a:t>
            </a:r>
            <a:r>
              <a:rPr lang="en-US" sz="2200" b="0" i="0" u="none" strike="noStrike" cap="none">
                <a:solidFill>
                  <a:schemeClr val="dk1"/>
                </a:solidFill>
                <a:latin typeface="Courier New"/>
                <a:ea typeface="Courier New"/>
                <a:cs typeface="Courier New"/>
                <a:sym typeface="Courier New"/>
              </a:rPr>
              <a:t>y</a:t>
            </a:r>
            <a:r>
              <a:rPr lang="en-US" sz="2200" b="0" i="0" u="none" strike="noStrike" cap="none">
                <a:solidFill>
                  <a:schemeClr val="dk1"/>
                </a:solidFill>
                <a:latin typeface="Arial"/>
                <a:ea typeface="Arial"/>
                <a:cs typeface="Arial"/>
                <a:sym typeface="Arial"/>
              </a:rPr>
              <a:t> is the same as the value of </a:t>
            </a:r>
            <a:r>
              <a:rPr lang="en-US" sz="2200" b="0" i="0" u="none" strike="noStrike" cap="none">
                <a:solidFill>
                  <a:schemeClr val="dk1"/>
                </a:solidFill>
                <a:latin typeface="Courier New"/>
                <a:ea typeface="Courier New"/>
                <a:cs typeface="Courier New"/>
                <a:sym typeface="Courier New"/>
              </a:rPr>
              <a:t>x</a:t>
            </a:r>
            <a:r>
              <a:rPr lang="en-US" sz="2200" b="0" i="0" u="none" strike="noStrike" cap="none">
                <a:solidFill>
                  <a:schemeClr val="dk1"/>
                </a:solidFill>
                <a:latin typeface="Arial"/>
                <a:ea typeface="Arial"/>
                <a:cs typeface="Arial"/>
                <a:sym typeface="Arial"/>
              </a:rPr>
              <a:t>: a reference to the same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 </a:t>
            </a:r>
            <a:endParaRPr/>
          </a:p>
        </p:txBody>
      </p:sp>
      <p:sp>
        <p:nvSpPr>
          <p:cNvPr id="366" name="Google Shape;366;p45"/>
          <p:cNvSpPr/>
          <p:nvPr/>
        </p:nvSpPr>
        <p:spPr>
          <a:xfrm>
            <a:off x="2654300" y="3124200"/>
            <a:ext cx="6096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42</a:t>
            </a:r>
            <a:endParaRPr/>
          </a:p>
        </p:txBody>
      </p:sp>
      <p:sp>
        <p:nvSpPr>
          <p:cNvPr id="367" name="Google Shape;367;p45"/>
          <p:cNvSpPr/>
          <p:nvPr/>
        </p:nvSpPr>
        <p:spPr>
          <a:xfrm>
            <a:off x="2654300" y="4343400"/>
            <a:ext cx="609600" cy="685800"/>
          </a:xfrm>
          <a:prstGeom prst="roundRect">
            <a:avLst>
              <a:gd name="adj" fmla="val 16667"/>
            </a:avLst>
          </a:prstGeom>
          <a:solidFill>
            <a:srgbClr val="FFCC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42</a:t>
            </a:r>
            <a:endParaRPr/>
          </a:p>
        </p:txBody>
      </p:sp>
      <p:sp>
        <p:nvSpPr>
          <p:cNvPr id="368" name="Google Shape;368;p45"/>
          <p:cNvSpPr txBox="1"/>
          <p:nvPr/>
        </p:nvSpPr>
        <p:spPr>
          <a:xfrm>
            <a:off x="2798762" y="3810000"/>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x</a:t>
            </a:r>
            <a:endParaRPr/>
          </a:p>
        </p:txBody>
      </p:sp>
      <p:sp>
        <p:nvSpPr>
          <p:cNvPr id="369" name="Google Shape;369;p45"/>
          <p:cNvSpPr txBox="1"/>
          <p:nvPr/>
        </p:nvSpPr>
        <p:spPr>
          <a:xfrm>
            <a:off x="2798762" y="5029200"/>
            <a:ext cx="3190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a:t>
            </a:r>
            <a:endParaRPr/>
          </a:p>
        </p:txBody>
      </p:sp>
      <p:sp>
        <p:nvSpPr>
          <p:cNvPr id="370" name="Google Shape;370;p45"/>
          <p:cNvSpPr/>
          <p:nvPr/>
        </p:nvSpPr>
        <p:spPr>
          <a:xfrm>
            <a:off x="6007100" y="3733800"/>
            <a:ext cx="1308100" cy="762000"/>
          </a:xfrm>
          <a:custGeom>
            <a:avLst/>
            <a:gdLst/>
            <a:ahLst/>
            <a:cxnLst/>
            <a:rect l="l" t="t" r="r" b="b"/>
            <a:pathLst>
              <a:path w="1308100" h="762000" extrusionOk="0">
                <a:moveTo>
                  <a:pt x="0" y="0"/>
                </a:moveTo>
                <a:lnTo>
                  <a:pt x="1181097" y="0"/>
                </a:lnTo>
                <a:lnTo>
                  <a:pt x="1308100" y="127003"/>
                </a:lnTo>
                <a:lnTo>
                  <a:pt x="1308100" y="762000"/>
                </a:lnTo>
                <a:lnTo>
                  <a:pt x="0" y="762000"/>
                </a:lnTo>
                <a:close/>
              </a:path>
            </a:pathLst>
          </a:custGeom>
          <a:solidFill>
            <a:srgbClr val="66CC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Employee</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object</a:t>
            </a:r>
            <a:endParaRPr/>
          </a:p>
        </p:txBody>
      </p:sp>
      <p:sp>
        <p:nvSpPr>
          <p:cNvPr id="371" name="Google Shape;371;p45"/>
          <p:cNvSpPr txBox="1"/>
          <p:nvPr/>
        </p:nvSpPr>
        <p:spPr>
          <a:xfrm>
            <a:off x="5822950" y="3287712"/>
            <a:ext cx="25400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memory address = </a:t>
            </a:r>
            <a:r>
              <a:rPr lang="en-US" sz="2000" b="0" i="0" u="none">
                <a:solidFill>
                  <a:srgbClr val="0000FF"/>
                </a:solidFill>
                <a:latin typeface="Arial"/>
                <a:ea typeface="Arial"/>
                <a:cs typeface="Arial"/>
                <a:sym typeface="Arial"/>
              </a:rPr>
              <a:t>42</a:t>
            </a:r>
            <a:endParaRPr/>
          </a:p>
        </p:txBody>
      </p:sp>
      <p:sp>
        <p:nvSpPr>
          <p:cNvPr id="372" name="Google Shape;372;p45"/>
          <p:cNvSpPr txBox="1"/>
          <p:nvPr/>
        </p:nvSpPr>
        <p:spPr>
          <a:xfrm>
            <a:off x="1316037" y="3973512"/>
            <a:ext cx="7731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2000"/>
              <a:buFont typeface="Shadows Into Light"/>
              <a:buNone/>
            </a:pPr>
            <a:r>
              <a:rPr lang="en-US" sz="2000" b="0" i="0" u="none">
                <a:solidFill>
                  <a:srgbClr val="0000FF"/>
                </a:solidFill>
                <a:latin typeface="Shadows Into Light"/>
                <a:ea typeface="Shadows Into Light"/>
                <a:cs typeface="Shadows Into Light"/>
                <a:sym typeface="Shadows Into Light"/>
              </a:rPr>
              <a:t>y = x;</a:t>
            </a:r>
            <a:endParaRPr/>
          </a:p>
        </p:txBody>
      </p:sp>
      <p:cxnSp>
        <p:nvCxnSpPr>
          <p:cNvPr id="373" name="Google Shape;373;p45"/>
          <p:cNvCxnSpPr/>
          <p:nvPr/>
        </p:nvCxnSpPr>
        <p:spPr>
          <a:xfrm rot="10800000" flipH="1">
            <a:off x="3263900" y="4114800"/>
            <a:ext cx="2743200" cy="5715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374" name="Google Shape;374;p45"/>
          <p:cNvCxnSpPr/>
          <p:nvPr/>
        </p:nvCxnSpPr>
        <p:spPr>
          <a:xfrm>
            <a:off x="3263900" y="3467100"/>
            <a:ext cx="2743200" cy="6477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375" name="Google Shape;375;p45"/>
          <p:cNvSpPr/>
          <p:nvPr/>
        </p:nvSpPr>
        <p:spPr>
          <a:xfrm>
            <a:off x="2166937" y="3384550"/>
            <a:ext cx="398462" cy="1447800"/>
          </a:xfrm>
          <a:custGeom>
            <a:avLst/>
            <a:gdLst/>
            <a:ahLst/>
            <a:cxnLst/>
            <a:rect l="l" t="t" r="r" b="b"/>
            <a:pathLst>
              <a:path w="314092" h="1516566" extrusionOk="0">
                <a:moveTo>
                  <a:pt x="302941" y="0"/>
                </a:moveTo>
                <a:cubicBezTo>
                  <a:pt x="151470" y="275063"/>
                  <a:pt x="0" y="550126"/>
                  <a:pt x="1858" y="802887"/>
                </a:cubicBezTo>
                <a:cubicBezTo>
                  <a:pt x="3716" y="1055648"/>
                  <a:pt x="158904" y="1286107"/>
                  <a:pt x="314092" y="1516566"/>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6" name="Google Shape;376;p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574"/>
        <p:cNvGrpSpPr/>
        <p:nvPr/>
      </p:nvGrpSpPr>
      <p:grpSpPr>
        <a:xfrm>
          <a:off x="0" y="0"/>
          <a:ext cx="0" cy="0"/>
          <a:chOff x="0" y="0"/>
          <a:chExt cx="0" cy="0"/>
        </a:xfrm>
      </p:grpSpPr>
      <p:sp>
        <p:nvSpPr>
          <p:cNvPr id="4575" name="Google Shape;4575;p468"/>
          <p:cNvSpPr txBox="1"/>
          <p:nvPr/>
        </p:nvSpPr>
        <p:spPr>
          <a:xfrm>
            <a:off x="609600" y="1371600"/>
            <a:ext cx="7924800" cy="4038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76" name="Google Shape;4576;p4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Old Style Collection Processing</a:t>
            </a:r>
            <a:endParaRPr/>
          </a:p>
        </p:txBody>
      </p:sp>
      <p:sp>
        <p:nvSpPr>
          <p:cNvPr id="4577" name="Google Shape;4577;p468"/>
          <p:cNvSpPr txBox="1">
            <a:spLocks noGrp="1"/>
          </p:cNvSpPr>
          <p:nvPr>
            <p:ph type="body" idx="1"/>
          </p:nvPr>
        </p:nvSpPr>
        <p:spPr>
          <a:xfrm>
            <a:off x="609600" y="1447800"/>
            <a:ext cx="7918500" cy="4235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15         double sum = 0;</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16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17         for(Employee e:eList){</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18             if(e.getState().equals("CO") &amp;&amp;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19                 e.getRole().equals(Role.EXECUTIVE)){</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e.printSummary();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21                 sum += e.getSalary();</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22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23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24         </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25         System.out.printf("Total CO Executive Pay: $%,9.2f %n", sum); </a:t>
            </a:r>
            <a:endParaRPr/>
          </a:p>
          <a:p>
            <a:pPr marL="7937" marR="0" lvl="0" indent="7938" algn="l" rtl="0">
              <a:spcBef>
                <a:spcPts val="360"/>
              </a:spcBef>
              <a:spcAft>
                <a:spcPts val="0"/>
              </a:spcAft>
              <a:buNone/>
            </a:pPr>
            <a:endParaRPr sz="1800" b="0" i="0" u="none" strike="noStrike" cap="none">
              <a:solidFill>
                <a:schemeClr val="dk1"/>
              </a:solidFill>
              <a:latin typeface="Courier New"/>
              <a:ea typeface="Courier New"/>
              <a:cs typeface="Courier New"/>
              <a:sym typeface="Courier New"/>
            </a:endParaRPr>
          </a:p>
        </p:txBody>
      </p:sp>
      <p:sp>
        <p:nvSpPr>
          <p:cNvPr id="4578" name="Google Shape;4578;p4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470</a:t>
            </a:fld>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4583"/>
        <p:cNvGrpSpPr/>
        <p:nvPr/>
      </p:nvGrpSpPr>
      <p:grpSpPr>
        <a:xfrm>
          <a:off x="0" y="0"/>
          <a:ext cx="0" cy="0"/>
          <a:chOff x="0" y="0"/>
          <a:chExt cx="0" cy="0"/>
        </a:xfrm>
      </p:grpSpPr>
      <p:sp>
        <p:nvSpPr>
          <p:cNvPr id="4584" name="Google Shape;4584;p469"/>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85" name="Google Shape;4585;p4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New Style Collection Processing </a:t>
            </a:r>
            <a:endParaRPr/>
          </a:p>
        </p:txBody>
      </p:sp>
      <p:sp>
        <p:nvSpPr>
          <p:cNvPr id="4586" name="Google Shape;4586;p469"/>
          <p:cNvSpPr txBox="1">
            <a:spLocks noGrp="1"/>
          </p:cNvSpPr>
          <p:nvPr>
            <p:ph type="body" idx="1"/>
          </p:nvPr>
        </p:nvSpPr>
        <p:spPr>
          <a:xfrm>
            <a:off x="609600" y="1447800"/>
            <a:ext cx="7918500" cy="4876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double result = eList.stream()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.filter(e -&gt; e.getState().equals("CO"))</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.filter(e -&gt; e.getRole().equals(Role.EXECUTIVE))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.peek(e -&gt; e.printSummary())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.mapToDouble(e -&gt; e.getSalary())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.sum();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22         System.out.printf("Total CO Executive Pay: $%,9.2f %n", result);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are the advantages?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Code reads like a problem.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Acts on the data set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lazy.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Operations can be serial or parallel.</a:t>
            </a:r>
            <a:endParaRPr/>
          </a:p>
        </p:txBody>
      </p:sp>
      <p:sp>
        <p:nvSpPr>
          <p:cNvPr id="4587" name="Google Shape;4587;p4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471</a:t>
            </a:fld>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4592"/>
        <p:cNvGrpSpPr/>
        <p:nvPr/>
      </p:nvGrpSpPr>
      <p:grpSpPr>
        <a:xfrm>
          <a:off x="0" y="0"/>
          <a:ext cx="0" cy="0"/>
          <a:chOff x="0" y="0"/>
          <a:chExt cx="0" cy="0"/>
        </a:xfrm>
      </p:grpSpPr>
      <p:sp>
        <p:nvSpPr>
          <p:cNvPr id="4593" name="Google Shape;4593;p470"/>
          <p:cNvSpPr txBox="1"/>
          <p:nvPr/>
        </p:nvSpPr>
        <p:spPr>
          <a:xfrm>
            <a:off x="609600" y="1371600"/>
            <a:ext cx="79248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94" name="Google Shape;4594;p4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 Pipeline: Another Look</a:t>
            </a:r>
            <a:endParaRPr/>
          </a:p>
        </p:txBody>
      </p:sp>
      <p:sp>
        <p:nvSpPr>
          <p:cNvPr id="4595" name="Google Shape;4595;p470"/>
          <p:cNvSpPr txBox="1">
            <a:spLocks noGrp="1"/>
          </p:cNvSpPr>
          <p:nvPr>
            <p:ph type="body" idx="1"/>
          </p:nvPr>
        </p:nvSpPr>
        <p:spPr>
          <a:xfrm>
            <a:off x="609600" y="1447800"/>
            <a:ext cx="7918500" cy="4592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13     public static void main(String[] args)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15         List&lt;Employee&gt; eList = Employee.createShortList();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16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17         Stream&lt;Employee&gt; s1 = eList.stream();</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19         Stream&lt;Employee&gt; s2 = s1.filter(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20             e -&gt; e.getState().equals("CO"));</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22         Stream&lt;Employee&gt; s3 = s2.filter(</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23             e -&gt; e.getRole().equals(Role.EXECUTIVE));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24         Stream&lt;Employee&gt; s4 = s3.peek(e -&gt; e.printSummary());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25         DoubleStream s5 = s4.mapToDouble(e -&gt; e.getSalary());</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26         double result = s5.sum();</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27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28         System.out.printf("Total CO Executive Pay: $%,9.2f %n", result);               </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29     }</a:t>
            </a:r>
            <a:endParaRPr/>
          </a:p>
        </p:txBody>
      </p:sp>
      <p:sp>
        <p:nvSpPr>
          <p:cNvPr id="4596" name="Google Shape;4596;p4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472</a:t>
            </a:fld>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sp>
        <p:nvSpPr>
          <p:cNvPr id="4602" name="Google Shape;4602;p471"/>
          <p:cNvSpPr txBox="1">
            <a:spLocks noGrp="1"/>
          </p:cNvSpPr>
          <p:nvPr>
            <p:ph type="title"/>
          </p:nvPr>
        </p:nvSpPr>
        <p:spPr>
          <a:xfrm>
            <a:off x="609600" y="4572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Styles Compared</a:t>
            </a:r>
            <a:endParaRPr/>
          </a:p>
        </p:txBody>
      </p:sp>
      <p:sp>
        <p:nvSpPr>
          <p:cNvPr id="4603" name="Google Shape;4603;p471"/>
          <p:cNvSpPr txBox="1">
            <a:spLocks noGrp="1"/>
          </p:cNvSpPr>
          <p:nvPr>
            <p:ph type="body" idx="1"/>
          </p:nvPr>
        </p:nvSpPr>
        <p:spPr>
          <a:xfrm>
            <a:off x="609600" y="1447800"/>
            <a:ext cx="3882900" cy="3478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Imperative Programming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deals with individual data items.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Focused on how</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does not read like a problem.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Steps mashed together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Leaks extraneous details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Inherently sequential</a:t>
            </a:r>
            <a:endParaRPr/>
          </a:p>
        </p:txBody>
      </p:sp>
      <p:sp>
        <p:nvSpPr>
          <p:cNvPr id="4604" name="Google Shape;4604;p471"/>
          <p:cNvSpPr txBox="1">
            <a:spLocks noGrp="1"/>
          </p:cNvSpPr>
          <p:nvPr>
            <p:ph type="body" idx="2"/>
          </p:nvPr>
        </p:nvSpPr>
        <p:spPr>
          <a:xfrm>
            <a:off x="4645025" y="1447800"/>
            <a:ext cx="3882900" cy="4932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1" i="0" u="none" strike="noStrike" cap="none">
                <a:solidFill>
                  <a:schemeClr val="dk1"/>
                </a:solidFill>
                <a:latin typeface="Arial"/>
                <a:ea typeface="Arial"/>
                <a:cs typeface="Arial"/>
                <a:sym typeface="Arial"/>
              </a:rPr>
              <a:t>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deals with data 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Focused on what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reads like a problem.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Well-factored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 "garbage variables" (Temp variables leaked into scope)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Code can be sequential or parallel.</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605" name="Google Shape;4605;p4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473</a:t>
            </a:fld>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4610"/>
        <p:cNvGrpSpPr/>
        <p:nvPr/>
      </p:nvGrpSpPr>
      <p:grpSpPr>
        <a:xfrm>
          <a:off x="0" y="0"/>
          <a:ext cx="0" cy="0"/>
          <a:chOff x="0" y="0"/>
          <a:chExt cx="0" cy="0"/>
        </a:xfrm>
      </p:grpSpPr>
      <p:sp>
        <p:nvSpPr>
          <p:cNvPr id="4611" name="Google Shape;4611;p4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Parallel Stream</a:t>
            </a:r>
            <a:endParaRPr/>
          </a:p>
        </p:txBody>
      </p:sp>
      <p:sp>
        <p:nvSpPr>
          <p:cNvPr id="4612" name="Google Shape;4612;p472"/>
          <p:cNvSpPr txBox="1">
            <a:spLocks noGrp="1"/>
          </p:cNvSpPr>
          <p:nvPr>
            <p:ph type="body" idx="1"/>
          </p:nvPr>
        </p:nvSpPr>
        <p:spPr>
          <a:xfrm>
            <a:off x="609600" y="1447800"/>
            <a:ext cx="7918500" cy="4279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May provide better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Many chips and cores per machine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GPUs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Map/Reduce in the small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Fork/join is great, but too low level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 lot of boilerplate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Stream uses fork/join under the hood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Many factors affect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 size, decomposition, packing, number of cores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Unfortunately, not a magic bullet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is not always faster</a:t>
            </a:r>
            <a:endParaRPr/>
          </a:p>
        </p:txBody>
      </p:sp>
      <p:sp>
        <p:nvSpPr>
          <p:cNvPr id="4613" name="Google Shape;4613;p4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474</a:t>
            </a:fld>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19" name="Google Shape;4619;p473"/>
          <p:cNvSpPr txBox="1"/>
          <p:nvPr/>
        </p:nvSpPr>
        <p:spPr>
          <a:xfrm>
            <a:off x="609600" y="2209800"/>
            <a:ext cx="7924800" cy="3276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20" name="Google Shape;4620;p4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Parallel Streams: Collection</a:t>
            </a:r>
            <a:endParaRPr/>
          </a:p>
        </p:txBody>
      </p:sp>
      <p:sp>
        <p:nvSpPr>
          <p:cNvPr id="4621" name="Google Shape;4621;p473"/>
          <p:cNvSpPr txBox="1">
            <a:spLocks noGrp="1"/>
          </p:cNvSpPr>
          <p:nvPr>
            <p:ph type="body" idx="1"/>
          </p:nvPr>
        </p:nvSpPr>
        <p:spPr>
          <a:xfrm>
            <a:off x="609600" y="1447800"/>
            <a:ext cx="7918500" cy="3983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from a Collection</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double result = eList.</a:t>
            </a:r>
            <a:r>
              <a:rPr lang="en-US" sz="1800" b="1" i="0" u="none">
                <a:solidFill>
                  <a:schemeClr val="dk1"/>
                </a:solidFill>
                <a:latin typeface="Courier New"/>
                <a:ea typeface="Courier New"/>
                <a:cs typeface="Courier New"/>
                <a:sym typeface="Courier New"/>
              </a:rPr>
              <a:t>parallelStream()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.filter(e -&gt; e.getState().equals("CO"))</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.filter(e -&gt; e.getRole().equals(Role.EXECUTIVE))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.peek(e -&gt; e.printSummary())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.mapToDouble(e -&gt; e.getSalary())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.sum();</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22         System.out.printf("Total CO Executive Pay: $%,9.2f %n", result);</a:t>
            </a:r>
            <a:endParaRPr/>
          </a:p>
        </p:txBody>
      </p:sp>
      <p:sp>
        <p:nvSpPr>
          <p:cNvPr id="4622" name="Google Shape;4622;p4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475</a:t>
            </a:fld>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474"/>
          <p:cNvSpPr txBox="1"/>
          <p:nvPr/>
        </p:nvSpPr>
        <p:spPr>
          <a:xfrm>
            <a:off x="609600" y="1371600"/>
            <a:ext cx="79248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29" name="Google Shape;4629;p4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Parallel Streams: From a Stream</a:t>
            </a:r>
            <a:endParaRPr/>
          </a:p>
        </p:txBody>
      </p:sp>
      <p:sp>
        <p:nvSpPr>
          <p:cNvPr id="4630" name="Google Shape;4630;p474"/>
          <p:cNvSpPr txBox="1">
            <a:spLocks noGrp="1"/>
          </p:cNvSpPr>
          <p:nvPr>
            <p:ph type="body" idx="1"/>
          </p:nvPr>
        </p:nvSpPr>
        <p:spPr>
          <a:xfrm>
            <a:off x="609600" y="14478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27         result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28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29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30             .peek(e -&gt; e.printSummary())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31             .mapToDouble(e -&gt; 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32             </a:t>
            </a:r>
            <a:r>
              <a:rPr lang="en-US" sz="1600" b="1" i="0" u="none">
                <a:solidFill>
                  <a:schemeClr val="dk1"/>
                </a:solidFill>
                <a:latin typeface="Courier New"/>
                <a:ea typeface="Courier New"/>
                <a:cs typeface="Courier New"/>
                <a:sym typeface="Courier New"/>
              </a:rPr>
              <a:t>.parallel()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33             .sum();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34         </a:t>
            </a:r>
            <a:endParaRPr/>
          </a:p>
          <a:p>
            <a:pPr marL="7937" marR="0" lvl="0" indent="7937" algn="l" rtl="0">
              <a:lnSpc>
                <a:spcPct val="100000"/>
              </a:lnSpc>
              <a:spcBef>
                <a:spcPts val="44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35         System.out.printf("Total CO Executive Pay: $%,9.2f %n", resul</a:t>
            </a:r>
            <a:r>
              <a:rPr lang="en-US" sz="2200" b="0" i="0" u="none">
                <a:solidFill>
                  <a:schemeClr val="dk1"/>
                </a:solidFill>
                <a:latin typeface="Courier New"/>
                <a:ea typeface="Courier New"/>
                <a:cs typeface="Courier New"/>
                <a:sym typeface="Courier New"/>
              </a:rPr>
              <a:t>t); </a:t>
            </a: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Specify with </a:t>
            </a:r>
            <a:r>
              <a:rPr lang="en-US" sz="2000" b="0" i="0" u="none" strike="noStrike" cap="none">
                <a:solidFill>
                  <a:schemeClr val="dk1"/>
                </a:solidFill>
                <a:latin typeface="Courier New"/>
                <a:ea typeface="Courier New"/>
                <a:cs typeface="Courier New"/>
                <a:sym typeface="Courier New"/>
              </a:rPr>
              <a:t>.parallel </a:t>
            </a:r>
            <a:r>
              <a:rPr lang="en-US" sz="2000" b="0" i="0" u="none" strike="noStrike" cap="none">
                <a:solidFill>
                  <a:schemeClr val="dk1"/>
                </a:solidFill>
                <a:latin typeface="Arial"/>
                <a:ea typeface="Arial"/>
                <a:cs typeface="Arial"/>
                <a:sym typeface="Arial"/>
              </a:rPr>
              <a:t>or </a:t>
            </a:r>
            <a:r>
              <a:rPr lang="en-US" sz="2000" b="0" i="0" u="none" strike="noStrike" cap="none">
                <a:solidFill>
                  <a:schemeClr val="dk1"/>
                </a:solidFill>
                <a:latin typeface="Courier New"/>
                <a:ea typeface="Courier New"/>
                <a:cs typeface="Courier New"/>
                <a:sym typeface="Courier New"/>
              </a:rPr>
              <a:t>.sequential</a:t>
            </a:r>
            <a:r>
              <a:rPr lang="en-US" sz="22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default is sequential)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Choice applies to entire pipeline.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Last call wins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Once again, the API doc is your friend.</a:t>
            </a:r>
            <a:endParaRPr/>
          </a:p>
        </p:txBody>
      </p:sp>
      <p:sp>
        <p:nvSpPr>
          <p:cNvPr id="4631" name="Google Shape;4631;p4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476</a:t>
            </a:fld>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4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Pipelines Fine Print</a:t>
            </a:r>
            <a:endParaRPr/>
          </a:p>
        </p:txBody>
      </p:sp>
      <p:sp>
        <p:nvSpPr>
          <p:cNvPr id="4638" name="Google Shape;4638;p475"/>
          <p:cNvSpPr txBox="1">
            <a:spLocks noGrp="1"/>
          </p:cNvSpPr>
          <p:nvPr>
            <p:ph type="body" idx="1"/>
          </p:nvPr>
        </p:nvSpPr>
        <p:spPr>
          <a:xfrm>
            <a:off x="609600" y="1447800"/>
            <a:ext cx="7918500" cy="34416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Stream pipelines are like Builders.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Add a bunch of intermediate operations, and then execute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Cannot "branch" or "reuse"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 not modify the source during a query.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Operation parameters must be stateless.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not access any state that might change.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This enables correct operation sequentially or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Best to banish side effects completely.</a:t>
            </a:r>
            <a:endParaRPr/>
          </a:p>
        </p:txBody>
      </p:sp>
      <p:sp>
        <p:nvSpPr>
          <p:cNvPr id="4639" name="Google Shape;4639;p4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477</a:t>
            </a:fld>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476"/>
          <p:cNvSpPr txBox="1"/>
          <p:nvPr/>
        </p:nvSpPr>
        <p:spPr>
          <a:xfrm>
            <a:off x="609600" y="1371600"/>
            <a:ext cx="79248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46" name="Google Shape;4646;p4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Embrace Statelessness</a:t>
            </a:r>
            <a:endParaRPr/>
          </a:p>
        </p:txBody>
      </p:sp>
      <p:sp>
        <p:nvSpPr>
          <p:cNvPr id="4647" name="Google Shape;4647;p476"/>
          <p:cNvSpPr txBox="1">
            <a:spLocks noGrp="1"/>
          </p:cNvSpPr>
          <p:nvPr>
            <p:ph type="body" idx="1"/>
          </p:nvPr>
        </p:nvSpPr>
        <p:spPr>
          <a:xfrm>
            <a:off x="609600" y="1447800"/>
            <a:ext cx="7918500" cy="32577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1800"/>
              <a:buFont typeface="Arial"/>
              <a:buAutoNum type="arabicPlain" startAt="17"/>
            </a:pPr>
            <a:r>
              <a:rPr lang="en-US" sz="1800" b="0" i="0" u="none">
                <a:solidFill>
                  <a:schemeClr val="dk1"/>
                </a:solidFill>
                <a:latin typeface="Courier New"/>
                <a:ea typeface="Courier New"/>
                <a:cs typeface="Courier New"/>
                <a:sym typeface="Courier New"/>
              </a:rPr>
              <a:t>  List&lt;Employee&gt; newList02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23    newList02 = eList.parallelStream() // Good Parallel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24             .filter(e -&gt; e.getDept().equals("Eng"))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25             .collect(Collectors.toList());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Mutate the stateless way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above is preferable.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 is designed to parallelize.</a:t>
            </a:r>
            <a:endParaRPr/>
          </a:p>
        </p:txBody>
      </p:sp>
      <p:sp>
        <p:nvSpPr>
          <p:cNvPr id="4648" name="Google Shape;4648;p4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478</a:t>
            </a:fld>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4653"/>
        <p:cNvGrpSpPr/>
        <p:nvPr/>
      </p:nvGrpSpPr>
      <p:grpSpPr>
        <a:xfrm>
          <a:off x="0" y="0"/>
          <a:ext cx="0" cy="0"/>
          <a:chOff x="0" y="0"/>
          <a:chExt cx="0" cy="0"/>
        </a:xfrm>
      </p:grpSpPr>
      <p:sp>
        <p:nvSpPr>
          <p:cNvPr id="4654" name="Google Shape;4654;p477"/>
          <p:cNvSpPr txBox="1"/>
          <p:nvPr/>
        </p:nvSpPr>
        <p:spPr>
          <a:xfrm>
            <a:off x="609600" y="1371600"/>
            <a:ext cx="7924800" cy="274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55" name="Google Shape;4655;p47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Avoid Statefulness </a:t>
            </a:r>
            <a:endParaRPr/>
          </a:p>
        </p:txBody>
      </p:sp>
      <p:sp>
        <p:nvSpPr>
          <p:cNvPr id="4656" name="Google Shape;4656;p477"/>
          <p:cNvSpPr txBox="1">
            <a:spLocks noGrp="1"/>
          </p:cNvSpPr>
          <p:nvPr>
            <p:ph type="body" idx="1"/>
          </p:nvPr>
        </p:nvSpPr>
        <p:spPr>
          <a:xfrm>
            <a:off x="609600" y="1447800"/>
            <a:ext cx="7918500" cy="3792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List&lt;Employee&gt; eList = Employee.createShortList();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16         List&lt;Employee&gt; newList01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List&lt;Employee&gt; newList02 = new ArrayList&lt;&gt;();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19         eList.parallelStream() </a:t>
            </a:r>
            <a:r>
              <a:rPr lang="en-US" sz="1800" b="1" i="0" u="none">
                <a:solidFill>
                  <a:schemeClr val="accent2"/>
                </a:solidFill>
                <a:latin typeface="Courier New"/>
                <a:ea typeface="Courier New"/>
                <a:cs typeface="Courier New"/>
                <a:sym typeface="Courier New"/>
              </a:rPr>
              <a:t>// Not Parallel. Bad.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20             .filter(e -&gt; e.getDept().equals("Eng"))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21             .forEach(</a:t>
            </a:r>
            <a:r>
              <a:rPr lang="en-US" sz="1800" b="1" i="0" u="none">
                <a:solidFill>
                  <a:schemeClr val="dk1"/>
                </a:solidFill>
                <a:latin typeface="Courier New"/>
                <a:ea typeface="Courier New"/>
                <a:cs typeface="Courier New"/>
                <a:sym typeface="Courier New"/>
              </a:rPr>
              <a:t>e -&gt; newList01.add(e)</a:t>
            </a:r>
            <a:r>
              <a:rPr lang="en-US" sz="1800" b="0" i="0" u="none">
                <a:solidFill>
                  <a:schemeClr val="dk1"/>
                </a:solidFill>
                <a:latin typeface="Courier New"/>
                <a:ea typeface="Courier New"/>
                <a:cs typeface="Courier New"/>
                <a:sym typeface="Courier New"/>
              </a:rPr>
              <a:t>);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Temptation is to do the above.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1" i="0" u="none" strike="noStrike" cap="none">
                <a:solidFill>
                  <a:schemeClr val="dk1"/>
                </a:solidFill>
                <a:latin typeface="Arial"/>
                <a:ea typeface="Arial"/>
                <a:cs typeface="Arial"/>
                <a:sym typeface="Arial"/>
              </a:rPr>
              <a:t>Do not do this. It does not parallelize.</a:t>
            </a:r>
            <a:endParaRPr/>
          </a:p>
        </p:txBody>
      </p:sp>
      <p:sp>
        <p:nvSpPr>
          <p:cNvPr id="4657" name="Google Shape;4657;p47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479</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6"/>
          <p:cNvSpPr txBox="1"/>
          <p:nvPr/>
        </p:nvSpPr>
        <p:spPr>
          <a:xfrm>
            <a:off x="381000" y="1371600"/>
            <a:ext cx="80772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 name="Google Shape;383;p46"/>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Objects Passed as Parameters</a:t>
            </a:r>
            <a:endParaRPr/>
          </a:p>
        </p:txBody>
      </p:sp>
      <p:sp>
        <p:nvSpPr>
          <p:cNvPr id="384" name="Google Shape;384;p46"/>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public class ObjectPassTest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ObjectPassTest test = new ObjectPassTest();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Employee x = new Employee ();</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8         x.setSalary(120_000.00);       </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 9         test.foo(x);</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System.out.println ("Employee salary: "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 x.getSalary());</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public void foo(Employee e){</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15       e.setSalary(130_000.00);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e = new Employee();</a:t>
            </a:r>
            <a:endParaRPr/>
          </a:p>
          <a:p>
            <a:pPr marL="7936" marR="0" lvl="0" indent="7938"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17       e.setSalary(140_000.00);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endParaRPr/>
          </a:p>
          <a:p>
            <a:pPr marL="7938"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385" name="Google Shape;385;p46"/>
          <p:cNvSpPr/>
          <p:nvPr/>
        </p:nvSpPr>
        <p:spPr>
          <a:xfrm>
            <a:off x="6248400" y="2590800"/>
            <a:ext cx="1693862" cy="514350"/>
          </a:xfrm>
          <a:prstGeom prst="wedgeRectCallout">
            <a:avLst>
              <a:gd name="adj1" fmla="val -15012"/>
              <a:gd name="adj2" fmla="val 5880"/>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salary set to 120_000</a:t>
            </a:r>
            <a:endParaRPr/>
          </a:p>
        </p:txBody>
      </p:sp>
      <p:sp>
        <p:nvSpPr>
          <p:cNvPr id="386" name="Google Shape;386;p46"/>
          <p:cNvSpPr/>
          <p:nvPr/>
        </p:nvSpPr>
        <p:spPr>
          <a:xfrm>
            <a:off x="6248400" y="4724400"/>
            <a:ext cx="2133600" cy="762000"/>
          </a:xfrm>
          <a:prstGeom prst="wedgeRectCallout">
            <a:avLst>
              <a:gd name="adj1" fmla="val -15372"/>
              <a:gd name="adj2" fmla="val 1371"/>
            </a:avLst>
          </a:prstGeom>
          <a:solidFill>
            <a:srgbClr val="FFFFCC">
              <a:alpha val="49803"/>
            </a:srgbClr>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7" name="Google Shape;387;p46"/>
          <p:cNvSpPr/>
          <p:nvPr/>
        </p:nvSpPr>
        <p:spPr>
          <a:xfrm>
            <a:off x="6248400" y="4627562"/>
            <a:ext cx="2133600" cy="955675"/>
          </a:xfrm>
          <a:prstGeom prst="wedgeRectCallout">
            <a:avLst>
              <a:gd name="adj1" fmla="val -15197"/>
              <a:gd name="adj2" fmla="val 16163"/>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What will </a:t>
            </a:r>
            <a:r>
              <a:rPr lang="en-US" sz="1400" b="0" i="0" u="none">
                <a:solidFill>
                  <a:schemeClr val="dk1"/>
                </a:solidFill>
                <a:latin typeface="Courier New"/>
                <a:ea typeface="Courier New"/>
                <a:cs typeface="Courier New"/>
                <a:sym typeface="Courier New"/>
              </a:rPr>
              <a:t>x.getSalary()</a:t>
            </a:r>
            <a:r>
              <a:rPr lang="en-US" sz="1400" b="0" i="0" u="none">
                <a:solidFill>
                  <a:schemeClr val="dk1"/>
                </a:solidFill>
                <a:latin typeface="Arial"/>
                <a:ea typeface="Arial"/>
                <a:cs typeface="Arial"/>
                <a:sym typeface="Arial"/>
              </a:rPr>
              <a:t> return at the end of the </a:t>
            </a:r>
            <a:r>
              <a:rPr lang="en-US" sz="1400" b="0" i="0" u="none">
                <a:solidFill>
                  <a:schemeClr val="dk1"/>
                </a:solidFill>
                <a:latin typeface="Courier New"/>
                <a:ea typeface="Courier New"/>
                <a:cs typeface="Courier New"/>
                <a:sym typeface="Courier New"/>
              </a:rPr>
              <a:t>main()</a:t>
            </a:r>
            <a:r>
              <a:rPr lang="en-US" sz="1400" b="0" i="0" u="none">
                <a:solidFill>
                  <a:schemeClr val="dk1"/>
                </a:solidFill>
                <a:latin typeface="Arial"/>
                <a:ea typeface="Arial"/>
                <a:cs typeface="Arial"/>
                <a:sym typeface="Arial"/>
              </a:rPr>
              <a:t> method?</a:t>
            </a:r>
            <a:endParaRPr/>
          </a:p>
        </p:txBody>
      </p:sp>
      <p:sp>
        <p:nvSpPr>
          <p:cNvPr id="388" name="Google Shape;388;p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4662"/>
        <p:cNvGrpSpPr/>
        <p:nvPr/>
      </p:nvGrpSpPr>
      <p:grpSpPr>
        <a:xfrm>
          <a:off x="0" y="0"/>
          <a:ext cx="0" cy="0"/>
          <a:chOff x="0" y="0"/>
          <a:chExt cx="0" cy="0"/>
        </a:xfrm>
      </p:grpSpPr>
      <p:sp>
        <p:nvSpPr>
          <p:cNvPr id="4663" name="Google Shape;4663;p478"/>
          <p:cNvSpPr txBox="1"/>
          <p:nvPr/>
        </p:nvSpPr>
        <p:spPr>
          <a:xfrm>
            <a:off x="609600" y="1371600"/>
            <a:ext cx="7924800" cy="3886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64" name="Google Shape;4664;p4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Streams Are Deterministic for Most Part</a:t>
            </a:r>
            <a:endParaRPr/>
          </a:p>
        </p:txBody>
      </p:sp>
      <p:sp>
        <p:nvSpPr>
          <p:cNvPr id="4665" name="Google Shape;4665;p478"/>
          <p:cNvSpPr txBox="1">
            <a:spLocks noGrp="1"/>
          </p:cNvSpPr>
          <p:nvPr>
            <p:ph type="body" idx="1"/>
          </p:nvPr>
        </p:nvSpPr>
        <p:spPr>
          <a:xfrm>
            <a:off x="609600" y="1447800"/>
            <a:ext cx="7918500" cy="4519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List&lt;Employee&gt; eList = Employee.createShortList();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double r1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.mapToDouble(Employee::getSalary)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a:t>
            </a:r>
            <a:r>
              <a:rPr lang="en-US" sz="1600" b="1" i="0" u="none">
                <a:solidFill>
                  <a:schemeClr val="dk1"/>
                </a:solidFill>
                <a:latin typeface="Courier New"/>
                <a:ea typeface="Courier New"/>
                <a:cs typeface="Courier New"/>
                <a:sym typeface="Courier New"/>
              </a:rPr>
              <a:t>.sequential().sum()</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double r2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.filter(e -&gt; e.getState().equals("CO"))</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.mapToDouble(Employee::getSalary)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a:t>
            </a:r>
            <a:r>
              <a:rPr lang="en-US" sz="1600" b="1" i="0" u="none">
                <a:solidFill>
                  <a:schemeClr val="dk1"/>
                </a:solidFill>
                <a:latin typeface="Courier New"/>
                <a:ea typeface="Courier New"/>
                <a:cs typeface="Courier New"/>
                <a:sym typeface="Courier New"/>
              </a:rPr>
              <a:t>.parallel().sum()</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a:t>
            </a:r>
            <a:endParaRPr/>
          </a:p>
          <a:p>
            <a:pPr marL="15875" marR="0" lvl="0" indent="-7937" algn="l" rtl="0">
              <a:lnSpc>
                <a:spcPct val="100000"/>
              </a:lnSpc>
              <a:spcBef>
                <a:spcPts val="320"/>
              </a:spcBef>
              <a:spcAft>
                <a:spcPts val="0"/>
              </a:spcAft>
              <a:buClr>
                <a:srgbClr val="000000"/>
              </a:buClr>
              <a:buSzPts val="1600"/>
              <a:buFont typeface="Arial"/>
              <a:buAutoNum type="arabicPlain" startAt="26"/>
            </a:pPr>
            <a:r>
              <a:rPr lang="en-US" sz="1600" b="0" i="0" u="none">
                <a:solidFill>
                  <a:schemeClr val="dk1"/>
                </a:solidFill>
                <a:latin typeface="Courier New"/>
                <a:ea typeface="Courier New"/>
                <a:cs typeface="Courier New"/>
                <a:sym typeface="Courier New"/>
              </a:rPr>
              <a:t>    System.out.println("The same: " + (r1 == r2));</a:t>
            </a:r>
            <a:endParaRPr/>
          </a:p>
          <a:p>
            <a:pPr marL="15875" marR="0" lvl="0" indent="93662"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Will the result be the same?</a:t>
            </a:r>
            <a:endParaRPr/>
          </a:p>
        </p:txBody>
      </p:sp>
      <p:sp>
        <p:nvSpPr>
          <p:cNvPr id="4666" name="Google Shape;4666;p4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480</a:t>
            </a:fld>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4671"/>
        <p:cNvGrpSpPr/>
        <p:nvPr/>
      </p:nvGrpSpPr>
      <p:grpSpPr>
        <a:xfrm>
          <a:off x="0" y="0"/>
          <a:ext cx="0" cy="0"/>
          <a:chOff x="0" y="0"/>
          <a:chExt cx="0" cy="0"/>
        </a:xfrm>
      </p:grpSpPr>
      <p:sp>
        <p:nvSpPr>
          <p:cNvPr id="4672" name="Google Shape;4672;p479"/>
          <p:cNvSpPr txBox="1"/>
          <p:nvPr/>
        </p:nvSpPr>
        <p:spPr>
          <a:xfrm>
            <a:off x="609600" y="1371600"/>
            <a:ext cx="7924800" cy="3657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73" name="Google Shape;4673;p479"/>
          <p:cNvSpPr txBox="1">
            <a:spLocks noGrp="1"/>
          </p:cNvSpPr>
          <p:nvPr>
            <p:ph type="body" idx="1"/>
          </p:nvPr>
        </p:nvSpPr>
        <p:spPr>
          <a:xfrm>
            <a:off x="609600" y="1447800"/>
            <a:ext cx="7918500" cy="4740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List&lt;Employee&gt; eList = Employee.createShortList();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16         Optional&lt;Employee&gt; e1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17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18             </a:t>
            </a:r>
            <a:r>
              <a:rPr lang="en-US" sz="1600" b="1" i="0" u="none">
                <a:solidFill>
                  <a:schemeClr val="dk1"/>
                </a:solidFill>
                <a:latin typeface="Courier New"/>
                <a:ea typeface="Courier New"/>
                <a:cs typeface="Courier New"/>
                <a:sym typeface="Courier New"/>
              </a:rPr>
              <a:t>.sequential().findAny()</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19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Optional&lt;Employee&gt; e2 = eList.stream()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21             .filter(e -&gt; e.getRole().equals(Role.EXECUTIVE))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a:t>
            </a:r>
            <a:r>
              <a:rPr lang="en-US" sz="1600" b="1" i="0" u="none">
                <a:solidFill>
                  <a:schemeClr val="dk1"/>
                </a:solidFill>
                <a:latin typeface="Courier New"/>
                <a:ea typeface="Courier New"/>
                <a:cs typeface="Courier New"/>
                <a:sym typeface="Courier New"/>
              </a:rPr>
              <a:t>.parallel().findAny()</a:t>
            </a: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System.out.println("The same: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25             e1.get().getEmail().equals(e2.get().getEmail()));</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Will the result be the same?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In this case, maybe not.</a:t>
            </a:r>
            <a:endParaRPr/>
          </a:p>
        </p:txBody>
      </p:sp>
      <p:sp>
        <p:nvSpPr>
          <p:cNvPr id="4674" name="Google Shape;4674;p47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Some Are Not Deterministic</a:t>
            </a:r>
            <a:endParaRPr/>
          </a:p>
        </p:txBody>
      </p:sp>
      <p:sp>
        <p:nvSpPr>
          <p:cNvPr id="4675" name="Google Shape;4675;p4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481</a:t>
            </a:fld>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4680"/>
        <p:cNvGrpSpPr/>
        <p:nvPr/>
      </p:nvGrpSpPr>
      <p:grpSpPr>
        <a:xfrm>
          <a:off x="0" y="0"/>
          <a:ext cx="0" cy="0"/>
          <a:chOff x="0" y="0"/>
          <a:chExt cx="0" cy="0"/>
        </a:xfrm>
      </p:grpSpPr>
      <p:sp>
        <p:nvSpPr>
          <p:cNvPr id="4681" name="Google Shape;4681;p48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a:t>
            </a:r>
            <a:endParaRPr/>
          </a:p>
        </p:txBody>
      </p:sp>
      <p:sp>
        <p:nvSpPr>
          <p:cNvPr id="4682" name="Google Shape;4682;p480"/>
          <p:cNvSpPr txBox="1">
            <a:spLocks noGrp="1"/>
          </p:cNvSpPr>
          <p:nvPr>
            <p:ph type="body" idx="1"/>
          </p:nvPr>
        </p:nvSpPr>
        <p:spPr>
          <a:xfrm>
            <a:off x="609600" y="1447800"/>
            <a:ext cx="7918500" cy="360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Reduction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 operation that takes a sequence of input elements and combines them into a single summary result by repeated application of a combining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Implemented with the </a:t>
            </a:r>
            <a:r>
              <a:rPr lang="en-US" sz="2000" b="0" i="0" u="none" strike="noStrike" cap="none">
                <a:solidFill>
                  <a:schemeClr val="dk1"/>
                </a:solidFill>
                <a:latin typeface="Courier New"/>
                <a:ea typeface="Courier New"/>
                <a:cs typeface="Courier New"/>
                <a:sym typeface="Courier New"/>
              </a:rPr>
              <a:t>reduce()</a:t>
            </a:r>
            <a:r>
              <a:rPr lang="en-US" sz="20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 </a:t>
            </a:r>
            <a:r>
              <a:rPr lang="en-US" sz="2200" b="0" i="0" u="none" strike="noStrike" cap="none">
                <a:solidFill>
                  <a:schemeClr val="dk1"/>
                </a:solidFill>
                <a:latin typeface="Courier New"/>
                <a:ea typeface="Courier New"/>
                <a:cs typeface="Courier New"/>
                <a:sym typeface="Courier New"/>
              </a:rPr>
              <a:t>sum</a:t>
            </a:r>
            <a:r>
              <a:rPr lang="en-US" sz="2200" b="0" i="0" u="none" strike="noStrike" cap="none">
                <a:solidFill>
                  <a:schemeClr val="dk1"/>
                </a:solidFill>
                <a:latin typeface="Arial"/>
                <a:ea typeface="Arial"/>
                <a:cs typeface="Arial"/>
                <a:sym typeface="Arial"/>
              </a:rPr>
              <a:t> is a reduction with a base value of 0 and a combining function of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((((0 + a</a:t>
            </a:r>
            <a:r>
              <a:rPr lang="en-US" sz="2000" b="0" i="0" u="none" strike="noStrike" cap="none" baseline="-25000">
                <a:solidFill>
                  <a:schemeClr val="dk1"/>
                </a:solidFill>
                <a:latin typeface="Courier New"/>
                <a:ea typeface="Courier New"/>
                <a:cs typeface="Courier New"/>
                <a:sym typeface="Courier New"/>
              </a:rPr>
              <a:t>1</a:t>
            </a:r>
            <a:r>
              <a:rPr lang="en-US" sz="2000" b="0" i="0" u="none" strike="noStrike" cap="none">
                <a:solidFill>
                  <a:schemeClr val="dk1"/>
                </a:solidFill>
                <a:latin typeface="Courier New"/>
                <a:ea typeface="Courier New"/>
                <a:cs typeface="Courier New"/>
                <a:sym typeface="Courier New"/>
              </a:rPr>
              <a:t>) + a</a:t>
            </a:r>
            <a:r>
              <a:rPr lang="en-US" sz="2000" b="0" i="0" u="none" strike="noStrike" cap="none" baseline="-25000">
                <a:solidFill>
                  <a:schemeClr val="dk1"/>
                </a:solidFill>
                <a:latin typeface="Courier New"/>
                <a:ea typeface="Courier New"/>
                <a:cs typeface="Courier New"/>
                <a:sym typeface="Courier New"/>
              </a:rPr>
              <a:t>2</a:t>
            </a:r>
            <a:r>
              <a:rPr lang="en-US" sz="2000" b="0" i="0" u="none" strike="noStrike" cap="none">
                <a:solidFill>
                  <a:schemeClr val="dk1"/>
                </a:solidFill>
                <a:latin typeface="Courier New"/>
                <a:ea typeface="Courier New"/>
                <a:cs typeface="Courier New"/>
                <a:sym typeface="Courier New"/>
              </a:rPr>
              <a:t>) + ...) + a</a:t>
            </a:r>
            <a:r>
              <a:rPr lang="en-US" sz="2000" b="0" i="0" u="none" strike="noStrike" cap="none" baseline="-25000">
                <a:solidFill>
                  <a:schemeClr val="dk1"/>
                </a:solidFill>
                <a:latin typeface="Courier New"/>
                <a:ea typeface="Courier New"/>
                <a:cs typeface="Courier New"/>
                <a:sym typeface="Courier New"/>
              </a:rPr>
              <a:t>n</a:t>
            </a:r>
            <a:r>
              <a:rPr lang="en-US" sz="2000" b="0" i="0" u="none" strike="noStrike" cap="none">
                <a:solidFill>
                  <a:schemeClr val="dk1"/>
                </a:solidFill>
                <a:latin typeface="Courier New"/>
                <a:ea typeface="Courier New"/>
                <a:cs typeface="Courier New"/>
                <a:sym typeface="Courier New"/>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.sum()</a:t>
            </a:r>
            <a:r>
              <a:rPr lang="en-US" sz="2000" b="0" i="0" u="none" strike="noStrike" cap="none">
                <a:solidFill>
                  <a:schemeClr val="dk1"/>
                </a:solidFill>
                <a:latin typeface="Arial"/>
                <a:ea typeface="Arial"/>
                <a:cs typeface="Arial"/>
                <a:sym typeface="Arial"/>
              </a:rPr>
              <a:t> is equivalent to reduce </a:t>
            </a:r>
            <a:r>
              <a:rPr lang="en-US" sz="2000" b="0" i="0" u="none" strike="noStrike" cap="none">
                <a:solidFill>
                  <a:schemeClr val="dk1"/>
                </a:solidFill>
                <a:latin typeface="Courier New"/>
                <a:ea typeface="Courier New"/>
                <a:cs typeface="Courier New"/>
                <a:sym typeface="Courier New"/>
              </a:rPr>
              <a:t>(0, (a, b) -&gt; a +b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(0, (sum, element) -&gt; sum + element)</a:t>
            </a:r>
            <a:endParaRPr/>
          </a:p>
        </p:txBody>
      </p:sp>
      <p:sp>
        <p:nvSpPr>
          <p:cNvPr id="4683" name="Google Shape;4683;p48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482</a:t>
            </a:fld>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4688"/>
        <p:cNvGrpSpPr/>
        <p:nvPr/>
      </p:nvGrpSpPr>
      <p:grpSpPr>
        <a:xfrm>
          <a:off x="0" y="0"/>
          <a:ext cx="0" cy="0"/>
          <a:chOff x="0" y="0"/>
          <a:chExt cx="0" cy="0"/>
        </a:xfrm>
      </p:grpSpPr>
      <p:sp>
        <p:nvSpPr>
          <p:cNvPr id="4689" name="Google Shape;4689;p48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Fine Print</a:t>
            </a:r>
            <a:endParaRPr/>
          </a:p>
        </p:txBody>
      </p:sp>
      <p:sp>
        <p:nvSpPr>
          <p:cNvPr id="4690" name="Google Shape;4690;p481"/>
          <p:cNvSpPr txBox="1">
            <a:spLocks noGrp="1"/>
          </p:cNvSpPr>
          <p:nvPr>
            <p:ph type="body" idx="1"/>
          </p:nvPr>
        </p:nvSpPr>
        <p:spPr>
          <a:xfrm>
            <a:off x="609600" y="1447800"/>
            <a:ext cx="7918500" cy="3608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 combining function is associative, reduction parallelizes cleanly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Associative means the order does not matter.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The result is the same irrespective of the order used to combine elements.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Examples of: sum, min, max, average, count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.count() </a:t>
            </a:r>
            <a:r>
              <a:rPr lang="en-US" sz="2000" b="0" i="0" u="none" strike="noStrike" cap="none">
                <a:solidFill>
                  <a:schemeClr val="dk1"/>
                </a:solidFill>
                <a:latin typeface="Arial"/>
                <a:ea typeface="Arial"/>
                <a:cs typeface="Arial"/>
                <a:sym typeface="Arial"/>
              </a:rPr>
              <a:t>is equivalent to </a:t>
            </a:r>
            <a:r>
              <a:rPr lang="en-US" sz="2000" b="0" i="0" u="none" strike="noStrike" cap="none">
                <a:solidFill>
                  <a:schemeClr val="dk1"/>
                </a:solidFill>
                <a:latin typeface="Courier New"/>
                <a:ea typeface="Courier New"/>
                <a:cs typeface="Courier New"/>
                <a:sym typeface="Courier New"/>
              </a:rPr>
              <a:t>.map(e -&gt; 1).sum()</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1" i="0" u="none" strike="noStrike" cap="none">
                <a:solidFill>
                  <a:schemeClr val="dk1"/>
                </a:solidFill>
                <a:latin typeface="Arial"/>
                <a:ea typeface="Arial"/>
                <a:cs typeface="Arial"/>
                <a:sym typeface="Arial"/>
              </a:rPr>
              <a:t>Warning:</a:t>
            </a:r>
            <a:r>
              <a:rPr lang="en-US" sz="2200" b="0" i="0" u="none" strike="noStrike" cap="none">
                <a:solidFill>
                  <a:schemeClr val="dk1"/>
                </a:solidFill>
                <a:latin typeface="Arial"/>
                <a:ea typeface="Arial"/>
                <a:cs typeface="Arial"/>
                <a:sym typeface="Arial"/>
              </a:rPr>
              <a:t> If you pass a nonassociative function to </a:t>
            </a:r>
            <a:r>
              <a:rPr lang="en-US" sz="2200" b="0" i="0" u="none" strike="noStrike" cap="none">
                <a:solidFill>
                  <a:schemeClr val="dk1"/>
                </a:solidFill>
                <a:latin typeface="Courier New"/>
                <a:ea typeface="Courier New"/>
                <a:cs typeface="Courier New"/>
                <a:sym typeface="Courier New"/>
              </a:rPr>
              <a:t>reduce</a:t>
            </a:r>
            <a:r>
              <a:rPr lang="en-US" sz="2200" b="0" i="0" u="none" strike="noStrike" cap="none">
                <a:solidFill>
                  <a:schemeClr val="dk1"/>
                </a:solidFill>
                <a:latin typeface="Arial"/>
                <a:ea typeface="Arial"/>
                <a:cs typeface="Arial"/>
                <a:sym typeface="Arial"/>
              </a:rPr>
              <a:t>, you will get the wrong answer. The function must be associative.</a:t>
            </a:r>
            <a:endParaRPr/>
          </a:p>
        </p:txBody>
      </p:sp>
      <p:sp>
        <p:nvSpPr>
          <p:cNvPr id="4691" name="Google Shape;4691;p4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483</a:t>
            </a:fld>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4696"/>
        <p:cNvGrpSpPr/>
        <p:nvPr/>
      </p:nvGrpSpPr>
      <p:grpSpPr>
        <a:xfrm>
          <a:off x="0" y="0"/>
          <a:ext cx="0" cy="0"/>
          <a:chOff x="0" y="0"/>
          <a:chExt cx="0" cy="0"/>
        </a:xfrm>
      </p:grpSpPr>
      <p:sp>
        <p:nvSpPr>
          <p:cNvPr id="4697" name="Google Shape;4697;p482"/>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98" name="Google Shape;4698;p4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699" name="Google Shape;4699;p482"/>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00" name="Google Shape;4700;p482"/>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0</a:t>
            </a:r>
            <a:endParaRPr/>
          </a:p>
        </p:txBody>
      </p:sp>
      <p:sp>
        <p:nvSpPr>
          <p:cNvPr id="4701" name="Google Shape;4701;p482"/>
          <p:cNvSpPr txBox="1"/>
          <p:nvPr/>
        </p:nvSpPr>
        <p:spPr>
          <a:xfrm>
            <a:off x="2362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1</a:t>
            </a:r>
            <a:endParaRPr/>
          </a:p>
        </p:txBody>
      </p:sp>
      <p:sp>
        <p:nvSpPr>
          <p:cNvPr id="4702" name="Google Shape;4702;p482"/>
          <p:cNvSpPr txBox="1"/>
          <p:nvPr/>
        </p:nvSpPr>
        <p:spPr>
          <a:xfrm>
            <a:off x="32194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2</a:t>
            </a:r>
            <a:endParaRPr/>
          </a:p>
        </p:txBody>
      </p:sp>
      <p:sp>
        <p:nvSpPr>
          <p:cNvPr id="4703" name="Google Shape;4703;p482"/>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04" name="Google Shape;4704;p482"/>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05" name="Google Shape;4705;p482"/>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06" name="Google Shape;4706;p482"/>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07" name="Google Shape;4707;p482"/>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08" name="Google Shape;4708;p4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484</a:t>
            </a:fld>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483"/>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15" name="Google Shape;4715;p4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16" name="Google Shape;4716;p483"/>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17" name="Google Shape;4717;p483"/>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a:t>
            </a:r>
            <a:endParaRPr/>
          </a:p>
        </p:txBody>
      </p:sp>
      <p:sp>
        <p:nvSpPr>
          <p:cNvPr id="4718" name="Google Shape;4718;p483"/>
          <p:cNvSpPr txBox="1"/>
          <p:nvPr/>
        </p:nvSpPr>
        <p:spPr>
          <a:xfrm>
            <a:off x="32194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2</a:t>
            </a:r>
            <a:endParaRPr/>
          </a:p>
        </p:txBody>
      </p:sp>
      <p:sp>
        <p:nvSpPr>
          <p:cNvPr id="4719" name="Google Shape;4719;p483"/>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20" name="Google Shape;4720;p483"/>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21" name="Google Shape;4721;p483"/>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22" name="Google Shape;4722;p483"/>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23" name="Google Shape;4723;p483"/>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24" name="Google Shape;4724;p4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485</a:t>
            </a:fld>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4729"/>
        <p:cNvGrpSpPr/>
        <p:nvPr/>
      </p:nvGrpSpPr>
      <p:grpSpPr>
        <a:xfrm>
          <a:off x="0" y="0"/>
          <a:ext cx="0" cy="0"/>
          <a:chOff x="0" y="0"/>
          <a:chExt cx="0" cy="0"/>
        </a:xfrm>
      </p:grpSpPr>
      <p:sp>
        <p:nvSpPr>
          <p:cNvPr id="4730" name="Google Shape;4730;p484"/>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31" name="Google Shape;4731;p4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32" name="Google Shape;4732;p484"/>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33" name="Google Shape;4733;p484"/>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3</a:t>
            </a:r>
            <a:endParaRPr/>
          </a:p>
        </p:txBody>
      </p:sp>
      <p:sp>
        <p:nvSpPr>
          <p:cNvPr id="4734" name="Google Shape;4734;p484"/>
          <p:cNvSpPr txBox="1"/>
          <p:nvPr/>
        </p:nvSpPr>
        <p:spPr>
          <a:xfrm>
            <a:off x="40767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3</a:t>
            </a:r>
            <a:endParaRPr/>
          </a:p>
        </p:txBody>
      </p:sp>
      <p:sp>
        <p:nvSpPr>
          <p:cNvPr id="4735" name="Google Shape;4735;p484"/>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36" name="Google Shape;4736;p484"/>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37" name="Google Shape;4737;p484"/>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38" name="Google Shape;4738;p484"/>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39" name="Google Shape;4739;p4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486</a:t>
            </a:fld>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4744"/>
        <p:cNvGrpSpPr/>
        <p:nvPr/>
      </p:nvGrpSpPr>
      <p:grpSpPr>
        <a:xfrm>
          <a:off x="0" y="0"/>
          <a:ext cx="0" cy="0"/>
          <a:chOff x="0" y="0"/>
          <a:chExt cx="0" cy="0"/>
        </a:xfrm>
      </p:grpSpPr>
      <p:sp>
        <p:nvSpPr>
          <p:cNvPr id="4745" name="Google Shape;4745;p485"/>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46" name="Google Shape;4746;p4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47" name="Google Shape;4747;p485"/>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48" name="Google Shape;4748;p485"/>
          <p:cNvSpPr txBox="1"/>
          <p:nvPr/>
        </p:nvSpPr>
        <p:spPr>
          <a:xfrm>
            <a:off x="762000" y="3505200"/>
            <a:ext cx="6129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6</a:t>
            </a:r>
            <a:endParaRPr/>
          </a:p>
        </p:txBody>
      </p:sp>
      <p:sp>
        <p:nvSpPr>
          <p:cNvPr id="4749" name="Google Shape;4749;p485"/>
          <p:cNvSpPr txBox="1"/>
          <p:nvPr/>
        </p:nvSpPr>
        <p:spPr>
          <a:xfrm>
            <a:off x="493395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4</a:t>
            </a:r>
            <a:endParaRPr/>
          </a:p>
        </p:txBody>
      </p:sp>
      <p:sp>
        <p:nvSpPr>
          <p:cNvPr id="4750" name="Google Shape;4750;p485"/>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51" name="Google Shape;4751;p485"/>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52" name="Google Shape;4752;p485"/>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53" name="Google Shape;4753;p4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487</a:t>
            </a:fld>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4759" name="Google Shape;4759;p486"/>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60" name="Google Shape;4760;p4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61" name="Google Shape;4761;p486"/>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62" name="Google Shape;4762;p486"/>
          <p:cNvSpPr txBox="1"/>
          <p:nvPr/>
        </p:nvSpPr>
        <p:spPr>
          <a:xfrm>
            <a:off x="762000" y="3505200"/>
            <a:ext cx="10413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10</a:t>
            </a:r>
            <a:endParaRPr/>
          </a:p>
        </p:txBody>
      </p:sp>
      <p:sp>
        <p:nvSpPr>
          <p:cNvPr id="4763" name="Google Shape;4763;p486"/>
          <p:cNvSpPr txBox="1"/>
          <p:nvPr/>
        </p:nvSpPr>
        <p:spPr>
          <a:xfrm>
            <a:off x="5791200" y="3733800"/>
            <a:ext cx="527100" cy="8304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0" i="0" u="none">
                <a:solidFill>
                  <a:schemeClr val="dk1"/>
                </a:solidFill>
                <a:latin typeface="Arial"/>
                <a:ea typeface="Arial"/>
                <a:cs typeface="Arial"/>
                <a:sym typeface="Arial"/>
              </a:rPr>
              <a:t>5</a:t>
            </a:r>
            <a:endParaRPr/>
          </a:p>
        </p:txBody>
      </p:sp>
      <p:sp>
        <p:nvSpPr>
          <p:cNvPr id="4764" name="Google Shape;4764;p486"/>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65" name="Google Shape;4765;p486"/>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66" name="Google Shape;4766;p4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488</a:t>
            </a:fld>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sp>
        <p:nvSpPr>
          <p:cNvPr id="4772" name="Google Shape;4772;p487"/>
          <p:cNvSpPr txBox="1"/>
          <p:nvPr/>
        </p:nvSpPr>
        <p:spPr>
          <a:xfrm>
            <a:off x="609600" y="1371600"/>
            <a:ext cx="7924800" cy="137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73" name="Google Shape;4773;p4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Reduction: Example</a:t>
            </a:r>
            <a:endParaRPr/>
          </a:p>
        </p:txBody>
      </p:sp>
      <p:sp>
        <p:nvSpPr>
          <p:cNvPr id="4774" name="Google Shape;4774;p487"/>
          <p:cNvSpPr txBox="1">
            <a:spLocks noGrp="1"/>
          </p:cNvSpPr>
          <p:nvPr>
            <p:ph type="body" idx="1"/>
          </p:nvPr>
        </p:nvSpPr>
        <p:spPr>
          <a:xfrm>
            <a:off x="609600" y="1447800"/>
            <a:ext cx="7918500" cy="115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5).parallel()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20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21         System.out.println("Result: " + r2);</a:t>
            </a:r>
            <a:endParaRPr/>
          </a:p>
        </p:txBody>
      </p:sp>
      <p:sp>
        <p:nvSpPr>
          <p:cNvPr id="4775" name="Google Shape;4775;p487"/>
          <p:cNvSpPr txBox="1"/>
          <p:nvPr/>
        </p:nvSpPr>
        <p:spPr>
          <a:xfrm>
            <a:off x="762000" y="3505200"/>
            <a:ext cx="1041300" cy="10161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0"/>
              <a:buFont typeface="Arial"/>
              <a:buNone/>
            </a:pPr>
            <a:r>
              <a:rPr lang="en-US" sz="6000" b="0" i="0" u="none">
                <a:solidFill>
                  <a:schemeClr val="dk1"/>
                </a:solidFill>
                <a:latin typeface="Arial"/>
                <a:ea typeface="Arial"/>
                <a:cs typeface="Arial"/>
                <a:sym typeface="Arial"/>
              </a:rPr>
              <a:t>15</a:t>
            </a:r>
            <a:endParaRPr/>
          </a:p>
        </p:txBody>
      </p:sp>
      <p:sp>
        <p:nvSpPr>
          <p:cNvPr id="4776" name="Google Shape;4776;p487"/>
          <p:cNvSpPr txBox="1"/>
          <p:nvPr/>
        </p:nvSpPr>
        <p:spPr>
          <a:xfrm>
            <a:off x="762000" y="4876800"/>
            <a:ext cx="658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Sum</a:t>
            </a:r>
            <a:endParaRPr/>
          </a:p>
        </p:txBody>
      </p:sp>
      <p:sp>
        <p:nvSpPr>
          <p:cNvPr id="4777" name="Google Shape;4777;p487"/>
          <p:cNvSpPr txBox="1"/>
          <p:nvPr/>
        </p:nvSpPr>
        <p:spPr>
          <a:xfrm>
            <a:off x="3581400" y="4876800"/>
            <a:ext cx="11463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Elements</a:t>
            </a:r>
            <a:endParaRPr/>
          </a:p>
        </p:txBody>
      </p:sp>
      <p:sp>
        <p:nvSpPr>
          <p:cNvPr id="4778" name="Google Shape;4778;p4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489</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p:nvPr/>
        </p:nvSpPr>
        <p:spPr>
          <a:xfrm>
            <a:off x="533400" y="2514600"/>
            <a:ext cx="8077200" cy="129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5" name="Google Shape;395;p47"/>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Garbage Collection</a:t>
            </a:r>
            <a:endParaRPr/>
          </a:p>
        </p:txBody>
      </p:sp>
      <p:sp>
        <p:nvSpPr>
          <p:cNvPr id="396" name="Google Shape;396;p47"/>
          <p:cNvSpPr txBox="1">
            <a:spLocks noGrp="1"/>
          </p:cNvSpPr>
          <p:nvPr>
            <p:ph type="body" idx="1"/>
          </p:nvPr>
        </p:nvSpPr>
        <p:spPr>
          <a:xfrm>
            <a:off x="609600" y="1447800"/>
            <a:ext cx="7918450" cy="386080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an object is instantiated by using the </a:t>
            </a:r>
            <a:r>
              <a:rPr lang="en-US" sz="2200" b="0" i="0" u="none">
                <a:solidFill>
                  <a:schemeClr val="dk1"/>
                </a:solidFill>
                <a:latin typeface="Courier New"/>
                <a:ea typeface="Courier New"/>
                <a:cs typeface="Courier New"/>
                <a:sym typeface="Courier New"/>
              </a:rPr>
              <a:t>new</a:t>
            </a:r>
            <a:r>
              <a:rPr lang="en-US" sz="2200" b="0" i="0" u="none">
                <a:solidFill>
                  <a:schemeClr val="dk1"/>
                </a:solidFill>
                <a:latin typeface="Arial"/>
                <a:ea typeface="Arial"/>
                <a:cs typeface="Arial"/>
                <a:sym typeface="Arial"/>
              </a:rPr>
              <a:t> keyword, memory is allocated for the object. The scope of an object reference depends on where the object is instantiated:</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someMethod() {</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Employee e = new Employee();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operations on e</a:t>
            </a:r>
            <a:endParaRPr/>
          </a:p>
          <a:p>
            <a:pPr marL="7936" marR="0" lvl="0" indent="7938"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When </a:t>
            </a:r>
            <a:r>
              <a:rPr lang="en-US" sz="2200" b="0" i="0" u="none" strike="noStrike" cap="none">
                <a:solidFill>
                  <a:schemeClr val="dk1"/>
                </a:solidFill>
                <a:latin typeface="Courier New"/>
                <a:ea typeface="Courier New"/>
                <a:cs typeface="Courier New"/>
                <a:sym typeface="Courier New"/>
              </a:rPr>
              <a:t>someMethod</a:t>
            </a:r>
            <a:r>
              <a:rPr lang="en-US" sz="2200" b="0" i="0" u="none" strike="noStrike" cap="none">
                <a:solidFill>
                  <a:schemeClr val="dk1"/>
                </a:solidFill>
                <a:latin typeface="Arial"/>
                <a:ea typeface="Arial"/>
                <a:cs typeface="Arial"/>
                <a:sym typeface="Arial"/>
              </a:rPr>
              <a:t> completes, the memory referenced by </a:t>
            </a:r>
            <a:r>
              <a:rPr lang="en-US" sz="2200" b="0" i="0" u="none" strike="noStrike" cap="none">
                <a:solidFill>
                  <a:schemeClr val="dk1"/>
                </a:solidFill>
                <a:latin typeface="Courier New"/>
                <a:ea typeface="Courier New"/>
                <a:cs typeface="Courier New"/>
                <a:sym typeface="Courier New"/>
              </a:rPr>
              <a:t>e</a:t>
            </a:r>
            <a:r>
              <a:rPr lang="en-US" sz="2200" b="0" i="0" u="none" strike="noStrike" cap="none">
                <a:solidFill>
                  <a:schemeClr val="dk1"/>
                </a:solidFill>
                <a:latin typeface="Arial"/>
                <a:ea typeface="Arial"/>
                <a:cs typeface="Arial"/>
                <a:sym typeface="Arial"/>
              </a:rPr>
              <a:t> is no longer accessible.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Java's garbage collector recognizes when an instance is no longer accessible and eligible for collection.</a:t>
            </a:r>
            <a:endParaRPr/>
          </a:p>
        </p:txBody>
      </p:sp>
      <p:sp>
        <p:nvSpPr>
          <p:cNvPr id="397" name="Google Shape;397;p47"/>
          <p:cNvSpPr/>
          <p:nvPr/>
        </p:nvSpPr>
        <p:spPr>
          <a:xfrm>
            <a:off x="3962400" y="3309937"/>
            <a:ext cx="2438400" cy="381000"/>
          </a:xfrm>
          <a:prstGeom prst="wedgeRectCallout">
            <a:avLst>
              <a:gd name="adj1" fmla="val -27885"/>
              <a:gd name="adj2" fmla="val 20388"/>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Object </a:t>
            </a:r>
            <a:r>
              <a:rPr lang="en-US" sz="1400" b="0" i="0" u="none">
                <a:solidFill>
                  <a:schemeClr val="dk1"/>
                </a:solidFill>
                <a:latin typeface="Courier New"/>
                <a:ea typeface="Courier New"/>
                <a:cs typeface="Courier New"/>
                <a:sym typeface="Courier New"/>
              </a:rPr>
              <a:t>e</a:t>
            </a:r>
            <a:r>
              <a:rPr lang="en-US" sz="1400" b="0" i="0" u="none">
                <a:solidFill>
                  <a:schemeClr val="dk1"/>
                </a:solidFill>
                <a:latin typeface="Arial"/>
                <a:ea typeface="Arial"/>
                <a:cs typeface="Arial"/>
                <a:sym typeface="Arial"/>
              </a:rPr>
              <a:t> scope ends here.</a:t>
            </a:r>
            <a:endParaRPr/>
          </a:p>
        </p:txBody>
      </p:sp>
      <p:sp>
        <p:nvSpPr>
          <p:cNvPr id="398" name="Google Shape;398;p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4783"/>
        <p:cNvGrpSpPr/>
        <p:nvPr/>
      </p:nvGrpSpPr>
      <p:grpSpPr>
        <a:xfrm>
          <a:off x="0" y="0"/>
          <a:ext cx="0" cy="0"/>
          <a:chOff x="0" y="0"/>
          <a:chExt cx="0" cy="0"/>
        </a:xfrm>
      </p:grpSpPr>
      <p:sp>
        <p:nvSpPr>
          <p:cNvPr id="4784" name="Google Shape;4784;p4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Look Under the Hood</a:t>
            </a:r>
            <a:endParaRPr/>
          </a:p>
        </p:txBody>
      </p:sp>
      <p:sp>
        <p:nvSpPr>
          <p:cNvPr id="4785" name="Google Shape;4785;p488"/>
          <p:cNvSpPr txBox="1">
            <a:spLocks noGrp="1"/>
          </p:cNvSpPr>
          <p:nvPr>
            <p:ph type="body" idx="1"/>
          </p:nvPr>
        </p:nvSpPr>
        <p:spPr>
          <a:xfrm>
            <a:off x="609600" y="1447800"/>
            <a:ext cx="7918500" cy="110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Pipeline decomposed into subpipelines.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Each subpipeline produces a subresult.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Subresults combined into final result.</a:t>
            </a:r>
            <a:endParaRPr/>
          </a:p>
        </p:txBody>
      </p:sp>
      <p:sp>
        <p:nvSpPr>
          <p:cNvPr id="4786" name="Google Shape;4786;p488"/>
          <p:cNvSpPr txBox="1"/>
          <p:nvPr/>
        </p:nvSpPr>
        <p:spPr>
          <a:xfrm>
            <a:off x="152400" y="39624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cxnSp>
        <p:nvCxnSpPr>
          <p:cNvPr id="4787" name="Google Shape;4787;p488"/>
          <p:cNvCxnSpPr/>
          <p:nvPr/>
        </p:nvCxnSpPr>
        <p:spPr>
          <a:xfrm rot="10800000" flipH="1">
            <a:off x="3124200" y="3810000"/>
            <a:ext cx="609600" cy="304800"/>
          </a:xfrm>
          <a:prstGeom prst="straightConnector1">
            <a:avLst/>
          </a:prstGeom>
          <a:noFill/>
          <a:ln w="28575" cap="rnd" cmpd="sng">
            <a:solidFill>
              <a:schemeClr val="dk1"/>
            </a:solidFill>
            <a:prstDash val="solid"/>
            <a:miter lim="800000"/>
            <a:headEnd type="none" w="med" len="med"/>
            <a:tailEnd type="triangle" w="med" len="med"/>
          </a:ln>
        </p:spPr>
      </p:cxnSp>
      <p:cxnSp>
        <p:nvCxnSpPr>
          <p:cNvPr id="4788" name="Google Shape;4788;p488"/>
          <p:cNvCxnSpPr/>
          <p:nvPr/>
        </p:nvCxnSpPr>
        <p:spPr>
          <a:xfrm>
            <a:off x="3124200" y="4114800"/>
            <a:ext cx="609600" cy="76200"/>
          </a:xfrm>
          <a:prstGeom prst="straightConnector1">
            <a:avLst/>
          </a:prstGeom>
          <a:noFill/>
          <a:ln w="28575" cap="rnd" cmpd="sng">
            <a:solidFill>
              <a:schemeClr val="dk1"/>
            </a:solidFill>
            <a:prstDash val="solid"/>
            <a:miter lim="800000"/>
            <a:headEnd type="none" w="med" len="med"/>
            <a:tailEnd type="triangle" w="med" len="med"/>
          </a:ln>
        </p:spPr>
      </p:cxnSp>
      <p:sp>
        <p:nvSpPr>
          <p:cNvPr id="4789" name="Google Shape;4789;p488"/>
          <p:cNvSpPr txBox="1"/>
          <p:nvPr/>
        </p:nvSpPr>
        <p:spPr>
          <a:xfrm>
            <a:off x="3733800" y="32004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sp>
        <p:nvSpPr>
          <p:cNvPr id="4790" name="Google Shape;4790;p488"/>
          <p:cNvSpPr txBox="1"/>
          <p:nvPr/>
        </p:nvSpPr>
        <p:spPr>
          <a:xfrm>
            <a:off x="3733800" y="36322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sp>
        <p:nvSpPr>
          <p:cNvPr id="4791" name="Google Shape;4791;p488"/>
          <p:cNvSpPr txBox="1"/>
          <p:nvPr/>
        </p:nvSpPr>
        <p:spPr>
          <a:xfrm>
            <a:off x="3733800" y="40640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sp>
        <p:nvSpPr>
          <p:cNvPr id="4792" name="Google Shape;4792;p488"/>
          <p:cNvSpPr txBox="1"/>
          <p:nvPr/>
        </p:nvSpPr>
        <p:spPr>
          <a:xfrm>
            <a:off x="3733800" y="4495800"/>
            <a:ext cx="3084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eList.stream().map(…).sum()</a:t>
            </a:r>
            <a:endParaRPr/>
          </a:p>
        </p:txBody>
      </p:sp>
      <p:cxnSp>
        <p:nvCxnSpPr>
          <p:cNvPr id="4793" name="Google Shape;4793;p488"/>
          <p:cNvCxnSpPr/>
          <p:nvPr/>
        </p:nvCxnSpPr>
        <p:spPr>
          <a:xfrm>
            <a:off x="3124200" y="4114800"/>
            <a:ext cx="609600" cy="457200"/>
          </a:xfrm>
          <a:prstGeom prst="straightConnector1">
            <a:avLst/>
          </a:prstGeom>
          <a:noFill/>
          <a:ln w="28575" cap="rnd" cmpd="sng">
            <a:solidFill>
              <a:schemeClr val="dk1"/>
            </a:solidFill>
            <a:prstDash val="solid"/>
            <a:miter lim="800000"/>
            <a:headEnd type="none" w="med" len="med"/>
            <a:tailEnd type="triangle" w="med" len="med"/>
          </a:ln>
        </p:spPr>
      </p:cxnSp>
      <p:cxnSp>
        <p:nvCxnSpPr>
          <p:cNvPr id="4794" name="Google Shape;4794;p488"/>
          <p:cNvCxnSpPr/>
          <p:nvPr/>
        </p:nvCxnSpPr>
        <p:spPr>
          <a:xfrm rot="10800000" flipH="1">
            <a:off x="3124200" y="3352800"/>
            <a:ext cx="676200" cy="762000"/>
          </a:xfrm>
          <a:prstGeom prst="straightConnector1">
            <a:avLst/>
          </a:prstGeom>
          <a:noFill/>
          <a:ln w="28575" cap="rnd" cmpd="sng">
            <a:solidFill>
              <a:schemeClr val="dk1"/>
            </a:solidFill>
            <a:prstDash val="solid"/>
            <a:miter lim="800000"/>
            <a:headEnd type="none" w="med" len="med"/>
            <a:tailEnd type="triangle" w="med" len="med"/>
          </a:ln>
        </p:spPr>
      </p:cxnSp>
      <p:sp>
        <p:nvSpPr>
          <p:cNvPr id="4795" name="Google Shape;4795;p488"/>
          <p:cNvSpPr txBox="1"/>
          <p:nvPr/>
        </p:nvSpPr>
        <p:spPr>
          <a:xfrm>
            <a:off x="7543800" y="3962400"/>
            <a:ext cx="828600" cy="30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a:t>
            </a:r>
            <a:endParaRPr/>
          </a:p>
        </p:txBody>
      </p:sp>
      <p:cxnSp>
        <p:nvCxnSpPr>
          <p:cNvPr id="4796" name="Google Shape;4796;p488"/>
          <p:cNvCxnSpPr/>
          <p:nvPr/>
        </p:nvCxnSpPr>
        <p:spPr>
          <a:xfrm rot="10800000" flipH="1">
            <a:off x="6858000" y="4114800"/>
            <a:ext cx="685800" cy="152400"/>
          </a:xfrm>
          <a:prstGeom prst="straightConnector1">
            <a:avLst/>
          </a:prstGeom>
          <a:noFill/>
          <a:ln w="28575" cap="rnd" cmpd="sng">
            <a:solidFill>
              <a:schemeClr val="dk1"/>
            </a:solidFill>
            <a:prstDash val="solid"/>
            <a:miter lim="800000"/>
            <a:headEnd type="none" w="med" len="med"/>
            <a:tailEnd type="none" w="med" len="med"/>
          </a:ln>
        </p:spPr>
      </p:cxnSp>
      <p:cxnSp>
        <p:nvCxnSpPr>
          <p:cNvPr id="4797" name="Google Shape;4797;p488"/>
          <p:cNvCxnSpPr/>
          <p:nvPr/>
        </p:nvCxnSpPr>
        <p:spPr>
          <a:xfrm>
            <a:off x="6781800" y="3810000"/>
            <a:ext cx="762000" cy="304800"/>
          </a:xfrm>
          <a:prstGeom prst="straightConnector1">
            <a:avLst/>
          </a:prstGeom>
          <a:noFill/>
          <a:ln w="28575" cap="rnd" cmpd="sng">
            <a:solidFill>
              <a:schemeClr val="dk1"/>
            </a:solidFill>
            <a:prstDash val="solid"/>
            <a:miter lim="800000"/>
            <a:headEnd type="none" w="med" len="med"/>
            <a:tailEnd type="none" w="med" len="med"/>
          </a:ln>
        </p:spPr>
      </p:cxnSp>
      <p:cxnSp>
        <p:nvCxnSpPr>
          <p:cNvPr id="4798" name="Google Shape;4798;p488"/>
          <p:cNvCxnSpPr/>
          <p:nvPr/>
        </p:nvCxnSpPr>
        <p:spPr>
          <a:xfrm>
            <a:off x="6781800" y="3429000"/>
            <a:ext cx="762000" cy="685800"/>
          </a:xfrm>
          <a:prstGeom prst="straightConnector1">
            <a:avLst/>
          </a:prstGeom>
          <a:noFill/>
          <a:ln w="28575" cap="rnd" cmpd="sng">
            <a:solidFill>
              <a:schemeClr val="dk1"/>
            </a:solidFill>
            <a:prstDash val="solid"/>
            <a:miter lim="800000"/>
            <a:headEnd type="none" w="med" len="med"/>
            <a:tailEnd type="none" w="med" len="med"/>
          </a:ln>
        </p:spPr>
      </p:cxnSp>
      <p:cxnSp>
        <p:nvCxnSpPr>
          <p:cNvPr id="4799" name="Google Shape;4799;p488"/>
          <p:cNvCxnSpPr/>
          <p:nvPr/>
        </p:nvCxnSpPr>
        <p:spPr>
          <a:xfrm rot="10800000" flipH="1">
            <a:off x="6858000" y="4114800"/>
            <a:ext cx="685800" cy="533400"/>
          </a:xfrm>
          <a:prstGeom prst="straightConnector1">
            <a:avLst/>
          </a:prstGeom>
          <a:noFill/>
          <a:ln w="28575" cap="rnd" cmpd="sng">
            <a:solidFill>
              <a:schemeClr val="dk1"/>
            </a:solidFill>
            <a:prstDash val="solid"/>
            <a:miter lim="800000"/>
            <a:headEnd type="none" w="med" len="med"/>
            <a:tailEnd type="none" w="med" len="med"/>
          </a:ln>
        </p:spPr>
      </p:cxnSp>
      <p:sp>
        <p:nvSpPr>
          <p:cNvPr id="4800" name="Google Shape;4800;p4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490</a:t>
            </a:fld>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805"/>
        <p:cNvGrpSpPr/>
        <p:nvPr/>
      </p:nvGrpSpPr>
      <p:grpSpPr>
        <a:xfrm>
          <a:off x="0" y="0"/>
          <a:ext cx="0" cy="0"/>
          <a:chOff x="0" y="0"/>
          <a:chExt cx="0" cy="0"/>
        </a:xfrm>
      </p:grpSpPr>
      <p:sp>
        <p:nvSpPr>
          <p:cNvPr id="4806" name="Google Shape;4806;p489"/>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07" name="Google Shape;4807;p4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08" name="Google Shape;4808;p489"/>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809" name="Google Shape;4809;p489"/>
          <p:cNvSpPr txBox="1"/>
          <p:nvPr/>
        </p:nvSpPr>
        <p:spPr>
          <a:xfrm>
            <a:off x="2755900"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10" name="Google Shape;4810;p489"/>
          <p:cNvSpPr txBox="1"/>
          <p:nvPr/>
        </p:nvSpPr>
        <p:spPr>
          <a:xfrm>
            <a:off x="3224212"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sp>
        <p:nvSpPr>
          <p:cNvPr id="4811" name="Google Shape;4811;p489"/>
          <p:cNvSpPr txBox="1"/>
          <p:nvPr/>
        </p:nvSpPr>
        <p:spPr>
          <a:xfrm>
            <a:off x="3692525"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12" name="Google Shape;4812;p489"/>
          <p:cNvSpPr txBox="1"/>
          <p:nvPr/>
        </p:nvSpPr>
        <p:spPr>
          <a:xfrm>
            <a:off x="4159250" y="2971800"/>
            <a:ext cx="3573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sp>
        <p:nvSpPr>
          <p:cNvPr id="4813" name="Google Shape;4813;p489"/>
          <p:cNvSpPr txBox="1"/>
          <p:nvPr/>
        </p:nvSpPr>
        <p:spPr>
          <a:xfrm>
            <a:off x="4627562" y="2971800"/>
            <a:ext cx="3573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14" name="Google Shape;4814;p489"/>
          <p:cNvSpPr txBox="1"/>
          <p:nvPr/>
        </p:nvSpPr>
        <p:spPr>
          <a:xfrm>
            <a:off x="5095875"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sp>
        <p:nvSpPr>
          <p:cNvPr id="4815" name="Google Shape;4815;p489"/>
          <p:cNvSpPr txBox="1"/>
          <p:nvPr/>
        </p:nvSpPr>
        <p:spPr>
          <a:xfrm>
            <a:off x="5564187"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16" name="Google Shape;4816;p489"/>
          <p:cNvSpPr txBox="1"/>
          <p:nvPr/>
        </p:nvSpPr>
        <p:spPr>
          <a:xfrm>
            <a:off x="6032500" y="2971800"/>
            <a:ext cx="3555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sp>
        <p:nvSpPr>
          <p:cNvPr id="4817" name="Google Shape;4817;p4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491</a:t>
            </a:fld>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4822"/>
        <p:cNvGrpSpPr/>
        <p:nvPr/>
      </p:nvGrpSpPr>
      <p:grpSpPr>
        <a:xfrm>
          <a:off x="0" y="0"/>
          <a:ext cx="0" cy="0"/>
          <a:chOff x="0" y="0"/>
          <a:chExt cx="0" cy="0"/>
        </a:xfrm>
      </p:grpSpPr>
      <p:sp>
        <p:nvSpPr>
          <p:cNvPr id="4823" name="Google Shape;4823;p490"/>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24" name="Google Shape;4824;p4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25" name="Google Shape;4825;p490"/>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grpSp>
        <p:nvGrpSpPr>
          <p:cNvPr id="4826" name="Google Shape;4826;p490"/>
          <p:cNvGrpSpPr/>
          <p:nvPr/>
        </p:nvGrpSpPr>
        <p:grpSpPr>
          <a:xfrm>
            <a:off x="2077286" y="3568717"/>
            <a:ext cx="1676825" cy="439736"/>
            <a:chOff x="0" y="0"/>
            <a:chExt cx="2147483647" cy="2147483646"/>
          </a:xfrm>
        </p:grpSpPr>
        <p:sp>
          <p:nvSpPr>
            <p:cNvPr id="4827" name="Google Shape;4827;p490"/>
            <p:cNvSpPr txBox="1"/>
            <p:nvPr/>
          </p:nvSpPr>
          <p:spPr>
            <a:xfrm>
              <a:off x="0"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28" name="Google Shape;4828;p490"/>
            <p:cNvSpPr txBox="1"/>
            <p:nvPr/>
          </p:nvSpPr>
          <p:spPr>
            <a:xfrm>
              <a:off x="570995879"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sp>
          <p:nvSpPr>
            <p:cNvPr id="4829" name="Google Shape;4829;p490"/>
            <p:cNvSpPr txBox="1"/>
            <p:nvPr/>
          </p:nvSpPr>
          <p:spPr>
            <a:xfrm>
              <a:off x="1141991450"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30" name="Google Shape;4830;p490"/>
            <p:cNvSpPr txBox="1"/>
            <p:nvPr/>
          </p:nvSpPr>
          <p:spPr>
            <a:xfrm>
              <a:off x="1712987022" y="0"/>
              <a:ext cx="43449662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grpSp>
      <p:grpSp>
        <p:nvGrpSpPr>
          <p:cNvPr id="4831" name="Google Shape;4831;p490"/>
          <p:cNvGrpSpPr/>
          <p:nvPr/>
        </p:nvGrpSpPr>
        <p:grpSpPr>
          <a:xfrm>
            <a:off x="4883847" y="3568717"/>
            <a:ext cx="1676823" cy="439736"/>
            <a:chOff x="0" y="0"/>
            <a:chExt cx="2147483647" cy="2147483646"/>
          </a:xfrm>
        </p:grpSpPr>
        <p:sp>
          <p:nvSpPr>
            <p:cNvPr id="4832" name="Google Shape;4832;p490"/>
            <p:cNvSpPr txBox="1"/>
            <p:nvPr/>
          </p:nvSpPr>
          <p:spPr>
            <a:xfrm>
              <a:off x="0"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33" name="Google Shape;4833;p490"/>
            <p:cNvSpPr txBox="1"/>
            <p:nvPr/>
          </p:nvSpPr>
          <p:spPr>
            <a:xfrm>
              <a:off x="570996307"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sp>
          <p:nvSpPr>
            <p:cNvPr id="4834" name="Google Shape;4834;p490"/>
            <p:cNvSpPr txBox="1"/>
            <p:nvPr/>
          </p:nvSpPr>
          <p:spPr>
            <a:xfrm>
              <a:off x="1141992614"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35" name="Google Shape;4835;p490"/>
            <p:cNvSpPr txBox="1"/>
            <p:nvPr/>
          </p:nvSpPr>
          <p:spPr>
            <a:xfrm>
              <a:off x="1712986462" y="0"/>
              <a:ext cx="434497184"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grpSp>
      <p:sp>
        <p:nvSpPr>
          <p:cNvPr id="4836" name="Google Shape;4836;p490"/>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37" name="Google Shape;4837;p490"/>
          <p:cNvCxnSpPr/>
          <p:nvPr/>
        </p:nvCxnSpPr>
        <p:spPr>
          <a:xfrm>
            <a:off x="4572000" y="2819399"/>
            <a:ext cx="11796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38" name="Google Shape;4838;p490"/>
          <p:cNvCxnSpPr/>
          <p:nvPr/>
        </p:nvCxnSpPr>
        <p:spPr>
          <a:xfrm flipH="1">
            <a:off x="3324300" y="2819399"/>
            <a:ext cx="12477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39" name="Google Shape;4839;p4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492</a:t>
            </a:fld>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844"/>
        <p:cNvGrpSpPr/>
        <p:nvPr/>
      </p:nvGrpSpPr>
      <p:grpSpPr>
        <a:xfrm>
          <a:off x="0" y="0"/>
          <a:ext cx="0" cy="0"/>
          <a:chOff x="0" y="0"/>
          <a:chExt cx="0" cy="0"/>
        </a:xfrm>
      </p:grpSpPr>
      <p:sp>
        <p:nvSpPr>
          <p:cNvPr id="4845" name="Google Shape;4845;p491"/>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46" name="Google Shape;4846;p4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47" name="Google Shape;4847;p491"/>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grpSp>
        <p:nvGrpSpPr>
          <p:cNvPr id="4848" name="Google Shape;4848;p491"/>
          <p:cNvGrpSpPr/>
          <p:nvPr/>
        </p:nvGrpSpPr>
        <p:grpSpPr>
          <a:xfrm>
            <a:off x="2182005" y="5154243"/>
            <a:ext cx="785121" cy="439736"/>
            <a:chOff x="0" y="0"/>
            <a:chExt cx="2147483647" cy="2147483646"/>
          </a:xfrm>
        </p:grpSpPr>
        <p:sp>
          <p:nvSpPr>
            <p:cNvPr id="4849" name="Google Shape;4849;p491"/>
            <p:cNvSpPr txBox="1"/>
            <p:nvPr/>
          </p:nvSpPr>
          <p:spPr>
            <a:xfrm>
              <a:off x="0"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a:t>
              </a:r>
              <a:endParaRPr/>
            </a:p>
          </p:txBody>
        </p:sp>
        <p:sp>
          <p:nvSpPr>
            <p:cNvPr id="4850" name="Google Shape;4850;p491"/>
            <p:cNvSpPr txBox="1"/>
            <p:nvPr/>
          </p:nvSpPr>
          <p:spPr>
            <a:xfrm>
              <a:off x="1219505887"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a:t>
              </a:r>
              <a:endParaRPr/>
            </a:p>
          </p:txBody>
        </p:sp>
      </p:grpSp>
      <p:grpSp>
        <p:nvGrpSpPr>
          <p:cNvPr id="4851" name="Google Shape;4851;p491"/>
          <p:cNvGrpSpPr/>
          <p:nvPr/>
        </p:nvGrpSpPr>
        <p:grpSpPr>
          <a:xfrm>
            <a:off x="3382548" y="5154243"/>
            <a:ext cx="785121" cy="439736"/>
            <a:chOff x="0" y="0"/>
            <a:chExt cx="2147483647" cy="2147483646"/>
          </a:xfrm>
        </p:grpSpPr>
        <p:sp>
          <p:nvSpPr>
            <p:cNvPr id="4852" name="Google Shape;4852;p491"/>
            <p:cNvSpPr txBox="1"/>
            <p:nvPr/>
          </p:nvSpPr>
          <p:spPr>
            <a:xfrm>
              <a:off x="0" y="0"/>
              <a:ext cx="927977476"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853" name="Google Shape;4853;p491"/>
            <p:cNvSpPr txBox="1"/>
            <p:nvPr/>
          </p:nvSpPr>
          <p:spPr>
            <a:xfrm>
              <a:off x="1219506170" y="0"/>
              <a:ext cx="927977476"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4</a:t>
              </a:r>
              <a:endParaRPr/>
            </a:p>
          </p:txBody>
        </p:sp>
      </p:grpSp>
      <p:grpSp>
        <p:nvGrpSpPr>
          <p:cNvPr id="4854" name="Google Shape;4854;p491"/>
          <p:cNvGrpSpPr/>
          <p:nvPr/>
        </p:nvGrpSpPr>
        <p:grpSpPr>
          <a:xfrm>
            <a:off x="4484136" y="5154243"/>
            <a:ext cx="785121" cy="439736"/>
            <a:chOff x="0" y="0"/>
            <a:chExt cx="2147483647" cy="2147483646"/>
          </a:xfrm>
        </p:grpSpPr>
        <p:sp>
          <p:nvSpPr>
            <p:cNvPr id="4855" name="Google Shape;4855;p491"/>
            <p:cNvSpPr txBox="1"/>
            <p:nvPr/>
          </p:nvSpPr>
          <p:spPr>
            <a:xfrm>
              <a:off x="0"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a:t>
              </a:r>
              <a:endParaRPr/>
            </a:p>
          </p:txBody>
        </p:sp>
        <p:sp>
          <p:nvSpPr>
            <p:cNvPr id="4856" name="Google Shape;4856;p491"/>
            <p:cNvSpPr txBox="1"/>
            <p:nvPr/>
          </p:nvSpPr>
          <p:spPr>
            <a:xfrm>
              <a:off x="1219505887" y="0"/>
              <a:ext cx="927977759"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6</a:t>
              </a:r>
              <a:endParaRPr/>
            </a:p>
          </p:txBody>
        </p:sp>
      </p:grpSp>
      <p:grpSp>
        <p:nvGrpSpPr>
          <p:cNvPr id="4857" name="Google Shape;4857;p491"/>
          <p:cNvGrpSpPr/>
          <p:nvPr/>
        </p:nvGrpSpPr>
        <p:grpSpPr>
          <a:xfrm>
            <a:off x="5735464" y="5154243"/>
            <a:ext cx="785119" cy="439736"/>
            <a:chOff x="0" y="0"/>
            <a:chExt cx="2147483647" cy="2147483646"/>
          </a:xfrm>
        </p:grpSpPr>
        <p:sp>
          <p:nvSpPr>
            <p:cNvPr id="4858" name="Google Shape;4858;p491"/>
            <p:cNvSpPr txBox="1"/>
            <p:nvPr/>
          </p:nvSpPr>
          <p:spPr>
            <a:xfrm>
              <a:off x="0" y="0"/>
              <a:ext cx="927979461"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859" name="Google Shape;4859;p491"/>
            <p:cNvSpPr txBox="1"/>
            <p:nvPr/>
          </p:nvSpPr>
          <p:spPr>
            <a:xfrm>
              <a:off x="1219504185" y="0"/>
              <a:ext cx="927979461" cy="2147483646"/>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8</a:t>
              </a:r>
              <a:endParaRPr/>
            </a:p>
          </p:txBody>
        </p:sp>
      </p:grpSp>
      <p:sp>
        <p:nvSpPr>
          <p:cNvPr id="4860" name="Google Shape;4860;p491"/>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61" name="Google Shape;4861;p491"/>
          <p:cNvCxnSpPr/>
          <p:nvPr/>
        </p:nvCxnSpPr>
        <p:spPr>
          <a:xfrm>
            <a:off x="45720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2" name="Google Shape;4862;p491"/>
          <p:cNvCxnSpPr/>
          <p:nvPr/>
        </p:nvCxnSpPr>
        <p:spPr>
          <a:xfrm flipH="1">
            <a:off x="3314700" y="2819400"/>
            <a:ext cx="12573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63" name="Google Shape;4863;p491"/>
          <p:cNvSpPr/>
          <p:nvPr/>
        </p:nvSpPr>
        <p:spPr>
          <a:xfrm>
            <a:off x="30480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64" name="Google Shape;4864;p491"/>
          <p:cNvSpPr/>
          <p:nvPr/>
        </p:nvSpPr>
        <p:spPr>
          <a:xfrm>
            <a:off x="5486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65" name="Google Shape;4865;p491"/>
          <p:cNvCxnSpPr/>
          <p:nvPr/>
        </p:nvCxnSpPr>
        <p:spPr>
          <a:xfrm rot="5400000">
            <a:off x="2590050" y="4609350"/>
            <a:ext cx="1066800" cy="3825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6" name="Google Shape;4866;p491"/>
          <p:cNvCxnSpPr/>
          <p:nvPr/>
        </p:nvCxnSpPr>
        <p:spPr>
          <a:xfrm rot="-5400000" flipH="1">
            <a:off x="2978100" y="4603800"/>
            <a:ext cx="1066800" cy="3936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7" name="Google Shape;4867;p491"/>
          <p:cNvCxnSpPr/>
          <p:nvPr/>
        </p:nvCxnSpPr>
        <p:spPr>
          <a:xfrm rot="5400000">
            <a:off x="5028450" y="4609350"/>
            <a:ext cx="1066800" cy="3825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68" name="Google Shape;4868;p491"/>
          <p:cNvCxnSpPr/>
          <p:nvPr/>
        </p:nvCxnSpPr>
        <p:spPr>
          <a:xfrm rot="-5400000" flipH="1">
            <a:off x="5442000" y="4578300"/>
            <a:ext cx="1066800" cy="4446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69" name="Google Shape;4869;p4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493</a:t>
            </a:fld>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4874"/>
        <p:cNvGrpSpPr/>
        <p:nvPr/>
      </p:nvGrpSpPr>
      <p:grpSpPr>
        <a:xfrm>
          <a:off x="0" y="0"/>
          <a:ext cx="0" cy="0"/>
          <a:chOff x="0" y="0"/>
          <a:chExt cx="0" cy="0"/>
        </a:xfrm>
      </p:grpSpPr>
      <p:sp>
        <p:nvSpPr>
          <p:cNvPr id="4875" name="Google Shape;4875;p492"/>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76" name="Google Shape;4876;p4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77" name="Google Shape;4877;p492"/>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878" name="Google Shape;4878;p492"/>
          <p:cNvSpPr txBox="1"/>
          <p:nvPr/>
        </p:nvSpPr>
        <p:spPr>
          <a:xfrm>
            <a:off x="2209800" y="5334000"/>
            <a:ext cx="11001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879" name="Google Shape;4879;p492"/>
          <p:cNvSpPr txBox="1"/>
          <p:nvPr/>
        </p:nvSpPr>
        <p:spPr>
          <a:xfrm>
            <a:off x="35306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 + 4))</a:t>
            </a:r>
            <a:endParaRPr/>
          </a:p>
        </p:txBody>
      </p:sp>
      <p:sp>
        <p:nvSpPr>
          <p:cNvPr id="4880" name="Google Shape;4880;p492"/>
          <p:cNvSpPr txBox="1"/>
          <p:nvPr/>
        </p:nvSpPr>
        <p:spPr>
          <a:xfrm>
            <a:off x="48768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 + 6)</a:t>
            </a:r>
            <a:endParaRPr/>
          </a:p>
        </p:txBody>
      </p:sp>
      <p:sp>
        <p:nvSpPr>
          <p:cNvPr id="4881" name="Google Shape;4881;p492"/>
          <p:cNvSpPr txBox="1"/>
          <p:nvPr/>
        </p:nvSpPr>
        <p:spPr>
          <a:xfrm>
            <a:off x="6248400" y="5334000"/>
            <a:ext cx="11844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882" name="Google Shape;4882;p492"/>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83" name="Google Shape;4883;p492"/>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4" name="Google Shape;4884;p492"/>
          <p:cNvCxnSpPr/>
          <p:nvPr/>
        </p:nvCxnSpPr>
        <p:spPr>
          <a:xfrm flipH="1">
            <a:off x="33909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85" name="Google Shape;4885;p492"/>
          <p:cNvSpPr/>
          <p:nvPr/>
        </p:nvSpPr>
        <p:spPr>
          <a:xfrm>
            <a:off x="31242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86" name="Google Shape;4886;p492"/>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887" name="Google Shape;4887;p492"/>
          <p:cNvCxnSpPr/>
          <p:nvPr/>
        </p:nvCxnSpPr>
        <p:spPr>
          <a:xfrm rot="5400000">
            <a:off x="2541600" y="4484700"/>
            <a:ext cx="1066800" cy="6318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8" name="Google Shape;4888;p492"/>
          <p:cNvCxnSpPr/>
          <p:nvPr/>
        </p:nvCxnSpPr>
        <p:spPr>
          <a:xfrm rot="-5400000" flipH="1">
            <a:off x="3223350" y="4434750"/>
            <a:ext cx="1066800" cy="7317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89" name="Google Shape;4889;p492"/>
          <p:cNvCxnSpPr/>
          <p:nvPr/>
        </p:nvCxnSpPr>
        <p:spPr>
          <a:xfrm rot="5400000">
            <a:off x="5268149" y="4468049"/>
            <a:ext cx="1066800" cy="665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890" name="Google Shape;4890;p492"/>
          <p:cNvCxnSpPr/>
          <p:nvPr/>
        </p:nvCxnSpPr>
        <p:spPr>
          <a:xfrm rot="-5400000" flipH="1">
            <a:off x="5953950" y="4447350"/>
            <a:ext cx="1066800" cy="706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891" name="Google Shape;4891;p4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494</a:t>
            </a:fld>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4896"/>
        <p:cNvGrpSpPr/>
        <p:nvPr/>
      </p:nvGrpSpPr>
      <p:grpSpPr>
        <a:xfrm>
          <a:off x="0" y="0"/>
          <a:ext cx="0" cy="0"/>
          <a:chOff x="0" y="0"/>
          <a:chExt cx="0" cy="0"/>
        </a:xfrm>
      </p:grpSpPr>
      <p:sp>
        <p:nvSpPr>
          <p:cNvPr id="4897" name="Google Shape;4897;p493"/>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98" name="Google Shape;4898;p4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899" name="Google Shape;4899;p493"/>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00" name="Google Shape;4900;p493"/>
          <p:cNvSpPr txBox="1"/>
          <p:nvPr/>
        </p:nvSpPr>
        <p:spPr>
          <a:xfrm>
            <a:off x="2209800" y="5334000"/>
            <a:ext cx="9969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901" name="Google Shape;4901;p493"/>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02" name="Google Shape;4902;p493"/>
          <p:cNvSpPr txBox="1"/>
          <p:nvPr/>
        </p:nvSpPr>
        <p:spPr>
          <a:xfrm>
            <a:off x="48768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(5 + 6)</a:t>
            </a:r>
            <a:endParaRPr/>
          </a:p>
        </p:txBody>
      </p:sp>
      <p:sp>
        <p:nvSpPr>
          <p:cNvPr id="4903" name="Google Shape;4903;p493"/>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04" name="Google Shape;4904;p493"/>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05" name="Google Shape;4905;p493"/>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06" name="Google Shape;4906;p493"/>
          <p:cNvCxnSpPr/>
          <p:nvPr/>
        </p:nvCxnSpPr>
        <p:spPr>
          <a:xfrm flipH="1">
            <a:off x="3162300" y="2819400"/>
            <a:ext cx="14097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07" name="Google Shape;4907;p493"/>
          <p:cNvSpPr/>
          <p:nvPr/>
        </p:nvSpPr>
        <p:spPr>
          <a:xfrm>
            <a:off x="28956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08" name="Google Shape;4908;p493"/>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09" name="Google Shape;4909;p493"/>
          <p:cNvCxnSpPr/>
          <p:nvPr/>
        </p:nvCxnSpPr>
        <p:spPr>
          <a:xfrm rot="5400000">
            <a:off x="2401949" y="4573650"/>
            <a:ext cx="1066800" cy="4539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0" name="Google Shape;4910;p493"/>
          <p:cNvCxnSpPr/>
          <p:nvPr/>
        </p:nvCxnSpPr>
        <p:spPr>
          <a:xfrm rot="-5400000" flipH="1">
            <a:off x="2901900" y="4527600"/>
            <a:ext cx="1066800" cy="546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1" name="Google Shape;4911;p493"/>
          <p:cNvCxnSpPr/>
          <p:nvPr/>
        </p:nvCxnSpPr>
        <p:spPr>
          <a:xfrm rot="5400000">
            <a:off x="5242649" y="4442549"/>
            <a:ext cx="1066800" cy="716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12" name="Google Shape;4912;p493"/>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13" name="Google Shape;4913;p4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495</a:t>
            </a:fld>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sp>
        <p:nvSpPr>
          <p:cNvPr id="4919" name="Google Shape;4919;p494"/>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20" name="Google Shape;4920;p4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21" name="Google Shape;4921;p494"/>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22" name="Google Shape;4922;p494"/>
          <p:cNvSpPr txBox="1"/>
          <p:nvPr/>
        </p:nvSpPr>
        <p:spPr>
          <a:xfrm>
            <a:off x="2209800" y="5334000"/>
            <a:ext cx="9969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(1+ 2)</a:t>
            </a:r>
            <a:endParaRPr/>
          </a:p>
        </p:txBody>
      </p:sp>
      <p:sp>
        <p:nvSpPr>
          <p:cNvPr id="4923" name="Google Shape;4923;p494"/>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24" name="Google Shape;4924;p494"/>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25" name="Google Shape;4925;p494"/>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26" name="Google Shape;4926;p494"/>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27" name="Google Shape;4927;p494"/>
          <p:cNvCxnSpPr/>
          <p:nvPr/>
        </p:nvCxnSpPr>
        <p:spPr>
          <a:xfrm>
            <a:off x="4572000" y="2819400"/>
            <a:ext cx="13335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28" name="Google Shape;4928;p494"/>
          <p:cNvCxnSpPr/>
          <p:nvPr/>
        </p:nvCxnSpPr>
        <p:spPr>
          <a:xfrm flipH="1">
            <a:off x="3238500" y="2819400"/>
            <a:ext cx="13335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29" name="Google Shape;4929;p494"/>
          <p:cNvSpPr/>
          <p:nvPr/>
        </p:nvSpPr>
        <p:spPr>
          <a:xfrm>
            <a:off x="29718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30" name="Google Shape;4930;p494"/>
          <p:cNvSpPr/>
          <p:nvPr/>
        </p:nvSpPr>
        <p:spPr>
          <a:xfrm>
            <a:off x="56388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31" name="Google Shape;4931;p494"/>
          <p:cNvCxnSpPr/>
          <p:nvPr/>
        </p:nvCxnSpPr>
        <p:spPr>
          <a:xfrm rot="5400000">
            <a:off x="2440049" y="4535550"/>
            <a:ext cx="1066800" cy="5301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2" name="Google Shape;4932;p494"/>
          <p:cNvCxnSpPr/>
          <p:nvPr/>
        </p:nvCxnSpPr>
        <p:spPr>
          <a:xfrm rot="-5400000" flipH="1">
            <a:off x="2940000" y="4565700"/>
            <a:ext cx="1066800" cy="4698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3" name="Google Shape;4933;p494"/>
          <p:cNvCxnSpPr/>
          <p:nvPr/>
        </p:nvCxnSpPr>
        <p:spPr>
          <a:xfrm rot="5400000">
            <a:off x="4983900" y="4412400"/>
            <a:ext cx="1066800" cy="776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34" name="Google Shape;4934;p494"/>
          <p:cNvCxnSpPr/>
          <p:nvPr/>
        </p:nvCxnSpPr>
        <p:spPr>
          <a:xfrm rot="-5400000" flipH="1">
            <a:off x="5814150" y="4358550"/>
            <a:ext cx="1066800" cy="8841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35" name="Google Shape;4935;p4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496</a:t>
            </a:fld>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495"/>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42" name="Google Shape;4942;p4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43" name="Google Shape;4943;p495"/>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44" name="Google Shape;4944;p495"/>
          <p:cNvSpPr txBox="1"/>
          <p:nvPr/>
        </p:nvSpPr>
        <p:spPr>
          <a:xfrm>
            <a:off x="22098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a:t>
            </a:r>
            <a:endParaRPr/>
          </a:p>
        </p:txBody>
      </p:sp>
      <p:sp>
        <p:nvSpPr>
          <p:cNvPr id="4945" name="Google Shape;4945;p495"/>
          <p:cNvSpPr txBox="1"/>
          <p:nvPr/>
        </p:nvSpPr>
        <p:spPr>
          <a:xfrm>
            <a:off x="3530600" y="5334000"/>
            <a:ext cx="3555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a:t>
            </a:r>
            <a:endParaRPr/>
          </a:p>
        </p:txBody>
      </p:sp>
      <p:sp>
        <p:nvSpPr>
          <p:cNvPr id="4946" name="Google Shape;4946;p495"/>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47" name="Google Shape;4947;p495"/>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48" name="Google Shape;4948;p495"/>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49" name="Google Shape;4949;p495"/>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0" name="Google Shape;4950;p495"/>
          <p:cNvCxnSpPr/>
          <p:nvPr/>
        </p:nvCxnSpPr>
        <p:spPr>
          <a:xfrm flipH="1">
            <a:off x="3086100" y="2819400"/>
            <a:ext cx="14859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51" name="Google Shape;4951;p495"/>
          <p:cNvSpPr/>
          <p:nvPr/>
        </p:nvSpPr>
        <p:spPr>
          <a:xfrm>
            <a:off x="2819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52" name="Google Shape;4952;p495"/>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53" name="Google Shape;4953;p495"/>
          <p:cNvCxnSpPr/>
          <p:nvPr/>
        </p:nvCxnSpPr>
        <p:spPr>
          <a:xfrm rot="5400000">
            <a:off x="2203500" y="4451400"/>
            <a:ext cx="1066800" cy="698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4" name="Google Shape;4954;p495"/>
          <p:cNvCxnSpPr/>
          <p:nvPr/>
        </p:nvCxnSpPr>
        <p:spPr>
          <a:xfrm rot="-5400000" flipH="1">
            <a:off x="2863800" y="4489500"/>
            <a:ext cx="1066800" cy="6222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5" name="Google Shape;4955;p495"/>
          <p:cNvCxnSpPr/>
          <p:nvPr/>
        </p:nvCxnSpPr>
        <p:spPr>
          <a:xfrm rot="5400000">
            <a:off x="5098200" y="4298100"/>
            <a:ext cx="1066800" cy="1005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56" name="Google Shape;4956;p495"/>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57" name="Google Shape;4957;p4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497</a:t>
            </a:fld>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4962"/>
        <p:cNvGrpSpPr/>
        <p:nvPr/>
      </p:nvGrpSpPr>
      <p:grpSpPr>
        <a:xfrm>
          <a:off x="0" y="0"/>
          <a:ext cx="0" cy="0"/>
          <a:chOff x="0" y="0"/>
          <a:chExt cx="0" cy="0"/>
        </a:xfrm>
      </p:grpSpPr>
      <p:sp>
        <p:nvSpPr>
          <p:cNvPr id="4963" name="Google Shape;4963;p496"/>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64" name="Google Shape;4964;p4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65" name="Google Shape;4965;p496"/>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66" name="Google Shape;4966;p496"/>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4967" name="Google Shape;4967;p496"/>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68" name="Google Shape;4968;p496"/>
          <p:cNvSpPr txBox="1"/>
          <p:nvPr/>
        </p:nvSpPr>
        <p:spPr>
          <a:xfrm>
            <a:off x="6248400" y="5334000"/>
            <a:ext cx="1082700" cy="462000"/>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(7 + 8)</a:t>
            </a:r>
            <a:endParaRPr/>
          </a:p>
        </p:txBody>
      </p:sp>
      <p:sp>
        <p:nvSpPr>
          <p:cNvPr id="4969" name="Google Shape;4969;p496"/>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70" name="Google Shape;4970;p496"/>
          <p:cNvCxnSpPr/>
          <p:nvPr/>
        </p:nvCxnSpPr>
        <p:spPr>
          <a:xfrm>
            <a:off x="4572000" y="2819400"/>
            <a:ext cx="1562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71" name="Google Shape;4971;p496"/>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72" name="Google Shape;4972;p496"/>
          <p:cNvSpPr/>
          <p:nvPr/>
        </p:nvSpPr>
        <p:spPr>
          <a:xfrm>
            <a:off x="5867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73" name="Google Shape;4973;p496"/>
          <p:cNvCxnSpPr/>
          <p:nvPr/>
        </p:nvCxnSpPr>
        <p:spPr>
          <a:xfrm rot="5400000">
            <a:off x="5098200" y="4298100"/>
            <a:ext cx="1066800" cy="1005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74" name="Google Shape;4974;p496"/>
          <p:cNvCxnSpPr/>
          <p:nvPr/>
        </p:nvCxnSpPr>
        <p:spPr>
          <a:xfrm rot="-5400000" flipH="1">
            <a:off x="5928450" y="4472850"/>
            <a:ext cx="1066800" cy="6555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75" name="Google Shape;4975;p4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498</a:t>
            </a:fld>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4980"/>
        <p:cNvGrpSpPr/>
        <p:nvPr/>
      </p:nvGrpSpPr>
      <p:grpSpPr>
        <a:xfrm>
          <a:off x="0" y="0"/>
          <a:ext cx="0" cy="0"/>
          <a:chOff x="0" y="0"/>
          <a:chExt cx="0" cy="0"/>
        </a:xfrm>
      </p:grpSpPr>
      <p:sp>
        <p:nvSpPr>
          <p:cNvPr id="4981" name="Google Shape;4981;p497"/>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82" name="Google Shape;4982;p4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4983" name="Google Shape;4983;p497"/>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4984" name="Google Shape;4984;p497"/>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4985" name="Google Shape;4985;p497"/>
          <p:cNvSpPr txBox="1"/>
          <p:nvPr/>
        </p:nvSpPr>
        <p:spPr>
          <a:xfrm>
            <a:off x="4876800" y="5334000"/>
            <a:ext cx="5049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11</a:t>
            </a:r>
            <a:endParaRPr/>
          </a:p>
        </p:txBody>
      </p:sp>
      <p:sp>
        <p:nvSpPr>
          <p:cNvPr id="4986" name="Google Shape;4986;p497"/>
          <p:cNvSpPr txBox="1"/>
          <p:nvPr/>
        </p:nvSpPr>
        <p:spPr>
          <a:xfrm>
            <a:off x="6248400" y="53340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15</a:t>
            </a:r>
            <a:endParaRPr/>
          </a:p>
        </p:txBody>
      </p:sp>
      <p:sp>
        <p:nvSpPr>
          <p:cNvPr id="4987" name="Google Shape;4987;p497"/>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88" name="Google Shape;4988;p497"/>
          <p:cNvCxnSpPr/>
          <p:nvPr/>
        </p:nvCxnSpPr>
        <p:spPr>
          <a:xfrm>
            <a:off x="4572000" y="2819400"/>
            <a:ext cx="11811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89" name="Google Shape;4989;p497"/>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90" name="Google Shape;4990;p497"/>
          <p:cNvSpPr/>
          <p:nvPr/>
        </p:nvSpPr>
        <p:spPr>
          <a:xfrm>
            <a:off x="5486400" y="37338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4991" name="Google Shape;4991;p497"/>
          <p:cNvCxnSpPr/>
          <p:nvPr/>
        </p:nvCxnSpPr>
        <p:spPr>
          <a:xfrm rot="5400000">
            <a:off x="4907700" y="4488600"/>
            <a:ext cx="1066800" cy="6240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4992" name="Google Shape;4992;p497"/>
          <p:cNvCxnSpPr/>
          <p:nvPr/>
        </p:nvCxnSpPr>
        <p:spPr>
          <a:xfrm rot="-5400000" flipH="1">
            <a:off x="5599050" y="4421250"/>
            <a:ext cx="1066800" cy="7587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4993" name="Google Shape;4993;p4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r>
              <a:rPr lang="en-US" altLang="" smtClean="0"/>
              <a:t>Course Objectives</a:t>
            </a:r>
          </a:p>
        </p:txBody>
      </p:sp>
      <p:sp>
        <p:nvSpPr>
          <p:cNvPr id="6147" name="Rectangle 2"/>
          <p:cNvSpPr>
            <a:spLocks noGrp="1" noChangeArrowheads="1"/>
          </p:cNvSpPr>
          <p:nvPr>
            <p:ph idx="1"/>
          </p:nvPr>
        </p:nvSpPr>
        <p:spPr>
          <a:xfrm>
            <a:off x="609600" y="1447800"/>
            <a:ext cx="7918450" cy="4021138"/>
          </a:xfrm>
        </p:spPr>
        <p:txBody>
          <a:bodyPr/>
          <a:lstStyle/>
          <a:p>
            <a:pPr lvl="1" eaLnBrk="1" hangingPunct="1"/>
            <a:r>
              <a:rPr lang="en-US" altLang="" smtClean="0"/>
              <a:t>Implement input/output (I/O) functionality to read from and write to data and text files and understand advanced I/O streams</a:t>
            </a:r>
          </a:p>
          <a:p>
            <a:pPr lvl="1" eaLnBrk="1" hangingPunct="1"/>
            <a:r>
              <a:rPr lang="en-US" altLang="" smtClean="0"/>
              <a:t>Manipulate files, directories, and file systems by using the NIO.2 specification</a:t>
            </a:r>
          </a:p>
          <a:p>
            <a:pPr lvl="1" eaLnBrk="1" hangingPunct="1"/>
            <a:r>
              <a:rPr lang="en-US" altLang="" smtClean="0"/>
              <a:t>Perform multiple operations on database tables, including creating, reading, updating, and deleting, by using the JDBC API</a:t>
            </a:r>
          </a:p>
          <a:p>
            <a:pPr lvl="1" eaLnBrk="1" hangingPunct="1"/>
            <a:r>
              <a:rPr lang="en-US" altLang="" smtClean="0"/>
              <a:t>Create high-performing multithreaded applications that avoid deadlock</a:t>
            </a:r>
          </a:p>
          <a:p>
            <a:pPr lvl="1" eaLnBrk="1" hangingPunct="1"/>
            <a:r>
              <a:rPr lang="en-US" altLang="" smtClean="0"/>
              <a:t>Use Lambda Expression concurrency features</a:t>
            </a:r>
          </a:p>
        </p:txBody>
      </p:sp>
    </p:spTree>
    <p:custDataLst>
      <p:tags r:id="rId1"/>
    </p:custDataLst>
    <p:extLst>
      <p:ext uri="{BB962C8B-B14F-4D97-AF65-F5344CB8AC3E}">
        <p14:creationId xmlns:p14="http://schemas.microsoft.com/office/powerpoint/2010/main" val="252279704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8"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405" name="Google Shape;405;p48"/>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406" name="Google Shape;406;p48"/>
          <p:cNvSpPr txBox="1">
            <a:spLocks noGrp="1"/>
          </p:cNvSpPr>
          <p:nvPr>
            <p:ph type="body" idx="1"/>
          </p:nvPr>
        </p:nvSpPr>
        <p:spPr>
          <a:xfrm>
            <a:off x="609600" y="1447800"/>
            <a:ext cx="7918450" cy="1751012"/>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simple Java classes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primitive variables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Operators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Manipulate Strings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 </a:t>
            </a:r>
            <a:r>
              <a:rPr lang="en-US" sz="2000" b="0" i="0" u="none" strike="noStrike" cap="none">
                <a:solidFill>
                  <a:schemeClr val="dk1"/>
                </a:solidFill>
                <a:latin typeface="Courier New"/>
                <a:ea typeface="Courier New"/>
                <a:cs typeface="Courier New"/>
                <a:sym typeface="Courier New"/>
              </a:rPr>
              <a:t>if-else</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switch</a:t>
            </a:r>
            <a:r>
              <a:rPr lang="en-US" sz="2000" b="0" i="0" u="none" strike="noStrike" cap="none">
                <a:solidFill>
                  <a:schemeClr val="dk1"/>
                </a:solidFill>
                <a:latin typeface="Arial"/>
                <a:ea typeface="Arial"/>
                <a:cs typeface="Arial"/>
                <a:sym typeface="Arial"/>
              </a:rPr>
              <a:t> branching statements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Iterate with loops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arrays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Java fields, constructors, and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000" b="0" i="0" u="none" strike="noStrike" cap="none">
                <a:solidFill>
                  <a:schemeClr val="dk1"/>
                </a:solidFill>
                <a:latin typeface="Courier New"/>
                <a:ea typeface="Courier New"/>
                <a:cs typeface="Courier New"/>
                <a:sym typeface="Courier New"/>
              </a:rPr>
              <a:t>package</a:t>
            </a:r>
            <a:r>
              <a:rPr lang="en-US" sz="22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statements</a:t>
            </a:r>
            <a:endParaRPr/>
          </a:p>
        </p:txBody>
      </p:sp>
      <p:sp>
        <p:nvSpPr>
          <p:cNvPr id="407" name="Google Shape;407;p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4998"/>
        <p:cNvGrpSpPr/>
        <p:nvPr/>
      </p:nvGrpSpPr>
      <p:grpSpPr>
        <a:xfrm>
          <a:off x="0" y="0"/>
          <a:ext cx="0" cy="0"/>
          <a:chOff x="0" y="0"/>
          <a:chExt cx="0" cy="0"/>
        </a:xfrm>
      </p:grpSpPr>
      <p:sp>
        <p:nvSpPr>
          <p:cNvPr id="4999" name="Google Shape;4999;p498"/>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00" name="Google Shape;5000;p49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5001" name="Google Shape;5001;p498"/>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5002" name="Google Shape;5002;p498"/>
          <p:cNvSpPr txBox="1"/>
          <p:nvPr/>
        </p:nvSpPr>
        <p:spPr>
          <a:xfrm>
            <a:off x="28194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10</a:t>
            </a:r>
            <a:endParaRPr/>
          </a:p>
        </p:txBody>
      </p:sp>
      <p:sp>
        <p:nvSpPr>
          <p:cNvPr id="5003" name="Google Shape;5003;p498"/>
          <p:cNvSpPr txBox="1"/>
          <p:nvPr/>
        </p:nvSpPr>
        <p:spPr>
          <a:xfrm>
            <a:off x="5791200" y="37338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26</a:t>
            </a:r>
            <a:endParaRPr/>
          </a:p>
        </p:txBody>
      </p:sp>
      <p:sp>
        <p:nvSpPr>
          <p:cNvPr id="5004" name="Google Shape;5004;p498"/>
          <p:cNvSpPr/>
          <p:nvPr/>
        </p:nvSpPr>
        <p:spPr>
          <a:xfrm>
            <a:off x="4305300" y="2286000"/>
            <a:ext cx="533400" cy="533400"/>
          </a:xfrm>
          <a:prstGeom prst="ellipse">
            <a:avLst/>
          </a:prstGeom>
          <a:solidFill>
            <a:schemeClr val="accen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005" name="Google Shape;5005;p498"/>
          <p:cNvCxnSpPr/>
          <p:nvPr/>
        </p:nvCxnSpPr>
        <p:spPr>
          <a:xfrm>
            <a:off x="4572000" y="2819399"/>
            <a:ext cx="14826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cxnSp>
        <p:nvCxnSpPr>
          <p:cNvPr id="5006" name="Google Shape;5006;p498"/>
          <p:cNvCxnSpPr/>
          <p:nvPr/>
        </p:nvCxnSpPr>
        <p:spPr>
          <a:xfrm flipH="1">
            <a:off x="3082800" y="2819399"/>
            <a:ext cx="1489200" cy="914400"/>
          </a:xfrm>
          <a:prstGeom prst="bentConnector3">
            <a:avLst>
              <a:gd name="adj1" fmla="val 50000"/>
            </a:avLst>
          </a:prstGeom>
          <a:noFill/>
          <a:ln w="28575" cap="flat" cmpd="sng">
            <a:solidFill>
              <a:schemeClr val="dk1"/>
            </a:solidFill>
            <a:prstDash val="solid"/>
            <a:round/>
            <a:headEnd type="none" w="med" len="med"/>
            <a:tailEnd type="stealth" w="med" len="med"/>
          </a:ln>
        </p:spPr>
      </p:cxnSp>
      <p:sp>
        <p:nvSpPr>
          <p:cNvPr id="5007" name="Google Shape;5007;p49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500</a:t>
            </a:fld>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sp>
        <p:nvSpPr>
          <p:cNvPr id="5013" name="Google Shape;5013;p499"/>
          <p:cNvSpPr txBox="1"/>
          <p:nvPr/>
        </p:nvSpPr>
        <p:spPr>
          <a:xfrm>
            <a:off x="609600" y="137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14" name="Google Shape;5014;p49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Illustrating Parallel Execution</a:t>
            </a:r>
            <a:endParaRPr/>
          </a:p>
        </p:txBody>
      </p:sp>
      <p:sp>
        <p:nvSpPr>
          <p:cNvPr id="5015" name="Google Shape;5015;p499"/>
          <p:cNvSpPr txBox="1">
            <a:spLocks noGrp="1"/>
          </p:cNvSpPr>
          <p:nvPr>
            <p:ph type="body" idx="1"/>
          </p:nvPr>
        </p:nvSpPr>
        <p:spPr>
          <a:xfrm>
            <a:off x="609600" y="1447800"/>
            <a:ext cx="7918500" cy="566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int r2 = IntStream.rangeClosed(1, 8).</a:t>
            </a:r>
            <a:r>
              <a:rPr lang="en-US" sz="1600" b="1" i="0" u="none" strike="noStrike" cap="none">
                <a:solidFill>
                  <a:schemeClr val="dk1"/>
                </a:solidFill>
                <a:latin typeface="Courier New"/>
                <a:ea typeface="Courier New"/>
                <a:cs typeface="Courier New"/>
                <a:sym typeface="Courier New"/>
              </a:rPr>
              <a:t>parallel()</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.reduce(0, (sum, element) -&gt; sum + element);</a:t>
            </a:r>
            <a:endParaRPr/>
          </a:p>
        </p:txBody>
      </p:sp>
      <p:sp>
        <p:nvSpPr>
          <p:cNvPr id="5016" name="Google Shape;5016;p499"/>
          <p:cNvSpPr txBox="1"/>
          <p:nvPr/>
        </p:nvSpPr>
        <p:spPr>
          <a:xfrm>
            <a:off x="4267200" y="2286000"/>
            <a:ext cx="527100" cy="4620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36</a:t>
            </a:r>
            <a:endParaRPr/>
          </a:p>
        </p:txBody>
      </p:sp>
      <p:sp>
        <p:nvSpPr>
          <p:cNvPr id="5017" name="Google Shape;5017;p49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501</a:t>
            </a:fld>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5022"/>
        <p:cNvGrpSpPr/>
        <p:nvPr/>
      </p:nvGrpSpPr>
      <p:grpSpPr>
        <a:xfrm>
          <a:off x="0" y="0"/>
          <a:ext cx="0" cy="0"/>
          <a:chOff x="0" y="0"/>
          <a:chExt cx="0" cy="0"/>
        </a:xfrm>
      </p:grpSpPr>
      <p:sp>
        <p:nvSpPr>
          <p:cNvPr id="5023" name="Google Shape;5023;p50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Performance</a:t>
            </a:r>
            <a:endParaRPr/>
          </a:p>
        </p:txBody>
      </p:sp>
      <p:sp>
        <p:nvSpPr>
          <p:cNvPr id="5024" name="Google Shape;5024;p500"/>
          <p:cNvSpPr txBox="1">
            <a:spLocks noGrp="1"/>
          </p:cNvSpPr>
          <p:nvPr>
            <p:ph type="body" idx="1"/>
          </p:nvPr>
        </p:nvSpPr>
        <p:spPr>
          <a:xfrm>
            <a:off x="609600" y="1447800"/>
            <a:ext cx="7918500" cy="4070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Do not assume parallel is always faster.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Parallel not always the right solution.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Sometimes parallel is slower than sequential.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Qualitative considerations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Does the stream source decompose well?</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Do terminal operations have a cheap or expensive merge operation?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What are stream characteristics?</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Filters change size for example.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Primitive streams provided for performance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Boxing/Unboxing negatively impacts performance.</a:t>
            </a:r>
            <a:endParaRPr/>
          </a:p>
        </p:txBody>
      </p:sp>
      <p:sp>
        <p:nvSpPr>
          <p:cNvPr id="5025" name="Google Shape;5025;p50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502</a:t>
            </a:fld>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5030"/>
        <p:cNvGrpSpPr/>
        <p:nvPr/>
      </p:nvGrpSpPr>
      <p:grpSpPr>
        <a:xfrm>
          <a:off x="0" y="0"/>
          <a:ext cx="0" cy="0"/>
          <a:chOff x="0" y="0"/>
          <a:chExt cx="0" cy="0"/>
        </a:xfrm>
      </p:grpSpPr>
      <p:sp>
        <p:nvSpPr>
          <p:cNvPr id="5031" name="Google Shape;5031;p50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Simple Performance Model</a:t>
            </a:r>
            <a:endParaRPr/>
          </a:p>
        </p:txBody>
      </p:sp>
      <p:sp>
        <p:nvSpPr>
          <p:cNvPr id="5032" name="Google Shape;5032;p501"/>
          <p:cNvSpPr txBox="1">
            <a:spLocks noGrp="1"/>
          </p:cNvSpPr>
          <p:nvPr>
            <p:ph type="body" idx="1"/>
          </p:nvPr>
        </p:nvSpPr>
        <p:spPr>
          <a:xfrm>
            <a:off x="609600" y="1447800"/>
            <a:ext cx="7918500" cy="479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 = Size of the source data set</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Q = Cost per element through the pipeline</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N * Q ~= Cost of the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Larger N*Q -&gt; Higher change of good parallel performance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Easier to know N than Q</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reason qualitatively about Q</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Simple pipeline example</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N &gt; 10K. Q=1</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Reduction using sum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Complex pipelines might</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Contain filters </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Contain limit operation</a:t>
            </a:r>
            <a:endParaRPr/>
          </a:p>
          <a:p>
            <a:pPr marL="1366837" marR="0" lvl="3" indent="-231775" algn="l" rtl="0">
              <a:lnSpc>
                <a:spcPct val="100000"/>
              </a:lnSpc>
              <a:spcBef>
                <a:spcPts val="360"/>
              </a:spcBef>
              <a:spcAft>
                <a:spcPts val="0"/>
              </a:spcAft>
              <a:buClr>
                <a:schemeClr val="accent2"/>
              </a:buClr>
              <a:buSzPts val="810"/>
              <a:buFont typeface="Arial"/>
              <a:buChar char="—"/>
            </a:pPr>
            <a:r>
              <a:rPr lang="en-US" sz="1800" b="0" i="0" u="none" strike="noStrike" cap="none">
                <a:solidFill>
                  <a:schemeClr val="dk1"/>
                </a:solidFill>
                <a:latin typeface="Arial"/>
                <a:ea typeface="Arial"/>
                <a:cs typeface="Arial"/>
                <a:sym typeface="Arial"/>
              </a:rPr>
              <a:t>Complex reduction using </a:t>
            </a:r>
            <a:r>
              <a:rPr lang="en-US" sz="1800" b="0" i="0" u="none" strike="noStrike" cap="none">
                <a:solidFill>
                  <a:schemeClr val="dk1"/>
                </a:solidFill>
                <a:latin typeface="Courier New"/>
                <a:ea typeface="Courier New"/>
                <a:cs typeface="Courier New"/>
                <a:sym typeface="Courier New"/>
              </a:rPr>
              <a:t>groupingBy()</a:t>
            </a:r>
            <a:endParaRPr/>
          </a:p>
        </p:txBody>
      </p:sp>
      <p:sp>
        <p:nvSpPr>
          <p:cNvPr id="5033" name="Google Shape;5033;p50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503</a:t>
            </a:fld>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sp>
        <p:nvSpPr>
          <p:cNvPr id="5039" name="Google Shape;5039;p50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040" name="Google Shape;5040;p502"/>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Review the key characteristics of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Contrast old style loop operations with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how to make a stream pipeline execute in parallel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assumptions needed to use a parallel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reduction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why reduction requires an associative function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Calculate a value using reduce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process for decomposing and then merging work</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List the key performance considerations for parallel streams</a:t>
            </a:r>
            <a:endParaRPr/>
          </a:p>
        </p:txBody>
      </p:sp>
      <p:sp>
        <p:nvSpPr>
          <p:cNvPr id="5041" name="Google Shape;5041;p50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504</a:t>
            </a:fld>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50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Practice</a:t>
            </a:r>
            <a:endParaRPr/>
          </a:p>
        </p:txBody>
      </p:sp>
      <p:sp>
        <p:nvSpPr>
          <p:cNvPr id="5048" name="Google Shape;5048;p503"/>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17-1: Calculate Total Sales Without a Pipeline</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17-2: Calculate Sales Totals Using Parallel Streams</a:t>
            </a:r>
            <a:endParaRPr/>
          </a:p>
          <a:p>
            <a:pPr marL="574675" marR="0" lvl="1" indent="-460375" algn="l" rtl="0">
              <a:lnSpc>
                <a:spcPct val="100000"/>
              </a:lnSpc>
              <a:spcBef>
                <a:spcPts val="440"/>
              </a:spcBef>
              <a:spcAft>
                <a:spcPts val="0"/>
              </a:spcAft>
              <a:buClr>
                <a:srgbClr val="FF0000"/>
              </a:buClr>
              <a:buSzPts val="2200"/>
              <a:buFont typeface="Arial"/>
              <a:buChar char="•"/>
            </a:pPr>
            <a:r>
              <a:rPr lang="en-US"/>
              <a:t>Lab </a:t>
            </a:r>
            <a:r>
              <a:rPr lang="en-US" sz="2200" b="0" i="0" u="none" strike="noStrike" cap="none">
                <a:solidFill>
                  <a:schemeClr val="dk1"/>
                </a:solidFill>
                <a:latin typeface="Arial"/>
                <a:ea typeface="Arial"/>
                <a:cs typeface="Arial"/>
                <a:sym typeface="Arial"/>
              </a:rPr>
              <a:t>17-3: Calculate Sales Totals Using Parallel Streams and Reduce</a:t>
            </a:r>
            <a:endParaRPr/>
          </a:p>
        </p:txBody>
      </p:sp>
      <p:sp>
        <p:nvSpPr>
          <p:cNvPr id="5049" name="Google Shape;5049;p50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505</a:t>
            </a:fld>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sp>
        <p:nvSpPr>
          <p:cNvPr id="5054" name="Google Shape;5054;p504"/>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Building Database Applications with JDBC</a:t>
            </a:r>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5059"/>
        <p:cNvGrpSpPr/>
        <p:nvPr/>
      </p:nvGrpSpPr>
      <p:grpSpPr>
        <a:xfrm>
          <a:off x="0" y="0"/>
          <a:ext cx="0" cy="0"/>
          <a:chOff x="0" y="0"/>
          <a:chExt cx="0" cy="0"/>
        </a:xfrm>
      </p:grpSpPr>
      <p:pic>
        <p:nvPicPr>
          <p:cNvPr id="5060" name="Google Shape;5060;p505" descr="Duke-with-Dart.gif"/>
          <p:cNvPicPr preferRelativeResize="0"/>
          <p:nvPr/>
        </p:nvPicPr>
        <p:blipFill rotWithShape="1">
          <a:blip r:embed="rId3">
            <a:alphaModFix/>
          </a:blip>
          <a:srcRect/>
          <a:stretch/>
        </p:blipFill>
        <p:spPr>
          <a:xfrm>
            <a:off x="4876800" y="4719637"/>
            <a:ext cx="3829050" cy="1355725"/>
          </a:xfrm>
          <a:prstGeom prst="rect">
            <a:avLst/>
          </a:prstGeom>
          <a:noFill/>
          <a:ln>
            <a:noFill/>
          </a:ln>
        </p:spPr>
      </p:pic>
      <p:sp>
        <p:nvSpPr>
          <p:cNvPr id="5061" name="Google Shape;5061;p50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5062" name="Google Shape;5062;p505"/>
          <p:cNvSpPr txBox="1">
            <a:spLocks noGrp="1"/>
          </p:cNvSpPr>
          <p:nvPr>
            <p:ph type="body" idx="1"/>
          </p:nvPr>
        </p:nvSpPr>
        <p:spPr>
          <a:xfrm>
            <a:off x="609600" y="1219200"/>
            <a:ext cx="7918500" cy="2395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layout of the JDBC API</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Connect to a database by using a JDBC driver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Submit queries and get results from the database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Specify JDBC driver information externally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 CRUD operations by using the JDBC API</a:t>
            </a:r>
            <a:endParaRPr/>
          </a:p>
        </p:txBody>
      </p:sp>
      <p:sp>
        <p:nvSpPr>
          <p:cNvPr id="5063" name="Google Shape;5063;p5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507</a:t>
            </a:fld>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5068"/>
        <p:cNvGrpSpPr/>
        <p:nvPr/>
      </p:nvGrpSpPr>
      <p:grpSpPr>
        <a:xfrm>
          <a:off x="0" y="0"/>
          <a:ext cx="0" cy="0"/>
          <a:chOff x="0" y="0"/>
          <a:chExt cx="0" cy="0"/>
        </a:xfrm>
      </p:grpSpPr>
      <p:sp>
        <p:nvSpPr>
          <p:cNvPr id="5069" name="Google Shape;5069;p506"/>
          <p:cNvSpPr txBox="1">
            <a:spLocks noGrp="1"/>
          </p:cNvSpPr>
          <p:nvPr>
            <p:ph type="title"/>
          </p:nvPr>
        </p:nvSpPr>
        <p:spPr>
          <a:xfrm>
            <a:off x="609600" y="439737"/>
            <a:ext cx="7918500" cy="6270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the JDBC API</a:t>
            </a:r>
            <a:endParaRPr/>
          </a:p>
        </p:txBody>
      </p:sp>
      <p:sp>
        <p:nvSpPr>
          <p:cNvPr id="5070" name="Google Shape;5070;p506"/>
          <p:cNvSpPr/>
          <p:nvPr/>
        </p:nvSpPr>
        <p:spPr>
          <a:xfrm>
            <a:off x="571500" y="20574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1</a:t>
            </a:r>
            <a:endParaRPr/>
          </a:p>
        </p:txBody>
      </p:sp>
      <p:sp>
        <p:nvSpPr>
          <p:cNvPr id="5071" name="Google Shape;5071;p506"/>
          <p:cNvSpPr/>
          <p:nvPr/>
        </p:nvSpPr>
        <p:spPr>
          <a:xfrm>
            <a:off x="571500" y="34290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2</a:t>
            </a:r>
            <a:endParaRPr/>
          </a:p>
        </p:txBody>
      </p:sp>
      <p:sp>
        <p:nvSpPr>
          <p:cNvPr id="5072" name="Google Shape;5072;p506"/>
          <p:cNvSpPr txBox="1"/>
          <p:nvPr/>
        </p:nvSpPr>
        <p:spPr>
          <a:xfrm>
            <a:off x="1219200" y="5943600"/>
            <a:ext cx="36576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java.sql</a:t>
            </a:r>
            <a:r>
              <a:rPr lang="en-US" sz="1800" b="0" i="0" u="none" strike="noStrike" cap="none">
                <a:solidFill>
                  <a:schemeClr val="dk1"/>
                </a:solidFill>
                <a:latin typeface="Arial"/>
                <a:ea typeface="Arial"/>
                <a:cs typeface="Arial"/>
                <a:sym typeface="Arial"/>
              </a:rPr>
              <a:t> class and interfaces</a:t>
            </a:r>
            <a:endParaRPr/>
          </a:p>
        </p:txBody>
      </p:sp>
      <p:sp>
        <p:nvSpPr>
          <p:cNvPr id="5073" name="Google Shape;5073;p506"/>
          <p:cNvSpPr txBox="1"/>
          <p:nvPr/>
        </p:nvSpPr>
        <p:spPr>
          <a:xfrm>
            <a:off x="4876800" y="5943600"/>
            <a:ext cx="3657600" cy="33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Vendor-Specific JAR File </a:t>
            </a:r>
            <a:endParaRPr/>
          </a:p>
        </p:txBody>
      </p:sp>
      <p:sp>
        <p:nvSpPr>
          <p:cNvPr id="5074" name="Google Shape;5074;p506"/>
          <p:cNvSpPr txBox="1"/>
          <p:nvPr/>
        </p:nvSpPr>
        <p:spPr>
          <a:xfrm>
            <a:off x="1676400" y="11430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DriverManager</a:t>
            </a:r>
            <a:endParaRPr/>
          </a:p>
        </p:txBody>
      </p:sp>
      <p:sp>
        <p:nvSpPr>
          <p:cNvPr id="5075" name="Google Shape;5075;p506"/>
          <p:cNvSpPr txBox="1"/>
          <p:nvPr/>
        </p:nvSpPr>
        <p:spPr>
          <a:xfrm>
            <a:off x="1676400" y="23622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Connection</a:t>
            </a:r>
            <a:endParaRPr/>
          </a:p>
        </p:txBody>
      </p:sp>
      <p:sp>
        <p:nvSpPr>
          <p:cNvPr id="5076" name="Google Shape;5076;p506"/>
          <p:cNvSpPr txBox="1"/>
          <p:nvPr/>
        </p:nvSpPr>
        <p:spPr>
          <a:xfrm>
            <a:off x="1676400" y="35814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Statement</a:t>
            </a:r>
            <a:endParaRPr/>
          </a:p>
        </p:txBody>
      </p:sp>
      <p:sp>
        <p:nvSpPr>
          <p:cNvPr id="5077" name="Google Shape;5077;p506"/>
          <p:cNvSpPr txBox="1"/>
          <p:nvPr/>
        </p:nvSpPr>
        <p:spPr>
          <a:xfrm>
            <a:off x="1676400" y="48768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&lt;interface&gt;</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Courier New"/>
                <a:ea typeface="Courier New"/>
                <a:cs typeface="Courier New"/>
                <a:sym typeface="Courier New"/>
              </a:rPr>
              <a:t>ResultSet</a:t>
            </a:r>
            <a:endParaRPr/>
          </a:p>
        </p:txBody>
      </p:sp>
      <p:sp>
        <p:nvSpPr>
          <p:cNvPr id="5078" name="Google Shape;5078;p506"/>
          <p:cNvSpPr txBox="1"/>
          <p:nvPr/>
        </p:nvSpPr>
        <p:spPr>
          <a:xfrm>
            <a:off x="5029200" y="3429000"/>
            <a:ext cx="23622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VendorStatement</a:t>
            </a:r>
            <a:endParaRPr/>
          </a:p>
        </p:txBody>
      </p:sp>
      <p:sp>
        <p:nvSpPr>
          <p:cNvPr id="5079" name="Google Shape;5079;p506"/>
          <p:cNvSpPr txBox="1"/>
          <p:nvPr/>
        </p:nvSpPr>
        <p:spPr>
          <a:xfrm>
            <a:off x="5029200" y="2209800"/>
            <a:ext cx="22098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a:t>
            </a:r>
            <a:br>
              <a:rPr lang="en-US" sz="1800" b="0" i="0" u="none" strike="noStrike" cap="none">
                <a:solidFill>
                  <a:schemeClr val="dk1"/>
                </a:solidFill>
                <a:latin typeface="Courier New"/>
                <a:ea typeface="Courier New"/>
                <a:cs typeface="Courier New"/>
                <a:sym typeface="Courier New"/>
              </a:rPr>
            </a:br>
            <a:r>
              <a:rPr lang="en-US" sz="1800" b="0" i="0" u="none" strike="noStrike" cap="none">
                <a:solidFill>
                  <a:schemeClr val="dk1"/>
                </a:solidFill>
                <a:latin typeface="Courier New"/>
                <a:ea typeface="Courier New"/>
                <a:cs typeface="Courier New"/>
                <a:sym typeface="Courier New"/>
              </a:rPr>
              <a:t>Connection</a:t>
            </a:r>
            <a:endParaRPr/>
          </a:p>
        </p:txBody>
      </p:sp>
      <p:sp>
        <p:nvSpPr>
          <p:cNvPr id="5080" name="Google Shape;5080;p506"/>
          <p:cNvSpPr txBox="1"/>
          <p:nvPr/>
        </p:nvSpPr>
        <p:spPr>
          <a:xfrm>
            <a:off x="5029200" y="4724400"/>
            <a:ext cx="2286000" cy="609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VendorResultSet</a:t>
            </a:r>
            <a:endParaRPr/>
          </a:p>
        </p:txBody>
      </p:sp>
      <p:cxnSp>
        <p:nvCxnSpPr>
          <p:cNvPr id="5081" name="Google Shape;5081;p506"/>
          <p:cNvCxnSpPr/>
          <p:nvPr/>
        </p:nvCxnSpPr>
        <p:spPr>
          <a:xfrm rot="10800000">
            <a:off x="3886200" y="1447800"/>
            <a:ext cx="2247900" cy="762000"/>
          </a:xfrm>
          <a:prstGeom prst="bentConnector2">
            <a:avLst/>
          </a:prstGeom>
          <a:noFill/>
          <a:ln w="28575" cap="flat" cmpd="sng">
            <a:solidFill>
              <a:schemeClr val="dk1"/>
            </a:solidFill>
            <a:prstDash val="solid"/>
            <a:round/>
            <a:headEnd type="none" w="med" len="med"/>
            <a:tailEnd type="triangle" w="med" len="med"/>
          </a:ln>
        </p:spPr>
      </p:cxnSp>
      <p:cxnSp>
        <p:nvCxnSpPr>
          <p:cNvPr id="5082" name="Google Shape;5082;p506"/>
          <p:cNvCxnSpPr/>
          <p:nvPr/>
        </p:nvCxnSpPr>
        <p:spPr>
          <a:xfrm rot="10800000">
            <a:off x="3886200" y="25146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3" name="Google Shape;5083;p506"/>
          <p:cNvCxnSpPr/>
          <p:nvPr/>
        </p:nvCxnSpPr>
        <p:spPr>
          <a:xfrm rot="10800000">
            <a:off x="3886200" y="38862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4" name="Google Shape;5084;p506"/>
          <p:cNvCxnSpPr/>
          <p:nvPr/>
        </p:nvCxnSpPr>
        <p:spPr>
          <a:xfrm rot="10800000">
            <a:off x="3886200" y="5181600"/>
            <a:ext cx="1143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5085" name="Google Shape;5085;p506"/>
          <p:cNvCxnSpPr/>
          <p:nvPr/>
        </p:nvCxnSpPr>
        <p:spPr>
          <a:xfrm rot="5400000">
            <a:off x="1073200" y="2051100"/>
            <a:ext cx="1219200" cy="126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5086" name="Google Shape;5086;p506"/>
          <p:cNvCxnSpPr/>
          <p:nvPr/>
        </p:nvCxnSpPr>
        <p:spPr>
          <a:xfrm rot="5400000">
            <a:off x="1073200" y="3402062"/>
            <a:ext cx="1219200" cy="12600"/>
          </a:xfrm>
          <a:prstGeom prst="bentConnector3">
            <a:avLst>
              <a:gd name="adj1" fmla="val 0"/>
            </a:avLst>
          </a:prstGeom>
          <a:noFill/>
          <a:ln w="28575" cap="flat" cmpd="sng">
            <a:solidFill>
              <a:schemeClr val="dk1"/>
            </a:solidFill>
            <a:prstDash val="solid"/>
            <a:round/>
            <a:headEnd type="none" w="med" len="med"/>
            <a:tailEnd type="triangle" w="med" len="med"/>
          </a:ln>
        </p:spPr>
      </p:cxnSp>
      <p:cxnSp>
        <p:nvCxnSpPr>
          <p:cNvPr id="5087" name="Google Shape;5087;p506"/>
          <p:cNvCxnSpPr/>
          <p:nvPr/>
        </p:nvCxnSpPr>
        <p:spPr>
          <a:xfrm rot="5400000">
            <a:off x="1149400" y="4633962"/>
            <a:ext cx="1066800" cy="12600"/>
          </a:xfrm>
          <a:prstGeom prst="bentConnector3">
            <a:avLst>
              <a:gd name="adj1" fmla="val 0"/>
            </a:avLst>
          </a:prstGeom>
          <a:noFill/>
          <a:ln w="28575" cap="flat" cmpd="sng">
            <a:solidFill>
              <a:schemeClr val="dk1"/>
            </a:solidFill>
            <a:prstDash val="solid"/>
            <a:round/>
            <a:headEnd type="none" w="med" len="med"/>
            <a:tailEnd type="triangle" w="med" len="med"/>
          </a:ln>
        </p:spPr>
      </p:cxnSp>
      <p:sp>
        <p:nvSpPr>
          <p:cNvPr id="5088" name="Google Shape;5088;p506"/>
          <p:cNvSpPr txBox="1"/>
          <p:nvPr/>
        </p:nvSpPr>
        <p:spPr>
          <a:xfrm>
            <a:off x="1066800" y="990600"/>
            <a:ext cx="3276600" cy="4800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89" name="Google Shape;5089;p506"/>
          <p:cNvSpPr txBox="1"/>
          <p:nvPr/>
        </p:nvSpPr>
        <p:spPr>
          <a:xfrm>
            <a:off x="4724400" y="1905000"/>
            <a:ext cx="2819400" cy="3657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0" name="Google Shape;5090;p506"/>
          <p:cNvSpPr/>
          <p:nvPr/>
        </p:nvSpPr>
        <p:spPr>
          <a:xfrm>
            <a:off x="571500" y="4724400"/>
            <a:ext cx="381000" cy="381000"/>
          </a:xfrm>
          <a:prstGeom prst="ellipse">
            <a:avLst/>
          </a:prstGeom>
          <a:solidFill>
            <a:srgbClr val="99CC00"/>
          </a:solidFill>
          <a:ln w="28575" cap="flat" cmpd="sng">
            <a:solidFill>
              <a:srgbClr val="000000"/>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3</a:t>
            </a:r>
            <a:endParaRPr/>
          </a:p>
        </p:txBody>
      </p:sp>
      <p:sp>
        <p:nvSpPr>
          <p:cNvPr id="5091" name="Google Shape;5091;p50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508</a:t>
            </a:fld>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5096"/>
        <p:cNvGrpSpPr/>
        <p:nvPr/>
      </p:nvGrpSpPr>
      <p:grpSpPr>
        <a:xfrm>
          <a:off x="0" y="0"/>
          <a:ext cx="0" cy="0"/>
          <a:chOff x="0" y="0"/>
          <a:chExt cx="0" cy="0"/>
        </a:xfrm>
      </p:grpSpPr>
      <p:sp>
        <p:nvSpPr>
          <p:cNvPr id="5097" name="Google Shape;5097;p507"/>
          <p:cNvSpPr txBox="1"/>
          <p:nvPr/>
        </p:nvSpPr>
        <p:spPr>
          <a:xfrm>
            <a:off x="609600" y="5257800"/>
            <a:ext cx="7924800" cy="304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8" name="Google Shape;5098;p507"/>
          <p:cNvSpPr txBox="1"/>
          <p:nvPr/>
        </p:nvSpPr>
        <p:spPr>
          <a:xfrm>
            <a:off x="609600" y="4572000"/>
            <a:ext cx="7924800" cy="304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99" name="Google Shape;5099;p507"/>
          <p:cNvSpPr txBox="1"/>
          <p:nvPr/>
        </p:nvSpPr>
        <p:spPr>
          <a:xfrm>
            <a:off x="609600" y="3471862"/>
            <a:ext cx="7924800" cy="304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0" name="Google Shape;5100;p507"/>
          <p:cNvSpPr txBox="1"/>
          <p:nvPr/>
        </p:nvSpPr>
        <p:spPr>
          <a:xfrm>
            <a:off x="609600" y="2471737"/>
            <a:ext cx="79248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1" name="Google Shape;5101;p50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 Vendor’s Driver Class</a:t>
            </a:r>
            <a:endParaRPr/>
          </a:p>
        </p:txBody>
      </p:sp>
      <p:sp>
        <p:nvSpPr>
          <p:cNvPr id="5102" name="Google Shape;5102;p507"/>
          <p:cNvSpPr txBox="1">
            <a:spLocks noGrp="1"/>
          </p:cNvSpPr>
          <p:nvPr>
            <p:ph type="body" idx="1"/>
          </p:nvPr>
        </p:nvSpPr>
        <p:spPr>
          <a:xfrm>
            <a:off x="609600" y="1447800"/>
            <a:ext cx="7918500" cy="454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DriverManager</a:t>
            </a:r>
            <a:r>
              <a:rPr lang="en-US" sz="2200" b="0" i="0" u="none" strike="noStrike" cap="none">
                <a:solidFill>
                  <a:schemeClr val="dk1"/>
                </a:solidFill>
                <a:latin typeface="Arial"/>
                <a:ea typeface="Arial"/>
                <a:cs typeface="Arial"/>
                <a:sym typeface="Arial"/>
              </a:rPr>
              <a:t> class is used to get an instance of a </a:t>
            </a:r>
            <a:r>
              <a:rPr lang="en-US" sz="2200" b="0" i="0" u="none" strike="noStrike" cap="none">
                <a:solidFill>
                  <a:schemeClr val="dk1"/>
                </a:solidFill>
                <a:latin typeface="Courier New"/>
                <a:ea typeface="Courier New"/>
                <a:cs typeface="Courier New"/>
                <a:sym typeface="Courier New"/>
              </a:rPr>
              <a:t>Connection</a:t>
            </a:r>
            <a:r>
              <a:rPr lang="en-US" sz="2200" b="0" i="0" u="none" strike="noStrike" cap="none">
                <a:solidFill>
                  <a:schemeClr val="dk1"/>
                </a:solidFill>
                <a:latin typeface="Arial"/>
                <a:ea typeface="Arial"/>
                <a:cs typeface="Arial"/>
                <a:sym typeface="Arial"/>
              </a:rPr>
              <a:t> object by using the JDBC driver named in the JDBC URL: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String url = "</a:t>
            </a:r>
            <a:r>
              <a:rPr lang="en-US" sz="1600" b="1" i="0" u="none" strike="noStrike" cap="none">
                <a:solidFill>
                  <a:schemeClr val="dk1"/>
                </a:solidFill>
                <a:latin typeface="Courier New"/>
                <a:ea typeface="Courier New"/>
                <a:cs typeface="Courier New"/>
                <a:sym typeface="Courier New"/>
              </a:rPr>
              <a:t>jdbc:derby:</a:t>
            </a:r>
            <a:r>
              <a:rPr lang="en-US" sz="1600" b="0" i="0" u="none" strike="noStrike" cap="none">
                <a:solidFill>
                  <a:schemeClr val="dk1"/>
                </a:solidFill>
                <a:latin typeface="Courier New"/>
                <a:ea typeface="Courier New"/>
                <a:cs typeface="Courier New"/>
                <a:sym typeface="Courier New"/>
              </a:rPr>
              <a:t>//localhost:1527/EmployeeDB";</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Connection con = DriverManager.getConnection (url);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URL syntax for a JDBC driver is: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jdbc:&lt;driver&gt;:[subsubprotocol:][databaseName][;attribute=value]</a:t>
            </a:r>
            <a:endParaRPr sz="16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Each vendor can implement its own subprotocol.</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URL syntax for an Oracle Thin driver is: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jdbc:oracle:thin:@//[HOST][:PORT]/SERVICE</a:t>
            </a:r>
            <a:endParaRPr/>
          </a:p>
          <a:p>
            <a:pPr marL="1031875" marR="0" lvl="2" indent="-457200" algn="l" rtl="0">
              <a:lnSpc>
                <a:spcPct val="100000"/>
              </a:lnSpc>
              <a:spcBef>
                <a:spcPts val="44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Example: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jdbc:oracle:thin:@//myhost:1521/orcl</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5103" name="Google Shape;5103;p50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509</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2-1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Creating Java Classes</a:t>
            </a:r>
            <a:br>
              <a:rPr lang="en-US" sz="2600" b="1" i="0" u="none" strike="noStrike" cap="none">
                <a:solidFill>
                  <a:schemeClr val="dk1"/>
                </a:solidFill>
                <a:latin typeface="Arial"/>
                <a:ea typeface="Arial"/>
                <a:cs typeface="Arial"/>
                <a:sym typeface="Arial"/>
              </a:rPr>
            </a:br>
            <a:endParaRPr/>
          </a:p>
        </p:txBody>
      </p:sp>
      <p:sp>
        <p:nvSpPr>
          <p:cNvPr id="414" name="Google Shape;414;p49"/>
          <p:cNvSpPr txBox="1">
            <a:spLocks noGrp="1"/>
          </p:cNvSpPr>
          <p:nvPr>
            <p:ph type="body" idx="1"/>
          </p:nvPr>
        </p:nvSpPr>
        <p:spPr>
          <a:xfrm>
            <a:off x="609600" y="1447800"/>
            <a:ext cx="7918450" cy="3005137"/>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Java class using the NetBeans IDE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Creating a Java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Writing code in the body of the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 to create an instance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object and print values from the class to the console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Compiling and testing the application by using the NetBeans IDE</a:t>
            </a:r>
            <a:endParaRPr/>
          </a:p>
        </p:txBody>
      </p:sp>
      <p:pic>
        <p:nvPicPr>
          <p:cNvPr id="415" name="Google Shape;415;p49"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416" name="Google Shape;416;p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5108"/>
        <p:cNvGrpSpPr/>
        <p:nvPr/>
      </p:nvGrpSpPr>
      <p:grpSpPr>
        <a:xfrm>
          <a:off x="0" y="0"/>
          <a:ext cx="0" cy="0"/>
          <a:chOff x="0" y="0"/>
          <a:chExt cx="0" cy="0"/>
        </a:xfrm>
      </p:grpSpPr>
      <p:sp>
        <p:nvSpPr>
          <p:cNvPr id="5109" name="Google Shape;5109;p508"/>
          <p:cNvSpPr txBox="1"/>
          <p:nvPr/>
        </p:nvSpPr>
        <p:spPr>
          <a:xfrm>
            <a:off x="609600" y="4376737"/>
            <a:ext cx="7924800" cy="304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0" name="Google Shape;5110;p508"/>
          <p:cNvSpPr txBox="1"/>
          <p:nvPr/>
        </p:nvSpPr>
        <p:spPr>
          <a:xfrm>
            <a:off x="609600" y="5410200"/>
            <a:ext cx="79248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1" name="Google Shape;5111;p508"/>
          <p:cNvSpPr txBox="1"/>
          <p:nvPr/>
        </p:nvSpPr>
        <p:spPr>
          <a:xfrm>
            <a:off x="609600" y="3114675"/>
            <a:ext cx="7924800" cy="533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12" name="Google Shape;5112;p50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Key JDBC API Components</a:t>
            </a:r>
            <a:endParaRPr/>
          </a:p>
        </p:txBody>
      </p:sp>
      <p:sp>
        <p:nvSpPr>
          <p:cNvPr id="5113" name="Google Shape;5113;p508"/>
          <p:cNvSpPr txBox="1">
            <a:spLocks noGrp="1"/>
          </p:cNvSpPr>
          <p:nvPr>
            <p:ph type="body" idx="1"/>
          </p:nvPr>
        </p:nvSpPr>
        <p:spPr>
          <a:xfrm>
            <a:off x="609600" y="990600"/>
            <a:ext cx="7918500" cy="5041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Each vendor’s JDBC driver class also implements the key API classes that you will use to connect to the database, execute queries, and manipulate data: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java.sql.Connection</a:t>
            </a:r>
            <a:r>
              <a:rPr lang="en-US" sz="2200" b="0" i="0" u="none" strike="noStrike" cap="none">
                <a:solidFill>
                  <a:schemeClr val="dk1"/>
                </a:solidFill>
                <a:latin typeface="Arial"/>
                <a:ea typeface="Arial"/>
                <a:cs typeface="Arial"/>
                <a:sym typeface="Arial"/>
              </a:rPr>
              <a:t>: A connection that represents the session between your Java application and the database</a:t>
            </a:r>
            <a:endParaRPr/>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Connection con = DriverManager.getConnection(url, username, password);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java.sql.Statement</a:t>
            </a:r>
            <a:r>
              <a:rPr lang="en-US" sz="2200" b="0" i="0" u="none" strike="noStrike" cap="none">
                <a:solidFill>
                  <a:schemeClr val="dk1"/>
                </a:solidFill>
                <a:latin typeface="Arial"/>
                <a:ea typeface="Arial"/>
                <a:cs typeface="Arial"/>
                <a:sym typeface="Arial"/>
              </a:rPr>
              <a:t>: An object used to execute a static SQL statement and return the result</a:t>
            </a:r>
            <a:endParaRPr/>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Statement stmt = con.createStatement();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java.sql.ResultSet</a:t>
            </a:r>
            <a:r>
              <a:rPr lang="en-US" sz="2200" b="0" i="0" u="none" strike="noStrike" cap="none">
                <a:solidFill>
                  <a:schemeClr val="dk1"/>
                </a:solidFill>
                <a:latin typeface="Arial"/>
                <a:ea typeface="Arial"/>
                <a:cs typeface="Arial"/>
                <a:sym typeface="Arial"/>
              </a:rPr>
              <a:t>: An object representing a database result set</a:t>
            </a:r>
            <a:endParaRPr/>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String query = "SELECT * FROM Employee";</a:t>
            </a:r>
            <a:endParaRPr/>
          </a:p>
          <a:p>
            <a:pPr marL="1020762" marR="0" lvl="2" indent="-331787"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ResultSet rs = stmt.executeQuery(query);</a:t>
            </a:r>
            <a:endParaRPr/>
          </a:p>
        </p:txBody>
      </p:sp>
      <p:sp>
        <p:nvSpPr>
          <p:cNvPr id="5114" name="Google Shape;5114;p50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510</a:t>
            </a:fld>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5119"/>
        <p:cNvGrpSpPr/>
        <p:nvPr/>
      </p:nvGrpSpPr>
      <p:grpSpPr>
        <a:xfrm>
          <a:off x="0" y="0"/>
          <a:ext cx="0" cy="0"/>
          <a:chOff x="0" y="0"/>
          <a:chExt cx="0" cy="0"/>
        </a:xfrm>
      </p:grpSpPr>
      <p:sp>
        <p:nvSpPr>
          <p:cNvPr id="5120" name="Google Shape;5120;p509"/>
          <p:cNvSpPr txBox="1"/>
          <p:nvPr/>
        </p:nvSpPr>
        <p:spPr>
          <a:xfrm>
            <a:off x="609600" y="2644775"/>
            <a:ext cx="7924800" cy="381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21" name="Google Shape;5121;p509"/>
          <p:cNvSpPr txBox="1"/>
          <p:nvPr/>
        </p:nvSpPr>
        <p:spPr>
          <a:xfrm>
            <a:off x="609600" y="1920875"/>
            <a:ext cx="7924800" cy="381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22" name="Google Shape;5122;p50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Writing Queries and Getting Results</a:t>
            </a:r>
            <a:endParaRPr/>
          </a:p>
        </p:txBody>
      </p:sp>
      <p:sp>
        <p:nvSpPr>
          <p:cNvPr id="5123" name="Google Shape;5123;p509"/>
          <p:cNvSpPr txBox="1">
            <a:spLocks noGrp="1"/>
          </p:cNvSpPr>
          <p:nvPr>
            <p:ph type="body" idx="1"/>
          </p:nvPr>
        </p:nvSpPr>
        <p:spPr>
          <a:xfrm>
            <a:off x="609600" y="1219200"/>
            <a:ext cx="7918500" cy="2179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execute SQL queries with JDBC, you must create a SQL query wrapper object, an instance of the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object.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Statement stmt = con.createStatement();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Statement instance to execute a SQL query: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ResultSet rs = stmt.executeQuery (query);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Note that there are three Statement execute methods:</a:t>
            </a:r>
            <a:endParaRPr/>
          </a:p>
        </p:txBody>
      </p:sp>
      <p:graphicFrame>
        <p:nvGraphicFramePr>
          <p:cNvPr id="5124" name="Google Shape;5124;p509"/>
          <p:cNvGraphicFramePr/>
          <p:nvPr/>
        </p:nvGraphicFramePr>
        <p:xfrm>
          <a:off x="609600" y="3429000"/>
          <a:ext cx="3000000" cy="3000000"/>
        </p:xfrm>
        <a:graphic>
          <a:graphicData uri="http://schemas.openxmlformats.org/drawingml/2006/table">
            <a:tbl>
              <a:tblPr>
                <a:noFill/>
                <a:tableStyleId>{A0095474-483F-4493-A76D-1D2E1571B2CC}</a:tableStyleId>
              </a:tblPr>
              <a:tblGrid>
                <a:gridCol w="3603625"/>
                <a:gridCol w="1928800"/>
                <a:gridCol w="2392350"/>
              </a:tblGrid>
              <a:tr h="5127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Method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Returns</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Used for</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479425">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executeQuery(sqlString)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ResultSet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SELECT</a:t>
                      </a:r>
                      <a:r>
                        <a:rPr lang="en-US" sz="1800" b="0" i="0" u="none" strike="noStrike" cap="none">
                          <a:solidFill>
                            <a:schemeClr val="dk1"/>
                          </a:solidFill>
                          <a:latin typeface="Arial"/>
                          <a:ea typeface="Arial"/>
                          <a:cs typeface="Arial"/>
                          <a:sym typeface="Arial"/>
                        </a:rPr>
                        <a:t> statement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63975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executeUpdate(sqlString)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int</a:t>
                      </a:r>
                      <a:r>
                        <a:rPr lang="en-US" sz="1800" b="0" i="0" u="none" strike="noStrike" cap="none">
                          <a:solidFill>
                            <a:schemeClr val="dk1"/>
                          </a:solidFill>
                          <a:latin typeface="Arial"/>
                          <a:ea typeface="Arial"/>
                          <a:cs typeface="Arial"/>
                          <a:sym typeface="Arial"/>
                        </a:rPr>
                        <a:t> (rows affected)</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INSERT</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ourier New"/>
                          <a:ea typeface="Courier New"/>
                          <a:cs typeface="Courier New"/>
                          <a:sym typeface="Courier New"/>
                        </a:rPr>
                        <a:t>UPDATE</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ourier New"/>
                          <a:ea typeface="Courier New"/>
                          <a:cs typeface="Courier New"/>
                          <a:sym typeface="Courier New"/>
                        </a:rPr>
                        <a:t>DELETE</a:t>
                      </a:r>
                      <a:r>
                        <a:rPr lang="en-US" sz="1800" b="0" i="0" u="none" strike="noStrike" cap="none">
                          <a:solidFill>
                            <a:schemeClr val="dk1"/>
                          </a:solidFill>
                          <a:latin typeface="Arial"/>
                          <a:ea typeface="Arial"/>
                          <a:cs typeface="Arial"/>
                          <a:sym typeface="Arial"/>
                        </a:rPr>
                        <a:t>, or a</a:t>
                      </a:r>
                      <a:r>
                        <a:rPr lang="en-US" sz="1800" b="0" i="0" u="none" strike="noStrike" cap="none">
                          <a:solidFill>
                            <a:srgbClr val="000000"/>
                          </a:solidFill>
                          <a:latin typeface="Arial"/>
                          <a:ea typeface="Arial"/>
                          <a:cs typeface="Arial"/>
                          <a:sym typeface="Arial"/>
                        </a:rPr>
                        <a:t> DDL</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9144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execute(sqlString)</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boolean </a:t>
                      </a:r>
                      <a:r>
                        <a:rPr lang="en-US" sz="1800" b="0" i="0" u="none" strike="noStrike" cap="none">
                          <a:solidFill>
                            <a:schemeClr val="dk1"/>
                          </a:solidFill>
                          <a:latin typeface="Arial"/>
                          <a:ea typeface="Arial"/>
                          <a:cs typeface="Arial"/>
                          <a:sym typeface="Arial"/>
                        </a:rPr>
                        <a:t>(true if there was a </a:t>
                      </a:r>
                      <a:r>
                        <a:rPr lang="en-US" sz="1800" b="0" i="0" u="none" strike="noStrike" cap="none">
                          <a:solidFill>
                            <a:srgbClr val="000000"/>
                          </a:solidFill>
                          <a:latin typeface="Courier New"/>
                          <a:ea typeface="Courier New"/>
                          <a:cs typeface="Courier New"/>
                          <a:sym typeface="Courier New"/>
                        </a:rPr>
                        <a:t>ResultSet</a:t>
                      </a:r>
                      <a:r>
                        <a:rPr lang="en-US" sz="1800" b="0" i="0" u="none" strike="noStrike" cap="none">
                          <a:solidFill>
                            <a:schemeClr val="dk1"/>
                          </a:solidFill>
                          <a:latin typeface="Arial"/>
                          <a:ea typeface="Arial"/>
                          <a:cs typeface="Arial"/>
                          <a:sym typeface="Arial"/>
                        </a:rPr>
                        <a:t>)</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Any SQL command or commands</a:t>
                      </a:r>
                      <a:endParaRPr/>
                    </a:p>
                  </a:txBody>
                  <a:tcPr marL="0" marR="0" marT="0" marB="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5125" name="Google Shape;5125;p50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511</a:t>
            </a:fld>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5130"/>
        <p:cNvGrpSpPr/>
        <p:nvPr/>
      </p:nvGrpSpPr>
      <p:grpSpPr>
        <a:xfrm>
          <a:off x="0" y="0"/>
          <a:ext cx="0" cy="0"/>
          <a:chOff x="0" y="0"/>
          <a:chExt cx="0" cy="0"/>
        </a:xfrm>
      </p:grpSpPr>
      <p:sp>
        <p:nvSpPr>
          <p:cNvPr id="5131" name="Google Shape;5131;p510"/>
          <p:cNvSpPr txBox="1"/>
          <p:nvPr/>
        </p:nvSpPr>
        <p:spPr>
          <a:xfrm>
            <a:off x="609600" y="1447800"/>
            <a:ext cx="7924800" cy="609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32" name="Google Shape;5132;p51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 </a:t>
            </a:r>
            <a:r>
              <a:rPr lang="en-US" sz="2600" b="1" i="0" u="none" strike="noStrike" cap="none">
                <a:solidFill>
                  <a:schemeClr val="dk1"/>
                </a:solidFill>
                <a:latin typeface="Courier New"/>
                <a:ea typeface="Courier New"/>
                <a:cs typeface="Courier New"/>
                <a:sym typeface="Courier New"/>
              </a:rPr>
              <a:t>ResultSet</a:t>
            </a:r>
            <a:r>
              <a:rPr lang="en-US" sz="2600" b="1" i="0" u="none" strike="noStrike" cap="none">
                <a:solidFill>
                  <a:schemeClr val="dk1"/>
                </a:solidFill>
                <a:latin typeface="Arial"/>
                <a:ea typeface="Arial"/>
                <a:cs typeface="Arial"/>
                <a:sym typeface="Arial"/>
              </a:rPr>
              <a:t> Object</a:t>
            </a:r>
            <a:endParaRPr/>
          </a:p>
        </p:txBody>
      </p:sp>
      <p:sp>
        <p:nvSpPr>
          <p:cNvPr id="5133" name="Google Shape;5133;p510"/>
          <p:cNvSpPr txBox="1">
            <a:spLocks noGrp="1"/>
          </p:cNvSpPr>
          <p:nvPr>
            <p:ph type="body" idx="4294967295"/>
          </p:nvPr>
        </p:nvSpPr>
        <p:spPr>
          <a:xfrm>
            <a:off x="615950" y="1447800"/>
            <a:ext cx="7842300" cy="685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query = "SELECT * FROM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stmt.executeQuery(query);</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graphicFrame>
        <p:nvGraphicFramePr>
          <p:cNvPr id="5134" name="Google Shape;5134;p510"/>
          <p:cNvGraphicFramePr/>
          <p:nvPr/>
        </p:nvGraphicFramePr>
        <p:xfrm>
          <a:off x="2971800" y="2870200"/>
          <a:ext cx="3000000" cy="3000000"/>
        </p:xfrm>
        <a:graphic>
          <a:graphicData uri="http://schemas.openxmlformats.org/drawingml/2006/table">
            <a:tbl>
              <a:tblPr>
                <a:noFill/>
                <a:tableStyleId>{A0095474-483F-4493-A76D-1D2E1571B2CC}</a:tableStyleId>
              </a:tblPr>
              <a:tblGrid>
                <a:gridCol w="846125"/>
                <a:gridCol w="1054100"/>
                <a:gridCol w="1287450"/>
                <a:gridCol w="1323975"/>
                <a:gridCol w="1127125"/>
              </a:tblGrid>
              <a:tr h="3714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110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Troy</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Hammer</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1965-03-31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102109.15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r>
              <a:tr h="3698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123</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Michael</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Walton</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1986-08-25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93400.20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r>
              <a:tr h="3714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Thomas</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Fitzpatrick</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1961-09-22</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75123.45</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CBCB"/>
                    </a:solidFill>
                  </a:tcPr>
                </a:tc>
              </a:tr>
              <a:tr h="3698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Abhijit</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Gopali</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1956-06-01</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70000.00</a:t>
                      </a:r>
                      <a:endParaRPr/>
                    </a:p>
                  </a:txBody>
                  <a:tcPr marL="0" marR="0" marT="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E7E7"/>
                    </a:solidFill>
                  </a:tcPr>
                </a:tc>
              </a:tr>
            </a:tbl>
          </a:graphicData>
        </a:graphic>
      </p:graphicFrame>
      <p:sp>
        <p:nvSpPr>
          <p:cNvPr id="5135" name="Google Shape;5135;p510"/>
          <p:cNvSpPr txBox="1"/>
          <p:nvPr/>
        </p:nvSpPr>
        <p:spPr>
          <a:xfrm>
            <a:off x="609600" y="2438400"/>
            <a:ext cx="18906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ResultSet cursor</a:t>
            </a:r>
            <a:endParaRPr/>
          </a:p>
        </p:txBody>
      </p:sp>
      <p:cxnSp>
        <p:nvCxnSpPr>
          <p:cNvPr id="5136" name="Google Shape;5136;p510"/>
          <p:cNvCxnSpPr/>
          <p:nvPr/>
        </p:nvCxnSpPr>
        <p:spPr>
          <a:xfrm>
            <a:off x="2514600" y="2655887"/>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37" name="Google Shape;5137;p510"/>
          <p:cNvSpPr txBox="1"/>
          <p:nvPr/>
        </p:nvSpPr>
        <p:spPr>
          <a:xfrm>
            <a:off x="685800" y="2819400"/>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38" name="Google Shape;5138;p510"/>
          <p:cNvCxnSpPr/>
          <p:nvPr/>
        </p:nvCxnSpPr>
        <p:spPr>
          <a:xfrm>
            <a:off x="2514600" y="3048000"/>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39" name="Google Shape;5139;p510"/>
          <p:cNvSpPr txBox="1"/>
          <p:nvPr/>
        </p:nvSpPr>
        <p:spPr>
          <a:xfrm>
            <a:off x="685800" y="3211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0" name="Google Shape;5140;p510"/>
          <p:cNvCxnSpPr/>
          <p:nvPr/>
        </p:nvCxnSpPr>
        <p:spPr>
          <a:xfrm>
            <a:off x="2514600" y="3440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1" name="Google Shape;5141;p510"/>
          <p:cNvSpPr txBox="1"/>
          <p:nvPr/>
        </p:nvSpPr>
        <p:spPr>
          <a:xfrm>
            <a:off x="685800" y="3592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2" name="Google Shape;5142;p510"/>
          <p:cNvCxnSpPr/>
          <p:nvPr/>
        </p:nvCxnSpPr>
        <p:spPr>
          <a:xfrm>
            <a:off x="2514600" y="3821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3" name="Google Shape;5143;p510"/>
          <p:cNvSpPr txBox="1"/>
          <p:nvPr/>
        </p:nvSpPr>
        <p:spPr>
          <a:xfrm>
            <a:off x="685800" y="3973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4" name="Google Shape;5144;p510"/>
          <p:cNvCxnSpPr/>
          <p:nvPr/>
        </p:nvCxnSpPr>
        <p:spPr>
          <a:xfrm>
            <a:off x="2514600" y="4202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5" name="Google Shape;5145;p510"/>
          <p:cNvSpPr txBox="1"/>
          <p:nvPr/>
        </p:nvSpPr>
        <p:spPr>
          <a:xfrm>
            <a:off x="685800" y="4354512"/>
            <a:ext cx="1384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rs.next()</a:t>
            </a:r>
            <a:endParaRPr/>
          </a:p>
        </p:txBody>
      </p:sp>
      <p:cxnSp>
        <p:nvCxnSpPr>
          <p:cNvPr id="5146" name="Google Shape;5146;p510"/>
          <p:cNvCxnSpPr/>
          <p:nvPr/>
        </p:nvCxnSpPr>
        <p:spPr>
          <a:xfrm>
            <a:off x="2514600" y="4583112"/>
            <a:ext cx="381000" cy="0"/>
          </a:xfrm>
          <a:prstGeom prst="straightConnector1">
            <a:avLst/>
          </a:prstGeom>
          <a:noFill/>
          <a:ln w="28575" cap="flat" cmpd="sng">
            <a:solidFill>
              <a:schemeClr val="dk1"/>
            </a:solidFill>
            <a:prstDash val="solid"/>
            <a:miter lim="800000"/>
            <a:headEnd type="none" w="med" len="med"/>
            <a:tailEnd type="triangle" w="med" len="med"/>
          </a:ln>
        </p:spPr>
      </p:cxnSp>
      <p:sp>
        <p:nvSpPr>
          <p:cNvPr id="5147" name="Google Shape;5147;p510"/>
          <p:cNvSpPr txBox="1"/>
          <p:nvPr/>
        </p:nvSpPr>
        <p:spPr>
          <a:xfrm>
            <a:off x="2895600" y="4419600"/>
            <a:ext cx="838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null</a:t>
            </a:r>
            <a:endParaRPr/>
          </a:p>
        </p:txBody>
      </p:sp>
      <p:sp>
        <p:nvSpPr>
          <p:cNvPr id="5148" name="Google Shape;5148;p510"/>
          <p:cNvSpPr/>
          <p:nvPr/>
        </p:nvSpPr>
        <p:spPr>
          <a:xfrm>
            <a:off x="3429000" y="4876800"/>
            <a:ext cx="3733800" cy="609600"/>
          </a:xfrm>
          <a:prstGeom prst="wedgeRectCallout">
            <a:avLst>
              <a:gd name="adj1" fmla="val -10133"/>
              <a:gd name="adj2" fmla="val -8673"/>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last </a:t>
            </a:r>
            <a:r>
              <a:rPr lang="en-US" sz="1400" b="0" i="0" u="none">
                <a:solidFill>
                  <a:schemeClr val="dk1"/>
                </a:solidFill>
                <a:latin typeface="Courier New"/>
                <a:ea typeface="Courier New"/>
                <a:cs typeface="Courier New"/>
                <a:sym typeface="Courier New"/>
              </a:rPr>
              <a:t>next()</a:t>
            </a:r>
            <a:r>
              <a:rPr lang="en-US" sz="1400" b="0" i="0" u="none">
                <a:solidFill>
                  <a:schemeClr val="dk1"/>
                </a:solidFill>
                <a:latin typeface="Arial"/>
                <a:ea typeface="Arial"/>
                <a:cs typeface="Arial"/>
                <a:sym typeface="Arial"/>
              </a:rPr>
              <a:t> method invocation returns </a:t>
            </a:r>
            <a:r>
              <a:rPr lang="en-US" sz="1400" b="0" i="0" u="none">
                <a:solidFill>
                  <a:schemeClr val="dk1"/>
                </a:solidFill>
                <a:latin typeface="Courier New"/>
                <a:ea typeface="Courier New"/>
                <a:cs typeface="Courier New"/>
                <a:sym typeface="Courier New"/>
              </a:rPr>
              <a:t>false</a:t>
            </a:r>
            <a:r>
              <a:rPr lang="en-US" sz="1400" b="0" i="0" u="none">
                <a:solidFill>
                  <a:schemeClr val="dk1"/>
                </a:solidFill>
                <a:latin typeface="Arial"/>
                <a:ea typeface="Arial"/>
                <a:cs typeface="Arial"/>
                <a:sym typeface="Arial"/>
              </a:rPr>
              <a:t>, and the </a:t>
            </a:r>
            <a:r>
              <a:rPr lang="en-US" sz="1400" b="0" i="0" u="none">
                <a:solidFill>
                  <a:schemeClr val="dk1"/>
                </a:solidFill>
                <a:latin typeface="Courier New"/>
                <a:ea typeface="Courier New"/>
                <a:cs typeface="Courier New"/>
                <a:sym typeface="Courier New"/>
              </a:rPr>
              <a:t>rs</a:t>
            </a:r>
            <a:r>
              <a:rPr lang="en-US" sz="1400" b="0" i="0" u="none">
                <a:solidFill>
                  <a:schemeClr val="dk1"/>
                </a:solidFill>
                <a:latin typeface="Arial"/>
                <a:ea typeface="Arial"/>
                <a:cs typeface="Arial"/>
                <a:sym typeface="Arial"/>
              </a:rPr>
              <a:t> instance is now null.</a:t>
            </a:r>
            <a:endParaRPr/>
          </a:p>
        </p:txBody>
      </p:sp>
      <p:sp>
        <p:nvSpPr>
          <p:cNvPr id="5149" name="Google Shape;5149;p510"/>
          <p:cNvSpPr/>
          <p:nvPr/>
        </p:nvSpPr>
        <p:spPr>
          <a:xfrm>
            <a:off x="3429000" y="2265362"/>
            <a:ext cx="3810000" cy="533400"/>
          </a:xfrm>
          <a:prstGeom prst="wedgeRectCallout">
            <a:avLst>
              <a:gd name="adj1" fmla="val -9897"/>
              <a:gd name="adj2" fmla="val 309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first </a:t>
            </a:r>
            <a:r>
              <a:rPr lang="en-US" sz="1400" b="0" i="0" u="none">
                <a:solidFill>
                  <a:schemeClr val="dk1"/>
                </a:solidFill>
                <a:latin typeface="Courier New"/>
                <a:ea typeface="Courier New"/>
                <a:cs typeface="Courier New"/>
                <a:sym typeface="Courier New"/>
              </a:rPr>
              <a:t>next()</a:t>
            </a:r>
            <a:r>
              <a:rPr lang="en-US" sz="1400" b="0" i="0" u="none">
                <a:solidFill>
                  <a:schemeClr val="dk1"/>
                </a:solidFill>
                <a:latin typeface="Arial"/>
                <a:ea typeface="Arial"/>
                <a:cs typeface="Arial"/>
                <a:sym typeface="Arial"/>
              </a:rPr>
              <a:t> method invocation returns </a:t>
            </a:r>
            <a:r>
              <a:rPr lang="en-US" sz="1400" b="0" i="0" u="none">
                <a:solidFill>
                  <a:schemeClr val="dk1"/>
                </a:solidFill>
                <a:latin typeface="Courier New"/>
                <a:ea typeface="Courier New"/>
                <a:cs typeface="Courier New"/>
                <a:sym typeface="Courier New"/>
              </a:rPr>
              <a:t>true</a:t>
            </a:r>
            <a:r>
              <a:rPr lang="en-US" sz="1400" b="0" i="0" u="none">
                <a:solidFill>
                  <a:schemeClr val="dk1"/>
                </a:solidFill>
                <a:latin typeface="Arial"/>
                <a:ea typeface="Arial"/>
                <a:cs typeface="Arial"/>
                <a:sym typeface="Arial"/>
              </a:rPr>
              <a:t>, and </a:t>
            </a:r>
            <a:r>
              <a:rPr lang="en-US" sz="1400" b="0" i="0" u="none">
                <a:solidFill>
                  <a:schemeClr val="dk1"/>
                </a:solidFill>
                <a:latin typeface="Courier New"/>
                <a:ea typeface="Courier New"/>
                <a:cs typeface="Courier New"/>
                <a:sym typeface="Courier New"/>
              </a:rPr>
              <a:t>rs</a:t>
            </a:r>
            <a:r>
              <a:rPr lang="en-US" sz="1400" b="0" i="0" u="none">
                <a:solidFill>
                  <a:schemeClr val="dk1"/>
                </a:solidFill>
                <a:latin typeface="Arial"/>
                <a:ea typeface="Arial"/>
                <a:cs typeface="Arial"/>
                <a:sym typeface="Arial"/>
              </a:rPr>
              <a:t> points to the first row of data.</a:t>
            </a:r>
            <a:endParaRPr/>
          </a:p>
        </p:txBody>
      </p:sp>
      <p:sp>
        <p:nvSpPr>
          <p:cNvPr id="5150" name="Google Shape;5150;p510"/>
          <p:cNvSpPr/>
          <p:nvPr/>
        </p:nvSpPr>
        <p:spPr>
          <a:xfrm>
            <a:off x="990600" y="2133600"/>
            <a:ext cx="381000" cy="3810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51" name="Google Shape;5151;p5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512</a:t>
            </a:fld>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5156"/>
        <p:cNvGrpSpPr/>
        <p:nvPr/>
      </p:nvGrpSpPr>
      <p:grpSpPr>
        <a:xfrm>
          <a:off x="0" y="0"/>
          <a:ext cx="0" cy="0"/>
          <a:chOff x="0" y="0"/>
          <a:chExt cx="0" cy="0"/>
        </a:xfrm>
      </p:grpSpPr>
      <p:sp>
        <p:nvSpPr>
          <p:cNvPr id="5157" name="Google Shape;5157;p511"/>
          <p:cNvSpPr txBox="1"/>
          <p:nvPr/>
        </p:nvSpPr>
        <p:spPr>
          <a:xfrm>
            <a:off x="609600" y="1447800"/>
            <a:ext cx="7924800" cy="46482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58" name="Google Shape;5158;p51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Retrieve</a:t>
            </a:r>
            <a:endParaRPr/>
          </a:p>
        </p:txBody>
      </p:sp>
      <p:sp>
        <p:nvSpPr>
          <p:cNvPr id="5159" name="Google Shape;5159;p511"/>
          <p:cNvSpPr txBox="1">
            <a:spLocks noGrp="1"/>
          </p:cNvSpPr>
          <p:nvPr>
            <p:ph type="body" idx="1"/>
          </p:nvPr>
        </p:nvSpPr>
        <p:spPr>
          <a:xfrm>
            <a:off x="609600" y="1447800"/>
            <a:ext cx="7918500" cy="46356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package com.example.text;</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java.sql.DriverManager;</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java.sql.ResultSet;</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java.sql.SQLException;</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import java.util.Date;</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public class SimpleJDBCTest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username = "public";</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password = "tiger";</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String query = "SELECT * FROM Employee";</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try (Connection con =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DriverManager.getConnection (url, username, password);</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Courier New"/>
              <a:buAutoNum type="arabicPlain"/>
            </a:pPr>
            <a:r>
              <a:rPr lang="en-US" sz="1400" b="0" i="0" u="none">
                <a:solidFill>
                  <a:schemeClr val="dk1"/>
                </a:solidFill>
                <a:latin typeface="Courier New"/>
                <a:ea typeface="Courier New"/>
                <a:cs typeface="Courier New"/>
                <a:sym typeface="Courier New"/>
              </a:rPr>
              <a:t>             ResultSet rs = stmt.executeQuery (query)) {</a:t>
            </a:r>
            <a:endParaRPr/>
          </a:p>
        </p:txBody>
      </p:sp>
      <p:sp>
        <p:nvSpPr>
          <p:cNvPr id="5160" name="Google Shape;5160;p511"/>
          <p:cNvSpPr/>
          <p:nvPr/>
        </p:nvSpPr>
        <p:spPr>
          <a:xfrm>
            <a:off x="6324600" y="4267200"/>
            <a:ext cx="2133600" cy="914400"/>
          </a:xfrm>
          <a:prstGeom prst="wedgeRectCallout">
            <a:avLst>
              <a:gd name="adj1" fmla="val -13684"/>
              <a:gd name="adj2" fmla="val 2344"/>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hard-coded JDBC URL, username, and password are just for this simple example.</a:t>
            </a:r>
            <a:endParaRPr/>
          </a:p>
        </p:txBody>
      </p:sp>
      <p:sp>
        <p:nvSpPr>
          <p:cNvPr id="5161" name="Google Shape;5161;p5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513</a:t>
            </a:fld>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5166"/>
        <p:cNvGrpSpPr/>
        <p:nvPr/>
      </p:nvGrpSpPr>
      <p:grpSpPr>
        <a:xfrm>
          <a:off x="0" y="0"/>
          <a:ext cx="0" cy="0"/>
          <a:chOff x="0" y="0"/>
          <a:chExt cx="0" cy="0"/>
        </a:xfrm>
      </p:grpSpPr>
      <p:sp>
        <p:nvSpPr>
          <p:cNvPr id="5167" name="Google Shape;5167;p512"/>
          <p:cNvSpPr txBox="1"/>
          <p:nvPr/>
        </p:nvSpPr>
        <p:spPr>
          <a:xfrm>
            <a:off x="609600" y="1600200"/>
            <a:ext cx="7924800" cy="4191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68" name="Google Shape;5168;p51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Retrieve</a:t>
            </a:r>
            <a:endParaRPr/>
          </a:p>
        </p:txBody>
      </p:sp>
      <p:sp>
        <p:nvSpPr>
          <p:cNvPr id="5169" name="Google Shape;5169;p512"/>
          <p:cNvSpPr txBox="1">
            <a:spLocks noGrp="1"/>
          </p:cNvSpPr>
          <p:nvPr>
            <p:ph type="body" idx="1"/>
          </p:nvPr>
        </p:nvSpPr>
        <p:spPr>
          <a:xfrm>
            <a:off x="609600" y="1677987"/>
            <a:ext cx="7918500" cy="41196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Noto Sans Symbols"/>
              <a:buAutoNum type="arabicPlain" startAt="19"/>
            </a:pPr>
            <a:r>
              <a:rPr lang="en-US" sz="1400" b="0" i="0" u="none">
                <a:solidFill>
                  <a:schemeClr val="dk1"/>
                </a:solidFill>
                <a:latin typeface="Courier New"/>
                <a:ea typeface="Courier New"/>
                <a:cs typeface="Courier New"/>
                <a:sym typeface="Courier New"/>
              </a:rPr>
              <a:t>          while (rs.next())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int empID = rs.getInt("ID");</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String first = rs.getString("FirstName");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String last = rs.getString("LastName");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Date birthDate = rs.getDate("BirthDate");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float salary = rs.getFloat("Salary");</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System.out.println("Employee ID:   " + empID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"Employee Name: " + first + " " + last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"Birth Date:    " + birthDate + "\n"</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"Salary:        " + salary);</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 end of while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catch (SQLException e)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System.out.println("SQL Exception: " + e);</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 // end of try-with-resources</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Courier New"/>
              <a:buAutoNum type="arabicPlain" startAt="19"/>
            </a:pPr>
            <a:r>
              <a:rPr lang="en-US" sz="1400" b="0" i="0" u="none">
                <a:solidFill>
                  <a:schemeClr val="dk1"/>
                </a:solidFill>
                <a:latin typeface="Courier New"/>
                <a:ea typeface="Courier New"/>
                <a:cs typeface="Courier New"/>
                <a:sym typeface="Courier New"/>
              </a:rPr>
              <a:t> }</a:t>
            </a:r>
            <a:endParaRPr/>
          </a:p>
        </p:txBody>
      </p:sp>
      <p:sp>
        <p:nvSpPr>
          <p:cNvPr id="5170" name="Google Shape;5170;p512"/>
          <p:cNvSpPr/>
          <p:nvPr/>
        </p:nvSpPr>
        <p:spPr>
          <a:xfrm>
            <a:off x="1524000" y="914400"/>
            <a:ext cx="2057400" cy="457200"/>
          </a:xfrm>
          <a:prstGeom prst="wedgeRectCallout">
            <a:avLst>
              <a:gd name="adj1" fmla="val 16675"/>
              <a:gd name="adj2" fmla="val 35981"/>
            </a:avLst>
          </a:prstGeom>
          <a:solidFill>
            <a:srgbClr val="FFFFCC"/>
          </a:solidFill>
          <a:ln w="9525" cap="flat" cmpd="sng">
            <a:solidFill>
              <a:srgbClr val="808080"/>
            </a:solidFill>
            <a:prstDash val="solid"/>
            <a:miter lim="800000"/>
            <a:headEnd type="none" w="sm" len="sm"/>
            <a:tailEnd type="none" w="sm" len="sm"/>
          </a:ln>
        </p:spPr>
        <p:txBody>
          <a:bodyPr spcFirstLastPara="1" wrap="square" lIns="45700" tIns="9125" rIns="45700"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Loop through all of the rows in the </a:t>
            </a:r>
            <a:r>
              <a:rPr lang="en-US" sz="1400" b="0" i="0" u="none">
                <a:solidFill>
                  <a:schemeClr val="dk1"/>
                </a:solidFill>
                <a:latin typeface="Courier New"/>
                <a:ea typeface="Courier New"/>
                <a:cs typeface="Courier New"/>
                <a:sym typeface="Courier New"/>
              </a:rPr>
              <a:t>ResultSet</a:t>
            </a:r>
            <a:r>
              <a:rPr lang="en-US" sz="1400" b="0" i="0" u="none">
                <a:solidFill>
                  <a:schemeClr val="dk1"/>
                </a:solidFill>
                <a:latin typeface="Arial"/>
                <a:ea typeface="Arial"/>
                <a:cs typeface="Arial"/>
                <a:sym typeface="Arial"/>
              </a:rPr>
              <a:t>.</a:t>
            </a:r>
            <a:endParaRPr/>
          </a:p>
        </p:txBody>
      </p:sp>
      <p:sp>
        <p:nvSpPr>
          <p:cNvPr id="5171" name="Google Shape;5171;p51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514</a:t>
            </a:fld>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5176"/>
        <p:cNvGrpSpPr/>
        <p:nvPr/>
      </p:nvGrpSpPr>
      <p:grpSpPr>
        <a:xfrm>
          <a:off x="0" y="0"/>
          <a:ext cx="0" cy="0"/>
          <a:chOff x="0" y="0"/>
          <a:chExt cx="0" cy="0"/>
        </a:xfrm>
      </p:grpSpPr>
      <p:sp>
        <p:nvSpPr>
          <p:cNvPr id="5177" name="Google Shape;5177;p513"/>
          <p:cNvSpPr txBox="1"/>
          <p:nvPr/>
        </p:nvSpPr>
        <p:spPr>
          <a:xfrm>
            <a:off x="990600" y="1066800"/>
            <a:ext cx="7924800" cy="5105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78" name="Google Shape;5178;p513"/>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Create</a:t>
            </a:r>
            <a:endParaRPr/>
          </a:p>
        </p:txBody>
      </p:sp>
      <p:sp>
        <p:nvSpPr>
          <p:cNvPr id="5179" name="Google Shape;5179;p513"/>
          <p:cNvSpPr/>
          <p:nvPr/>
        </p:nvSpPr>
        <p:spPr>
          <a:xfrm>
            <a:off x="6096000" y="3200400"/>
            <a:ext cx="1981200" cy="457200"/>
          </a:xfrm>
          <a:prstGeom prst="wedgeRectCallout">
            <a:avLst>
              <a:gd name="adj1" fmla="val 6469"/>
              <a:gd name="adj2" fmla="val 35981"/>
            </a:avLst>
          </a:prstGeom>
          <a:solidFill>
            <a:srgbClr val="FFFFCC"/>
          </a:solidFill>
          <a:ln w="9525" cap="flat" cmpd="sng">
            <a:solidFill>
              <a:srgbClr val="808080"/>
            </a:solidFill>
            <a:prstDash val="solid"/>
            <a:miter lim="800000"/>
            <a:headEnd type="none" w="sm" len="sm"/>
            <a:tailEnd type="none" w="sm" len="sm"/>
          </a:ln>
        </p:spPr>
        <p:txBody>
          <a:bodyPr spcFirstLastPara="1" wrap="square" lIns="45700" tIns="9125" rIns="45700"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Query to insert a row in the Employee.</a:t>
            </a:r>
            <a:endParaRPr/>
          </a:p>
        </p:txBody>
      </p:sp>
      <p:sp>
        <p:nvSpPr>
          <p:cNvPr id="5180" name="Google Shape;5180;p513"/>
          <p:cNvSpPr txBox="1">
            <a:spLocks noGrp="1"/>
          </p:cNvSpPr>
          <p:nvPr>
            <p:ph type="body" idx="1"/>
          </p:nvPr>
        </p:nvSpPr>
        <p:spPr>
          <a:xfrm>
            <a:off x="1143000" y="1219200"/>
            <a:ext cx="7918500" cy="5067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public class InsertJDBCExample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public static void main(String[] args)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 Create the "url"</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 assume database server is running on the localhost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url = "jdbc:derby://localhost:1527/EmployeeDB";</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username = "scott";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password = "tiger";</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try (Connection con = DriverManager.getConnection(url, username, password))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Statement stmt = con.createStatement();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String query = "INSERT INTO Employee VALUES (500, ‘Jill', 'Murray','1950-09-21', 150000)";</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if (stmt.executeUpdate(query) &gt; 0)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System.out.println("A new Employee record is added");</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String query1=“select *  from Employee”;</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ResultSet rs = stmt.executeUpdate(query1);</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//code to display the rows</a:t>
            </a:r>
            <a:endParaRPr/>
          </a:p>
          <a:p>
            <a:pPr marL="574675" marR="0" lvl="1" indent="-460375" algn="l" rtl="0">
              <a:lnSpc>
                <a:spcPct val="100000"/>
              </a:lnSpc>
              <a:spcBef>
                <a:spcPts val="280"/>
              </a:spcBef>
              <a:spcAft>
                <a:spcPts val="0"/>
              </a:spcAft>
              <a:buClr>
                <a:srgbClr val="FF0000"/>
              </a:buClr>
              <a:buSzPts val="100"/>
              <a:buFont typeface="Arial"/>
              <a:buAutoNum type="arabicPeriod"/>
            </a:pPr>
            <a:r>
              <a:rPr lang="en-US" sz="1400" b="0" i="0" u="none" strike="noStrike" cap="none">
                <a:solidFill>
                  <a:schemeClr val="dk1"/>
                </a:solidFill>
                <a:latin typeface="Courier New"/>
                <a:ea typeface="Courier New"/>
                <a:cs typeface="Courier New"/>
                <a:sym typeface="Courier New"/>
              </a:rPr>
              <a:t>}</a:t>
            </a:r>
            <a:endParaRPr/>
          </a:p>
        </p:txBody>
      </p:sp>
      <p:sp>
        <p:nvSpPr>
          <p:cNvPr id="5181" name="Google Shape;5181;p51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515</a:t>
            </a:fld>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5186"/>
        <p:cNvGrpSpPr/>
        <p:nvPr/>
      </p:nvGrpSpPr>
      <p:grpSpPr>
        <a:xfrm>
          <a:off x="0" y="0"/>
          <a:ext cx="0" cy="0"/>
          <a:chOff x="0" y="0"/>
          <a:chExt cx="0" cy="0"/>
        </a:xfrm>
      </p:grpSpPr>
      <p:sp>
        <p:nvSpPr>
          <p:cNvPr id="5187" name="Google Shape;5187;p514"/>
          <p:cNvSpPr txBox="1"/>
          <p:nvPr/>
        </p:nvSpPr>
        <p:spPr>
          <a:xfrm>
            <a:off x="609600" y="1077912"/>
            <a:ext cx="7924800" cy="5105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88" name="Google Shape;5188;p514"/>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Update</a:t>
            </a:r>
            <a:endParaRPr/>
          </a:p>
        </p:txBody>
      </p:sp>
      <p:sp>
        <p:nvSpPr>
          <p:cNvPr id="5189" name="Google Shape;5189;p514"/>
          <p:cNvSpPr txBox="1">
            <a:spLocks noGrp="1"/>
          </p:cNvSpPr>
          <p:nvPr>
            <p:ph type="body" idx="1"/>
          </p:nvPr>
        </p:nvSpPr>
        <p:spPr>
          <a:xfrm>
            <a:off x="609600" y="1154112"/>
            <a:ext cx="7918500" cy="48084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class UpdateJDBCExample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 Create the "url"</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 assume database server is running on the localhost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username = "scott";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password = "tiger“;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try (Connection con = DriverManager.getConnection(url, username,     password))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query = "Update Employee SET salary= 200000 where id=500";</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if (stmt.executeUpdate(query) &gt; 0)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System.out.println("An existing employee record was updated successfully!");</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query1="select * from Employee";</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ResultSet rs = stmt.executeQuery(query1);</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//code to display the records//</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a:t>
            </a:r>
            <a:endParaRPr/>
          </a:p>
        </p:txBody>
      </p:sp>
      <p:sp>
        <p:nvSpPr>
          <p:cNvPr id="5190" name="Google Shape;5190;p51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516</a:t>
            </a:fld>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5195"/>
        <p:cNvGrpSpPr/>
        <p:nvPr/>
      </p:nvGrpSpPr>
      <p:grpSpPr>
        <a:xfrm>
          <a:off x="0" y="0"/>
          <a:ext cx="0" cy="0"/>
          <a:chOff x="0" y="0"/>
          <a:chExt cx="0" cy="0"/>
        </a:xfrm>
      </p:grpSpPr>
      <p:sp>
        <p:nvSpPr>
          <p:cNvPr id="5196" name="Google Shape;5196;p515"/>
          <p:cNvSpPr txBox="1"/>
          <p:nvPr/>
        </p:nvSpPr>
        <p:spPr>
          <a:xfrm>
            <a:off x="609600" y="1447800"/>
            <a:ext cx="7924800" cy="4038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97" name="Google Shape;5197;p515"/>
          <p:cNvSpPr txBox="1">
            <a:spLocks noGrp="1"/>
          </p:cNvSpPr>
          <p:nvPr>
            <p:ph type="title"/>
          </p:nvPr>
        </p:nvSpPr>
        <p:spPr>
          <a:xfrm>
            <a:off x="609600" y="439737"/>
            <a:ext cx="7918500" cy="3984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CRUD Operations Using JDBC API: Delete</a:t>
            </a:r>
            <a:endParaRPr/>
          </a:p>
        </p:txBody>
      </p:sp>
      <p:sp>
        <p:nvSpPr>
          <p:cNvPr id="5198" name="Google Shape;5198;p515"/>
          <p:cNvSpPr txBox="1">
            <a:spLocks noGrp="1"/>
          </p:cNvSpPr>
          <p:nvPr>
            <p:ph type="body" idx="1"/>
          </p:nvPr>
        </p:nvSpPr>
        <p:spPr>
          <a:xfrm>
            <a:off x="609600" y="1524000"/>
            <a:ext cx="7918500" cy="38178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public class DeleteJDBCExample {</a:t>
            </a:r>
            <a:endParaRPr/>
          </a:p>
          <a:p>
            <a:pPr marL="15875" marR="0" lvl="0" indent="-1587" algn="l" rtl="0">
              <a:lnSpc>
                <a:spcPct val="100000"/>
              </a:lnSpc>
              <a:spcBef>
                <a:spcPts val="280"/>
              </a:spcBef>
              <a:spcAft>
                <a:spcPts val="0"/>
              </a:spcAft>
              <a:buClr>
                <a:schemeClr val="accent2"/>
              </a:buClr>
              <a:buSzPts val="100"/>
              <a:buFont typeface="Arial"/>
              <a:buNone/>
            </a:pPr>
            <a:endParaRPr sz="1400" b="0" i="0" u="none">
              <a:solidFill>
                <a:schemeClr val="dk1"/>
              </a:solidFill>
              <a:latin typeface="Courier New"/>
              <a:ea typeface="Courier New"/>
              <a:cs typeface="Courier New"/>
              <a:sym typeface="Courier New"/>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public static void main(String[] args)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url = "jdbc:derby://localhost:1527/EmployeeDB";</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username = "scott";</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password = "tiger”;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try (Connection con = DriverManager.getConnection(url, username, password))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Statement stmt = con.createStatement();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 = "DELETE FROM Employee where id=500";</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if (stmt.executeUpdate(query) &gt; 0)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System.out.println("An employee record was deleted successfully");</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String query1="select * from Employee";</a:t>
            </a:r>
            <a:endParaRPr/>
          </a:p>
          <a:p>
            <a:pPr marL="15875" marR="0" lvl="0" indent="-7937" algn="l" rtl="0">
              <a:lnSpc>
                <a:spcPct val="100000"/>
              </a:lnSpc>
              <a:spcBef>
                <a:spcPts val="280"/>
              </a:spcBef>
              <a:spcAft>
                <a:spcPts val="0"/>
              </a:spcAft>
              <a:buClr>
                <a:schemeClr val="accent2"/>
              </a:buClr>
              <a:buSzPts val="100"/>
              <a:buFont typeface="Arial"/>
              <a:buAutoNum type="arabicPeriod"/>
            </a:pPr>
            <a:r>
              <a:rPr lang="en-US" sz="1400" b="0" i="0" u="none">
                <a:solidFill>
                  <a:schemeClr val="dk1"/>
                </a:solidFill>
                <a:latin typeface="Courier New"/>
                <a:ea typeface="Courier New"/>
                <a:cs typeface="Courier New"/>
                <a:sym typeface="Courier New"/>
              </a:rPr>
              <a:t>       ResultSet rs = stmt.executeQuery(query1);</a:t>
            </a:r>
            <a:endParaRPr/>
          </a:p>
        </p:txBody>
      </p:sp>
      <p:sp>
        <p:nvSpPr>
          <p:cNvPr id="5199" name="Google Shape;5199;p51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517</a:t>
            </a:fld>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5204"/>
        <p:cNvGrpSpPr/>
        <p:nvPr/>
      </p:nvGrpSpPr>
      <p:grpSpPr>
        <a:xfrm>
          <a:off x="0" y="0"/>
          <a:ext cx="0" cy="0"/>
          <a:chOff x="0" y="0"/>
          <a:chExt cx="0" cy="0"/>
        </a:xfrm>
      </p:grpSpPr>
      <p:sp>
        <p:nvSpPr>
          <p:cNvPr id="5205" name="Google Shape;5205;p516"/>
          <p:cNvSpPr txBox="1"/>
          <p:nvPr/>
        </p:nvSpPr>
        <p:spPr>
          <a:xfrm>
            <a:off x="609600" y="2286000"/>
            <a:ext cx="7848600" cy="3810000"/>
          </a:xfrm>
          <a:prstGeom prst="rect">
            <a:avLst/>
          </a:prstGeom>
          <a:solidFill>
            <a:srgbClr val="B8B8B8">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06" name="Google Shape;5206;p51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SQLException</a:t>
            </a:r>
            <a:r>
              <a:rPr lang="en-US" sz="2600" b="1" i="0" u="none" strike="noStrike" cap="none">
                <a:solidFill>
                  <a:schemeClr val="dk1"/>
                </a:solidFill>
                <a:latin typeface="Arial"/>
                <a:ea typeface="Arial"/>
                <a:cs typeface="Arial"/>
                <a:sym typeface="Arial"/>
              </a:rPr>
              <a:t> Class</a:t>
            </a:r>
            <a:endParaRPr/>
          </a:p>
        </p:txBody>
      </p:sp>
      <p:sp>
        <p:nvSpPr>
          <p:cNvPr id="5207" name="Google Shape;5207;p516"/>
          <p:cNvSpPr txBox="1">
            <a:spLocks noGrp="1"/>
          </p:cNvSpPr>
          <p:nvPr>
            <p:ph type="body" idx="1"/>
          </p:nvPr>
        </p:nvSpPr>
        <p:spPr>
          <a:xfrm>
            <a:off x="609600" y="1219200"/>
            <a:ext cx="7918500" cy="4883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SQLException</a:t>
            </a:r>
            <a:r>
              <a:rPr lang="en-US" sz="2200" b="0" i="0" u="none">
                <a:solidFill>
                  <a:schemeClr val="dk1"/>
                </a:solidFill>
                <a:latin typeface="Arial"/>
                <a:ea typeface="Arial"/>
                <a:cs typeface="Arial"/>
                <a:sym typeface="Arial"/>
              </a:rPr>
              <a:t> can be used to report details about resulting database errors. To report all the exceptions thrown, you can iterate through the </a:t>
            </a:r>
            <a:r>
              <a:rPr lang="en-US" sz="2200" b="0" i="0" u="none">
                <a:solidFill>
                  <a:schemeClr val="dk1"/>
                </a:solidFill>
                <a:latin typeface="Courier New"/>
                <a:ea typeface="Courier New"/>
                <a:cs typeface="Courier New"/>
                <a:sym typeface="Courier New"/>
              </a:rPr>
              <a:t>SQLException</a:t>
            </a:r>
            <a:r>
              <a:rPr lang="en-US" sz="2200" b="0" i="0" u="none">
                <a:solidFill>
                  <a:schemeClr val="dk1"/>
                </a:solidFill>
                <a:latin typeface="Arial"/>
                <a:ea typeface="Arial"/>
                <a:cs typeface="Arial"/>
                <a:sym typeface="Arial"/>
              </a:rPr>
              <a:t>s thrown: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catch(SQLException ex)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while(ex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System.out.println("SQLState:  " + ex.getSQLState());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System.out.println("Error Code:" + ex.getErrorCode());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System.out.println("Message:   " + ex.getMessage());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Throwable t = ex.getCause();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while(t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System.out.println("Cause:" + 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 = t.getCause();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ex = ex.getNextException();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208" name="Google Shape;5208;p516"/>
          <p:cNvSpPr/>
          <p:nvPr/>
        </p:nvSpPr>
        <p:spPr>
          <a:xfrm>
            <a:off x="6019800" y="4876800"/>
            <a:ext cx="2209800" cy="762000"/>
          </a:xfrm>
          <a:prstGeom prst="wedgeRectCallout">
            <a:avLst>
              <a:gd name="adj1" fmla="val 9906"/>
              <a:gd name="adj2" fmla="val -292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Vendor-dependent state codes, error codes, and messages</a:t>
            </a:r>
            <a:endParaRPr/>
          </a:p>
        </p:txBody>
      </p:sp>
      <p:sp>
        <p:nvSpPr>
          <p:cNvPr id="5209" name="Google Shape;5209;p51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518</a:t>
            </a:fld>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5214"/>
        <p:cNvGrpSpPr/>
        <p:nvPr/>
      </p:nvGrpSpPr>
      <p:grpSpPr>
        <a:xfrm>
          <a:off x="0" y="0"/>
          <a:ext cx="0" cy="0"/>
          <a:chOff x="0" y="0"/>
          <a:chExt cx="0" cy="0"/>
        </a:xfrm>
      </p:grpSpPr>
      <p:sp>
        <p:nvSpPr>
          <p:cNvPr id="5215" name="Google Shape;5215;p517"/>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Closing JDBC Objects</a:t>
            </a:r>
            <a:endParaRPr/>
          </a:p>
        </p:txBody>
      </p:sp>
      <p:sp>
        <p:nvSpPr>
          <p:cNvPr id="5216" name="Google Shape;5216;p517"/>
          <p:cNvSpPr/>
          <p:nvPr/>
        </p:nvSpPr>
        <p:spPr>
          <a:xfrm>
            <a:off x="2209800" y="1676400"/>
            <a:ext cx="1828800" cy="609600"/>
          </a:xfrm>
          <a:prstGeom prst="ellipse">
            <a:avLst/>
          </a:prstGeom>
          <a:solidFill>
            <a:srgbClr val="FFCC66">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Connection</a:t>
            </a:r>
            <a:endParaRPr/>
          </a:p>
        </p:txBody>
      </p:sp>
      <p:sp>
        <p:nvSpPr>
          <p:cNvPr id="5217" name="Google Shape;5217;p517"/>
          <p:cNvSpPr/>
          <p:nvPr/>
        </p:nvSpPr>
        <p:spPr>
          <a:xfrm>
            <a:off x="2209800" y="2971800"/>
            <a:ext cx="1828800" cy="609600"/>
          </a:xfrm>
          <a:prstGeom prst="ellipse">
            <a:avLst/>
          </a:prstGeom>
          <a:solidFill>
            <a:srgbClr val="00B0F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Statement</a:t>
            </a:r>
            <a:endParaRPr/>
          </a:p>
        </p:txBody>
      </p:sp>
      <p:sp>
        <p:nvSpPr>
          <p:cNvPr id="5218" name="Google Shape;5218;p517"/>
          <p:cNvSpPr/>
          <p:nvPr/>
        </p:nvSpPr>
        <p:spPr>
          <a:xfrm>
            <a:off x="6438900" y="2971800"/>
            <a:ext cx="1828800" cy="609600"/>
          </a:xfrm>
          <a:prstGeom prst="ellipse">
            <a:avLst/>
          </a:prstGeom>
          <a:solidFill>
            <a:srgbClr val="00B0F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Statement</a:t>
            </a:r>
            <a:endParaRPr/>
          </a:p>
        </p:txBody>
      </p:sp>
      <p:sp>
        <p:nvSpPr>
          <p:cNvPr id="5219" name="Google Shape;5219;p517"/>
          <p:cNvSpPr/>
          <p:nvPr/>
        </p:nvSpPr>
        <p:spPr>
          <a:xfrm>
            <a:off x="2209800" y="4267200"/>
            <a:ext cx="1828800" cy="609600"/>
          </a:xfrm>
          <a:prstGeom prst="ellipse">
            <a:avLst/>
          </a:prstGeom>
          <a:solidFill>
            <a:srgbClr val="92D05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ResultSet</a:t>
            </a:r>
            <a:endParaRPr/>
          </a:p>
        </p:txBody>
      </p:sp>
      <p:sp>
        <p:nvSpPr>
          <p:cNvPr id="5220" name="Google Shape;5220;p517"/>
          <p:cNvSpPr/>
          <p:nvPr/>
        </p:nvSpPr>
        <p:spPr>
          <a:xfrm>
            <a:off x="6438900" y="4267200"/>
            <a:ext cx="1828800" cy="609600"/>
          </a:xfrm>
          <a:prstGeom prst="ellipse">
            <a:avLst/>
          </a:prstGeom>
          <a:solidFill>
            <a:srgbClr val="92D05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ResultSet</a:t>
            </a:r>
            <a:endParaRPr/>
          </a:p>
        </p:txBody>
      </p:sp>
      <p:cxnSp>
        <p:nvCxnSpPr>
          <p:cNvPr id="5221" name="Google Shape;5221;p517"/>
          <p:cNvCxnSpPr/>
          <p:nvPr/>
        </p:nvCxnSpPr>
        <p:spPr>
          <a:xfrm>
            <a:off x="1600200" y="19812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22" name="Google Shape;5222;p517"/>
          <p:cNvSpPr txBox="1"/>
          <p:nvPr/>
        </p:nvSpPr>
        <p:spPr>
          <a:xfrm>
            <a:off x="533400" y="18288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23" name="Google Shape;5223;p517"/>
          <p:cNvSpPr/>
          <p:nvPr/>
        </p:nvSpPr>
        <p:spPr>
          <a:xfrm>
            <a:off x="6438900" y="1676400"/>
            <a:ext cx="1828800" cy="609600"/>
          </a:xfrm>
          <a:prstGeom prst="ellipse">
            <a:avLst/>
          </a:prstGeom>
          <a:solidFill>
            <a:srgbClr val="FFCC66">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Courier New"/>
              <a:buNone/>
            </a:pPr>
            <a:r>
              <a:rPr lang="en-US" sz="1400" b="1" i="0" u="none">
                <a:solidFill>
                  <a:schemeClr val="dk1"/>
                </a:solidFill>
                <a:latin typeface="Courier New"/>
                <a:ea typeface="Courier New"/>
                <a:cs typeface="Courier New"/>
                <a:sym typeface="Courier New"/>
              </a:rPr>
              <a:t>Connection</a:t>
            </a:r>
            <a:endParaRPr/>
          </a:p>
        </p:txBody>
      </p:sp>
      <p:sp>
        <p:nvSpPr>
          <p:cNvPr id="5224" name="Google Shape;5224;p517"/>
          <p:cNvSpPr/>
          <p:nvPr/>
        </p:nvSpPr>
        <p:spPr>
          <a:xfrm>
            <a:off x="2857500" y="2362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5" name="Google Shape;5225;p517"/>
          <p:cNvSpPr txBox="1"/>
          <p:nvPr/>
        </p:nvSpPr>
        <p:spPr>
          <a:xfrm>
            <a:off x="457200" y="2438400"/>
            <a:ext cx="20700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Closes Statements</a:t>
            </a:r>
            <a:endParaRPr/>
          </a:p>
        </p:txBody>
      </p:sp>
      <p:sp>
        <p:nvSpPr>
          <p:cNvPr id="5226" name="Google Shape;5226;p517"/>
          <p:cNvSpPr/>
          <p:nvPr/>
        </p:nvSpPr>
        <p:spPr>
          <a:xfrm>
            <a:off x="2857500" y="36576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7" name="Google Shape;5227;p517"/>
          <p:cNvSpPr txBox="1"/>
          <p:nvPr/>
        </p:nvSpPr>
        <p:spPr>
          <a:xfrm>
            <a:off x="441325" y="3581400"/>
            <a:ext cx="1920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Invalidates ResultSets</a:t>
            </a:r>
            <a:endParaRPr/>
          </a:p>
        </p:txBody>
      </p:sp>
      <p:sp>
        <p:nvSpPr>
          <p:cNvPr id="5228" name="Google Shape;5228;p517"/>
          <p:cNvSpPr/>
          <p:nvPr/>
        </p:nvSpPr>
        <p:spPr>
          <a:xfrm>
            <a:off x="2857500" y="5029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29" name="Google Shape;5229;p517"/>
          <p:cNvSpPr/>
          <p:nvPr/>
        </p:nvSpPr>
        <p:spPr>
          <a:xfrm>
            <a:off x="2743200" y="5638800"/>
            <a:ext cx="761994" cy="457218"/>
          </a:xfrm>
          <a:prstGeom prst="flowChartMultidocument">
            <a:avLst/>
          </a:prstGeom>
          <a:solidFill>
            <a:srgbClr val="0070C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0" name="Google Shape;5230;p517"/>
          <p:cNvSpPr txBox="1"/>
          <p:nvPr/>
        </p:nvSpPr>
        <p:spPr>
          <a:xfrm>
            <a:off x="938212" y="5105400"/>
            <a:ext cx="1585800" cy="92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Resources not</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released until</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next GC</a:t>
            </a:r>
            <a:endParaRPr/>
          </a:p>
        </p:txBody>
      </p:sp>
      <p:sp>
        <p:nvSpPr>
          <p:cNvPr id="5231" name="Google Shape;5231;p517"/>
          <p:cNvSpPr txBox="1"/>
          <p:nvPr/>
        </p:nvSpPr>
        <p:spPr>
          <a:xfrm>
            <a:off x="1524000" y="1143000"/>
            <a:ext cx="15240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2400"/>
              <a:buFont typeface="Shadows Into Light"/>
              <a:buNone/>
            </a:pPr>
            <a:r>
              <a:rPr lang="en-US" sz="2400" b="0" i="0" u="none">
                <a:solidFill>
                  <a:srgbClr val="0000FF"/>
                </a:solidFill>
                <a:latin typeface="Shadows Into Light"/>
                <a:ea typeface="Shadows Into Light"/>
                <a:cs typeface="Shadows Into Light"/>
                <a:sym typeface="Shadows Into Light"/>
              </a:rPr>
              <a:t>One Way</a:t>
            </a:r>
            <a:endParaRPr/>
          </a:p>
        </p:txBody>
      </p:sp>
      <p:sp>
        <p:nvSpPr>
          <p:cNvPr id="5232" name="Google Shape;5232;p517"/>
          <p:cNvSpPr txBox="1"/>
          <p:nvPr/>
        </p:nvSpPr>
        <p:spPr>
          <a:xfrm>
            <a:off x="5410200" y="1143000"/>
            <a:ext cx="21336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2400"/>
              <a:buFont typeface="Shadows Into Light"/>
              <a:buNone/>
            </a:pPr>
            <a:r>
              <a:rPr lang="en-US" sz="2400" b="0" i="0" u="none">
                <a:solidFill>
                  <a:srgbClr val="0000FF"/>
                </a:solidFill>
                <a:latin typeface="Shadows Into Light"/>
                <a:ea typeface="Shadows Into Light"/>
                <a:cs typeface="Shadows Into Light"/>
                <a:sym typeface="Shadows Into Light"/>
              </a:rPr>
              <a:t>Better Way</a:t>
            </a:r>
            <a:endParaRPr/>
          </a:p>
        </p:txBody>
      </p:sp>
      <p:cxnSp>
        <p:nvCxnSpPr>
          <p:cNvPr id="5233" name="Google Shape;5233;p517"/>
          <p:cNvCxnSpPr/>
          <p:nvPr/>
        </p:nvCxnSpPr>
        <p:spPr>
          <a:xfrm>
            <a:off x="5867400" y="45720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34" name="Google Shape;5234;p517"/>
          <p:cNvSpPr txBox="1"/>
          <p:nvPr/>
        </p:nvSpPr>
        <p:spPr>
          <a:xfrm>
            <a:off x="4800600" y="44196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35" name="Google Shape;5235;p517"/>
          <p:cNvSpPr/>
          <p:nvPr/>
        </p:nvSpPr>
        <p:spPr>
          <a:xfrm>
            <a:off x="7086600" y="5029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6" name="Google Shape;5236;p517"/>
          <p:cNvSpPr/>
          <p:nvPr/>
        </p:nvSpPr>
        <p:spPr>
          <a:xfrm>
            <a:off x="6972300" y="5638800"/>
            <a:ext cx="761994" cy="457218"/>
          </a:xfrm>
          <a:prstGeom prst="flowChartMultidocument">
            <a:avLst/>
          </a:prstGeom>
          <a:solidFill>
            <a:srgbClr val="0070C0">
              <a:alpha val="49800"/>
            </a:srgbClr>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37" name="Google Shape;5237;p517"/>
          <p:cNvSpPr txBox="1"/>
          <p:nvPr/>
        </p:nvSpPr>
        <p:spPr>
          <a:xfrm>
            <a:off x="5370512" y="5105400"/>
            <a:ext cx="12558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Resources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released</a:t>
            </a:r>
            <a:endParaRPr/>
          </a:p>
        </p:txBody>
      </p:sp>
      <p:cxnSp>
        <p:nvCxnSpPr>
          <p:cNvPr id="5238" name="Google Shape;5238;p517"/>
          <p:cNvCxnSpPr/>
          <p:nvPr/>
        </p:nvCxnSpPr>
        <p:spPr>
          <a:xfrm>
            <a:off x="5867400" y="32766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39" name="Google Shape;5239;p517"/>
          <p:cNvSpPr txBox="1"/>
          <p:nvPr/>
        </p:nvSpPr>
        <p:spPr>
          <a:xfrm>
            <a:off x="4800600" y="31242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cxnSp>
        <p:nvCxnSpPr>
          <p:cNvPr id="5240" name="Google Shape;5240;p517"/>
          <p:cNvCxnSpPr/>
          <p:nvPr/>
        </p:nvCxnSpPr>
        <p:spPr>
          <a:xfrm>
            <a:off x="5867400" y="1981200"/>
            <a:ext cx="457200" cy="0"/>
          </a:xfrm>
          <a:prstGeom prst="straightConnector1">
            <a:avLst/>
          </a:prstGeom>
          <a:noFill/>
          <a:ln w="28575" cap="flat" cmpd="sng">
            <a:solidFill>
              <a:schemeClr val="dk1"/>
            </a:solidFill>
            <a:prstDash val="solid"/>
            <a:miter lim="800000"/>
            <a:headEnd type="none" w="med" len="med"/>
            <a:tailEnd type="triangle" w="med" len="med"/>
          </a:ln>
        </p:spPr>
      </p:cxnSp>
      <p:sp>
        <p:nvSpPr>
          <p:cNvPr id="5241" name="Google Shape;5241;p517"/>
          <p:cNvSpPr txBox="1"/>
          <p:nvPr/>
        </p:nvSpPr>
        <p:spPr>
          <a:xfrm>
            <a:off x="4800600" y="1828800"/>
            <a:ext cx="11493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close()</a:t>
            </a:r>
            <a:endParaRPr/>
          </a:p>
        </p:txBody>
      </p:sp>
      <p:sp>
        <p:nvSpPr>
          <p:cNvPr id="5242" name="Google Shape;5242;p517"/>
          <p:cNvSpPr/>
          <p:nvPr/>
        </p:nvSpPr>
        <p:spPr>
          <a:xfrm rot="10800000">
            <a:off x="7086600" y="36576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3" name="Google Shape;5243;p517"/>
          <p:cNvSpPr/>
          <p:nvPr/>
        </p:nvSpPr>
        <p:spPr>
          <a:xfrm rot="10800000">
            <a:off x="7086600" y="2362200"/>
            <a:ext cx="533400" cy="533400"/>
          </a:xfrm>
          <a:prstGeom prst="downArrow">
            <a:avLst>
              <a:gd name="adj1" fmla="val 10800"/>
              <a:gd name="adj2" fmla="val 50000"/>
            </a:avLst>
          </a:prstGeom>
          <a:solidFill>
            <a:srgbClr val="FF9999"/>
          </a:solidFill>
          <a:ln w="28575" cap="flat" cmpd="sng">
            <a:solidFill>
              <a:srgbClr val="00000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4" name="Google Shape;5244;p517"/>
          <p:cNvSpPr txBox="1"/>
          <p:nvPr/>
        </p:nvSpPr>
        <p:spPr>
          <a:xfrm>
            <a:off x="4495800" y="3581400"/>
            <a:ext cx="2300400" cy="646200"/>
          </a:xfrm>
          <a:prstGeom prst="rect">
            <a:avLst/>
          </a:prstGeom>
          <a:noFill/>
          <a:ln w="9525" cap="rnd"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Call close explicitly or</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in try-with-resources</a:t>
            </a:r>
            <a:endParaRPr/>
          </a:p>
        </p:txBody>
      </p:sp>
      <p:cxnSp>
        <p:nvCxnSpPr>
          <p:cNvPr id="5245" name="Google Shape;5245;p517"/>
          <p:cNvCxnSpPr/>
          <p:nvPr/>
        </p:nvCxnSpPr>
        <p:spPr>
          <a:xfrm>
            <a:off x="4419600" y="1219200"/>
            <a:ext cx="0" cy="4953000"/>
          </a:xfrm>
          <a:prstGeom prst="straightConnector1">
            <a:avLst/>
          </a:prstGeom>
          <a:noFill/>
          <a:ln w="28575" cap="flat" cmpd="sng">
            <a:solidFill>
              <a:schemeClr val="dk1"/>
            </a:solidFill>
            <a:prstDash val="solid"/>
            <a:miter lim="800000"/>
            <a:headEnd type="none" w="med" len="med"/>
            <a:tailEnd type="none" w="med" len="med"/>
          </a:ln>
        </p:spPr>
      </p:cxnSp>
      <p:sp>
        <p:nvSpPr>
          <p:cNvPr id="5246" name="Google Shape;5246;p5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519</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p:nvPr/>
        </p:nvSpPr>
        <p:spPr>
          <a:xfrm>
            <a:off x="609600" y="1828800"/>
            <a:ext cx="7924800" cy="266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3" name="Google Shape;423;p50"/>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24" name="Google Shape;424;p50"/>
          <p:cNvSpPr txBox="1">
            <a:spLocks noGrp="1"/>
          </p:cNvSpPr>
          <p:nvPr>
            <p:ph type="body" idx="1"/>
          </p:nvPr>
        </p:nvSpPr>
        <p:spPr>
          <a:xfrm>
            <a:off x="609600" y="1447800"/>
            <a:ext cx="7918450" cy="464820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is the printed result in the following fragment?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float average (int[] values)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float result = 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for (int i = 1; i &lt; values.length; i++)</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 += values[i];</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(result/values.length);</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in another method in the same class</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int[] nums = {100, 200, 300};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System.out.println (average(nums));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100.00</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150.00</a:t>
            </a:r>
            <a:endParaRPr sz="2200" b="0" i="0" u="none" strike="noStrike" cap="none">
              <a:solidFill>
                <a:schemeClr val="dk1"/>
              </a:solidFill>
              <a:latin typeface="Arial"/>
              <a:ea typeface="Arial"/>
              <a:cs typeface="Arial"/>
              <a:sym typeface="Arial"/>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166.66667</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200.00</a:t>
            </a:r>
            <a:endParaRPr/>
          </a:p>
        </p:txBody>
      </p:sp>
      <p:sp>
        <p:nvSpPr>
          <p:cNvPr id="425" name="Google Shape;425;p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5251"/>
        <p:cNvGrpSpPr/>
        <p:nvPr/>
      </p:nvGrpSpPr>
      <p:grpSpPr>
        <a:xfrm>
          <a:off x="0" y="0"/>
          <a:ext cx="0" cy="0"/>
          <a:chOff x="0" y="0"/>
          <a:chExt cx="0" cy="0"/>
        </a:xfrm>
      </p:grpSpPr>
      <p:sp>
        <p:nvSpPr>
          <p:cNvPr id="5252" name="Google Shape;5252;p518"/>
          <p:cNvSpPr txBox="1"/>
          <p:nvPr/>
        </p:nvSpPr>
        <p:spPr>
          <a:xfrm>
            <a:off x="609600" y="1839912"/>
            <a:ext cx="7924800" cy="1143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53" name="Google Shape;5253;p51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try</a:t>
            </a:r>
            <a:r>
              <a:rPr lang="en-US" sz="2600" b="1" i="0" u="none" strike="noStrike" cap="none">
                <a:solidFill>
                  <a:schemeClr val="dk1"/>
                </a:solidFill>
                <a:latin typeface="Arial"/>
                <a:ea typeface="Arial"/>
                <a:cs typeface="Arial"/>
                <a:sym typeface="Arial"/>
              </a:rPr>
              <a:t>-with-resources Construct</a:t>
            </a:r>
            <a:endParaRPr/>
          </a:p>
        </p:txBody>
      </p:sp>
      <p:sp>
        <p:nvSpPr>
          <p:cNvPr id="5254" name="Google Shape;5254;p518"/>
          <p:cNvSpPr txBox="1">
            <a:spLocks noGrp="1"/>
          </p:cNvSpPr>
          <p:nvPr>
            <p:ph type="body" idx="1"/>
          </p:nvPr>
        </p:nvSpPr>
        <p:spPr>
          <a:xfrm>
            <a:off x="609600" y="1447800"/>
            <a:ext cx="7918500" cy="4186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Given the following </a:t>
            </a:r>
            <a:r>
              <a:rPr lang="en-US" sz="2200" b="0" i="0" u="none">
                <a:solidFill>
                  <a:schemeClr val="dk1"/>
                </a:solidFill>
                <a:latin typeface="Courier New"/>
                <a:ea typeface="Courier New"/>
                <a:cs typeface="Courier New"/>
                <a:sym typeface="Courier New"/>
              </a:rPr>
              <a:t>try</a:t>
            </a:r>
            <a:r>
              <a:rPr lang="en-US" sz="2200" b="0" i="0" u="none">
                <a:solidFill>
                  <a:schemeClr val="dk1"/>
                </a:solidFill>
                <a:latin typeface="Arial"/>
                <a:ea typeface="Arial"/>
                <a:cs typeface="Arial"/>
                <a:sym typeface="Arial"/>
              </a:rPr>
              <a:t>-with-resources statement: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try (Connection con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DriverManager.getConnection(url, username, password);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Statement stmt = con.createStatement();</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stmt.executeQuery (query)){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compiler checks to see that the object inside the parentheses implements </a:t>
            </a:r>
            <a:r>
              <a:rPr lang="en-US" sz="2200" b="0" i="0" u="none" strike="noStrike" cap="none">
                <a:solidFill>
                  <a:schemeClr val="dk1"/>
                </a:solidFill>
                <a:latin typeface="Courier New"/>
                <a:ea typeface="Courier New"/>
                <a:cs typeface="Courier New"/>
                <a:sym typeface="Courier New"/>
              </a:rPr>
              <a:t>java.lang.AutoCloseable</a:t>
            </a:r>
            <a:r>
              <a:rPr lang="en-US" sz="2200" b="0" i="0" u="none" strike="noStrike" cap="none">
                <a:solidFill>
                  <a:schemeClr val="dk1"/>
                </a:solidFill>
                <a:latin typeface="Arial"/>
                <a:ea typeface="Arial"/>
                <a:cs typeface="Arial"/>
                <a:sym typeface="Arial"/>
              </a:rPr>
              <a: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This interface includes one method: </a:t>
            </a:r>
            <a:r>
              <a:rPr lang="en-US" sz="2000" b="0" i="0" u="none" strike="noStrike" cap="none">
                <a:solidFill>
                  <a:schemeClr val="dk1"/>
                </a:solidFill>
                <a:latin typeface="Courier New"/>
                <a:ea typeface="Courier New"/>
                <a:cs typeface="Courier New"/>
                <a:sym typeface="Courier New"/>
              </a:rPr>
              <a:t>void close()</a:t>
            </a:r>
            <a:r>
              <a:rPr lang="en-US" sz="20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close()</a:t>
            </a:r>
            <a:r>
              <a:rPr lang="en-US" sz="2200" b="0" i="0" u="none" strike="noStrike" cap="none">
                <a:solidFill>
                  <a:schemeClr val="dk1"/>
                </a:solidFill>
                <a:latin typeface="Arial"/>
                <a:ea typeface="Arial"/>
                <a:cs typeface="Arial"/>
                <a:sym typeface="Arial"/>
              </a:rPr>
              <a:t> method is automatically called at the end of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block in the proper order (last declaration to first).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Multiple closeable resources can be included in the </a:t>
            </a:r>
            <a:r>
              <a:rPr lang="en-US" sz="2200" b="0" i="0" u="none" strike="noStrike" cap="none">
                <a:solidFill>
                  <a:schemeClr val="dk1"/>
                </a:solidFill>
                <a:latin typeface="Courier New"/>
                <a:ea typeface="Courier New"/>
                <a:cs typeface="Courier New"/>
                <a:sym typeface="Courier New"/>
              </a:rPr>
              <a:t>try</a:t>
            </a:r>
            <a:r>
              <a:rPr lang="en-US" sz="2200" b="0" i="0" u="none" strike="noStrike" cap="none">
                <a:solidFill>
                  <a:schemeClr val="dk1"/>
                </a:solidFill>
                <a:latin typeface="Arial"/>
                <a:ea typeface="Arial"/>
                <a:cs typeface="Arial"/>
                <a:sym typeface="Arial"/>
              </a:rPr>
              <a:t> block, separated by semicolons.</a:t>
            </a:r>
            <a:endParaRPr/>
          </a:p>
        </p:txBody>
      </p:sp>
      <p:sp>
        <p:nvSpPr>
          <p:cNvPr id="5255" name="Google Shape;5255;p5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520</a:t>
            </a:fld>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1" name="Google Shape;5261;p519"/>
          <p:cNvSpPr txBox="1"/>
          <p:nvPr/>
        </p:nvSpPr>
        <p:spPr>
          <a:xfrm>
            <a:off x="609600" y="2551112"/>
            <a:ext cx="7924800" cy="14874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62" name="Google Shape;5262;p51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PreparedStatement</a:t>
            </a:r>
            <a:endParaRPr/>
          </a:p>
        </p:txBody>
      </p:sp>
      <p:sp>
        <p:nvSpPr>
          <p:cNvPr id="5263" name="Google Shape;5263;p519"/>
          <p:cNvSpPr txBox="1">
            <a:spLocks noGrp="1"/>
          </p:cNvSpPr>
          <p:nvPr>
            <p:ph type="body" idx="1"/>
          </p:nvPr>
        </p:nvSpPr>
        <p:spPr>
          <a:xfrm>
            <a:off x="609600" y="1447800"/>
            <a:ext cx="7918500" cy="4481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Courier New"/>
                <a:ea typeface="Courier New"/>
                <a:cs typeface="Courier New"/>
                <a:sym typeface="Courier New"/>
              </a:rPr>
              <a:t>PreparedStatement</a:t>
            </a:r>
            <a:r>
              <a:rPr lang="en-US" sz="2200" b="0" i="0" u="none">
                <a:solidFill>
                  <a:schemeClr val="dk1"/>
                </a:solidFill>
                <a:latin typeface="Arial"/>
                <a:ea typeface="Arial"/>
                <a:cs typeface="Arial"/>
                <a:sym typeface="Arial"/>
              </a:rPr>
              <a:t> is a subclass of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that allows you to pass arguments to a precompiled SQL statement.</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double value = 100_000.00;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String query = "SELECT * FROM Employee WHERE Salary &gt;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PreparedStatement pStmt = con.prepareStatement(query);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pStmt.setDouble(1, value);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ResultSet rs = pStmt.executeQuery();</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this code fragment, a prepared statement returns all columns of all rows whose salary is greater than $100,000.</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PreparedStatement</a:t>
            </a:r>
            <a:r>
              <a:rPr lang="en-US" sz="2200" b="0" i="0" u="none" strike="noStrike" cap="none">
                <a:solidFill>
                  <a:schemeClr val="dk1"/>
                </a:solidFill>
                <a:latin typeface="Arial"/>
                <a:ea typeface="Arial"/>
                <a:cs typeface="Arial"/>
                <a:sym typeface="Arial"/>
              </a:rPr>
              <a:t> is useful when you want to execute a SQL statement multiple times.</a:t>
            </a:r>
            <a:endParaRPr/>
          </a:p>
        </p:txBody>
      </p:sp>
      <p:sp>
        <p:nvSpPr>
          <p:cNvPr id="5264" name="Google Shape;5264;p519"/>
          <p:cNvSpPr/>
          <p:nvPr/>
        </p:nvSpPr>
        <p:spPr>
          <a:xfrm>
            <a:off x="5715000" y="3581400"/>
            <a:ext cx="3124200" cy="533400"/>
          </a:xfrm>
          <a:prstGeom prst="wedgeRectCallout">
            <a:avLst>
              <a:gd name="adj1" fmla="val -11409"/>
              <a:gd name="adj2" fmla="val 140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Substitutes </a:t>
            </a:r>
            <a:r>
              <a:rPr lang="en-US" sz="1400" b="0" i="0" u="none">
                <a:solidFill>
                  <a:schemeClr val="dk1"/>
                </a:solidFill>
                <a:latin typeface="Courier New"/>
                <a:ea typeface="Courier New"/>
                <a:cs typeface="Courier New"/>
                <a:sym typeface="Courier New"/>
              </a:rPr>
              <a:t>value</a:t>
            </a:r>
            <a:r>
              <a:rPr lang="en-US" sz="1400" b="0" i="0" u="none">
                <a:solidFill>
                  <a:schemeClr val="dk1"/>
                </a:solidFill>
                <a:latin typeface="Arial"/>
                <a:ea typeface="Arial"/>
                <a:cs typeface="Arial"/>
                <a:sym typeface="Arial"/>
              </a:rPr>
              <a:t> for the first parameter in the prepared statement.</a:t>
            </a:r>
            <a:endParaRPr/>
          </a:p>
        </p:txBody>
      </p:sp>
      <p:sp>
        <p:nvSpPr>
          <p:cNvPr id="5265" name="Google Shape;5265;p519"/>
          <p:cNvSpPr/>
          <p:nvPr/>
        </p:nvSpPr>
        <p:spPr>
          <a:xfrm>
            <a:off x="6705600" y="2286000"/>
            <a:ext cx="2286000" cy="304800"/>
          </a:xfrm>
          <a:prstGeom prst="wedgeRectCallout">
            <a:avLst>
              <a:gd name="adj1" fmla="val 6401"/>
              <a:gd name="adj2" fmla="val 41630"/>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Parameter for substitution.</a:t>
            </a:r>
            <a:endParaRPr/>
          </a:p>
        </p:txBody>
      </p:sp>
      <p:sp>
        <p:nvSpPr>
          <p:cNvPr id="5266" name="Google Shape;5266;p51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521</a:t>
            </a:fld>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5271"/>
        <p:cNvGrpSpPr/>
        <p:nvPr/>
      </p:nvGrpSpPr>
      <p:grpSpPr>
        <a:xfrm>
          <a:off x="0" y="0"/>
          <a:ext cx="0" cy="0"/>
          <a:chOff x="0" y="0"/>
          <a:chExt cx="0" cy="0"/>
        </a:xfrm>
      </p:grpSpPr>
      <p:sp>
        <p:nvSpPr>
          <p:cNvPr id="5272" name="Google Shape;5272;p52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PreparedStatement</a:t>
            </a:r>
            <a:r>
              <a:rPr lang="en-US" sz="2600" b="1" i="0" u="none" strike="noStrike" cap="none">
                <a:solidFill>
                  <a:schemeClr val="dk1"/>
                </a:solidFill>
                <a:latin typeface="Arial"/>
                <a:ea typeface="Arial"/>
                <a:cs typeface="Arial"/>
                <a:sym typeface="Arial"/>
              </a:rPr>
              <a:t>: Setting Parameters</a:t>
            </a:r>
            <a:endParaRPr/>
          </a:p>
        </p:txBody>
      </p:sp>
      <p:sp>
        <p:nvSpPr>
          <p:cNvPr id="5273" name="Google Shape;5273;p520"/>
          <p:cNvSpPr txBox="1">
            <a:spLocks noGrp="1"/>
          </p:cNvSpPr>
          <p:nvPr>
            <p:ph type="body" idx="1"/>
          </p:nvPr>
        </p:nvSpPr>
        <p:spPr>
          <a:xfrm>
            <a:off x="609600" y="1447800"/>
            <a:ext cx="7918500" cy="307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general, there is a </a:t>
            </a: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method for each type in the Java programming language.</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first argument indicates which question mark placeholder is to be set.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second argument indicates the replacement value.</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example:</a:t>
            </a:r>
            <a:endParaRPr/>
          </a:p>
        </p:txBody>
      </p:sp>
      <p:sp>
        <p:nvSpPr>
          <p:cNvPr id="5274" name="Google Shape;5274;p520"/>
          <p:cNvSpPr txBox="1"/>
          <p:nvPr/>
        </p:nvSpPr>
        <p:spPr>
          <a:xfrm>
            <a:off x="533400" y="4724400"/>
            <a:ext cx="7886700" cy="7620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1"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pStmt.setInt(1, 175);</a:t>
            </a:r>
            <a:endParaRPr/>
          </a:p>
          <a:p>
            <a:pPr marL="457200" marR="0" lvl="1"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pStmt.setString(2,"Charles");</a:t>
            </a:r>
            <a:endParaRPr/>
          </a:p>
        </p:txBody>
      </p:sp>
      <p:sp>
        <p:nvSpPr>
          <p:cNvPr id="5275" name="Google Shape;5275;p52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522</a:t>
            </a:fld>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5280"/>
        <p:cNvGrpSpPr/>
        <p:nvPr/>
      </p:nvGrpSpPr>
      <p:grpSpPr>
        <a:xfrm>
          <a:off x="0" y="0"/>
          <a:ext cx="0" cy="0"/>
          <a:chOff x="0" y="0"/>
          <a:chExt cx="0" cy="0"/>
        </a:xfrm>
      </p:grpSpPr>
      <p:sp>
        <p:nvSpPr>
          <p:cNvPr id="5281" name="Google Shape;5281;p52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Executing </a:t>
            </a:r>
            <a:r>
              <a:rPr lang="en-US" sz="2600" b="1" i="0" u="none" strike="noStrike" cap="none">
                <a:solidFill>
                  <a:schemeClr val="dk1"/>
                </a:solidFill>
                <a:latin typeface="Courier New"/>
                <a:ea typeface="Courier New"/>
                <a:cs typeface="Courier New"/>
                <a:sym typeface="Courier New"/>
              </a:rPr>
              <a:t>PreparedStatement</a:t>
            </a:r>
            <a:endParaRPr/>
          </a:p>
        </p:txBody>
      </p:sp>
      <p:sp>
        <p:nvSpPr>
          <p:cNvPr id="5282" name="Google Shape;5282;p521"/>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9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general, there is a </a:t>
            </a: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method for each type in the Java programming language.</a:t>
            </a:r>
            <a:endParaRPr/>
          </a:p>
          <a:p>
            <a:pPr marL="7937" marR="0" lvl="0" indent="7937" algn="l" rtl="0">
              <a:lnSpc>
                <a:spcPct val="9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90000"/>
              </a:lnSpc>
              <a:spcBef>
                <a:spcPts val="440"/>
              </a:spcBef>
              <a:spcAft>
                <a:spcPts val="0"/>
              </a:spcAft>
              <a:buClr>
                <a:srgbClr val="000000"/>
              </a:buClr>
              <a:buSzPts val="2200"/>
              <a:buFont typeface="Arial"/>
              <a:buNone/>
            </a:pPr>
            <a:r>
              <a:rPr lang="en-US" sz="2200" b="1" i="0" u="none">
                <a:solidFill>
                  <a:schemeClr val="dk1"/>
                </a:solidFill>
                <a:latin typeface="Courier New"/>
                <a:ea typeface="Courier New"/>
                <a:cs typeface="Courier New"/>
                <a:sym typeface="Courier New"/>
              </a:rPr>
              <a:t>setXXX</a:t>
            </a:r>
            <a:r>
              <a:rPr lang="en-US" sz="2200" b="0" i="0" u="none">
                <a:solidFill>
                  <a:schemeClr val="dk1"/>
                </a:solidFill>
                <a:latin typeface="Arial"/>
                <a:ea typeface="Arial"/>
                <a:cs typeface="Arial"/>
                <a:sym typeface="Arial"/>
              </a:rPr>
              <a:t> arguments:</a:t>
            </a:r>
            <a:endParaRPr/>
          </a:p>
          <a:p>
            <a:pPr marL="574675" marR="0" lvl="1" indent="-460375" algn="l" rtl="0">
              <a:lnSpc>
                <a:spcPct val="9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first argument indicates which question mark placeholder is to be set.</a:t>
            </a:r>
            <a:endParaRPr/>
          </a:p>
          <a:p>
            <a:pPr marL="574675" marR="0" lvl="1" indent="-460375" algn="l" rtl="0">
              <a:lnSpc>
                <a:spcPct val="9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second argument indicates the replacement value.</a:t>
            </a:r>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9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For example:</a:t>
            </a:r>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90000"/>
              </a:lnSpc>
              <a:spcBef>
                <a:spcPts val="440"/>
              </a:spcBef>
              <a:spcAft>
                <a:spcPts val="0"/>
              </a:spcAft>
              <a:buClr>
                <a:srgbClr val="FF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90000"/>
              </a:lnSpc>
              <a:spcBef>
                <a:spcPts val="440"/>
              </a:spcBef>
              <a:spcAft>
                <a:spcPts val="0"/>
              </a:spcAft>
              <a:buClr>
                <a:srgbClr val="FF0000"/>
              </a:buClr>
              <a:buSzPts val="2200"/>
              <a:buFont typeface="Arial"/>
              <a:buNone/>
            </a:pPr>
            <a:r>
              <a:rPr lang="en-US" sz="2200" b="0" i="0" u="none" strike="noStrike" cap="none">
                <a:solidFill>
                  <a:schemeClr val="dk1"/>
                </a:solidFill>
                <a:latin typeface="Courier New"/>
                <a:ea typeface="Courier New"/>
                <a:cs typeface="Courier New"/>
                <a:sym typeface="Courier New"/>
              </a:rPr>
              <a:t> </a:t>
            </a:r>
            <a:endParaRPr/>
          </a:p>
          <a:p>
            <a:pPr marL="7937" marR="0" lvl="0" indent="7938" algn="l" rtl="0">
              <a:spcBef>
                <a:spcPts val="440"/>
              </a:spcBef>
              <a:spcAft>
                <a:spcPts val="0"/>
              </a:spcAft>
              <a:buNone/>
            </a:pPr>
            <a:endParaRPr sz="2200" b="0" i="0" u="none" strike="noStrike" cap="none">
              <a:solidFill>
                <a:schemeClr val="dk1"/>
              </a:solidFill>
              <a:latin typeface="Courier New"/>
              <a:ea typeface="Courier New"/>
              <a:cs typeface="Courier New"/>
              <a:sym typeface="Courier New"/>
            </a:endParaRPr>
          </a:p>
        </p:txBody>
      </p:sp>
      <p:sp>
        <p:nvSpPr>
          <p:cNvPr id="5283" name="Google Shape;5283;p521"/>
          <p:cNvSpPr txBox="1"/>
          <p:nvPr/>
        </p:nvSpPr>
        <p:spPr>
          <a:xfrm>
            <a:off x="533400" y="4724400"/>
            <a:ext cx="7886700" cy="9351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457200" marR="0" lvl="1" indent="0" algn="l" rtl="0">
              <a:lnSpc>
                <a:spcPct val="9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pStmt.setInt(1, 175);</a:t>
            </a:r>
            <a:endParaRPr/>
          </a:p>
          <a:p>
            <a:pPr marL="457200" marR="0" lvl="1" indent="0" algn="l" rtl="0">
              <a:lnSpc>
                <a:spcPct val="9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pStmt.setString(2,"Charles");</a:t>
            </a:r>
            <a:endParaRPr/>
          </a:p>
        </p:txBody>
      </p:sp>
      <p:sp>
        <p:nvSpPr>
          <p:cNvPr id="5284" name="Google Shape;5284;p52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523</a:t>
            </a:fld>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sp>
        <p:nvSpPr>
          <p:cNvPr id="5290" name="Google Shape;5290;p52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PreparedStatement:</a:t>
            </a:r>
            <a:r>
              <a:rPr lang="en-US" sz="2600" b="1" i="0" u="none" strike="noStrike" cap="none">
                <a:solidFill>
                  <a:schemeClr val="dk1"/>
                </a:solidFill>
                <a:latin typeface="Arial"/>
                <a:ea typeface="Arial"/>
                <a:cs typeface="Arial"/>
                <a:sym typeface="Arial"/>
              </a:rPr>
              <a:t>Using a Loop to Set Values</a:t>
            </a:r>
            <a:endParaRPr/>
          </a:p>
        </p:txBody>
      </p:sp>
      <p:sp>
        <p:nvSpPr>
          <p:cNvPr id="5291" name="Google Shape;5291;p522"/>
          <p:cNvSpPr txBox="1">
            <a:spLocks noGrp="1"/>
          </p:cNvSpPr>
          <p:nvPr>
            <p:ph type="body" idx="1"/>
          </p:nvPr>
        </p:nvSpPr>
        <p:spPr>
          <a:xfrm>
            <a:off x="457200" y="1524000"/>
            <a:ext cx="8229600" cy="42276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7937" marR="0" lvl="0" indent="7937" algn="l" rtl="0">
              <a:lnSpc>
                <a:spcPct val="100000"/>
              </a:lnSpc>
              <a:spcBef>
                <a:spcPts val="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PreparedStatement updateEmp;</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updateString = "update Employee"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"set SALARY= ? where EMP_NAME like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  = con.prepareStatement(updateString);</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salary = {1750, 1500, 6000, 1550, 9050};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names = {"David", "Tom", "Nick“,            "Harry", "Mark"};</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for(int i:names)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updateEmp.setInt(1, salary[i]);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updateEmp.setString(2, names[i]);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updateEmp.executeUpdate();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a:t>
            </a:r>
            <a:endParaRPr/>
          </a:p>
        </p:txBody>
      </p:sp>
      <p:sp>
        <p:nvSpPr>
          <p:cNvPr id="5292" name="Google Shape;5292;p52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524</a:t>
            </a:fld>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5297"/>
        <p:cNvGrpSpPr/>
        <p:nvPr/>
      </p:nvGrpSpPr>
      <p:grpSpPr>
        <a:xfrm>
          <a:off x="0" y="0"/>
          <a:ext cx="0" cy="0"/>
          <a:chOff x="0" y="0"/>
          <a:chExt cx="0" cy="0"/>
        </a:xfrm>
      </p:grpSpPr>
      <p:sp>
        <p:nvSpPr>
          <p:cNvPr id="5298" name="Google Shape;5298;p523"/>
          <p:cNvSpPr txBox="1"/>
          <p:nvPr/>
        </p:nvSpPr>
        <p:spPr>
          <a:xfrm>
            <a:off x="609600" y="2144712"/>
            <a:ext cx="7848600" cy="3352800"/>
          </a:xfrm>
          <a:prstGeom prst="rect">
            <a:avLst/>
          </a:prstGeom>
          <a:solidFill>
            <a:srgbClr val="DDDDDD"/>
          </a:solidFill>
          <a:ln w="28575" cap="flat" cmpd="sng">
            <a:solidFill>
              <a:srgbClr val="000000"/>
            </a:solidFill>
            <a:prstDash val="solid"/>
            <a:miter lim="800000"/>
            <a:headEnd type="none" w="sm" len="sm"/>
            <a:tailEnd type="none" w="sm" len="sm"/>
          </a:ln>
        </p:spPr>
        <p:txBody>
          <a:bodyPr spcFirstLastPara="1" wrap="square" lIns="92075" tIns="9125" rIns="92075" bIns="912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99" name="Google Shape;5299;p52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CallableStatement</a:t>
            </a:r>
            <a:endParaRPr/>
          </a:p>
        </p:txBody>
      </p:sp>
      <p:sp>
        <p:nvSpPr>
          <p:cNvPr id="5300" name="Google Shape;5300;p523"/>
          <p:cNvSpPr txBox="1">
            <a:spLocks noGrp="1"/>
          </p:cNvSpPr>
          <p:nvPr>
            <p:ph type="body" idx="1"/>
          </p:nvPr>
        </p:nvSpPr>
        <p:spPr>
          <a:xfrm>
            <a:off x="609600" y="1447800"/>
            <a:ext cx="7918500" cy="609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a:t>
            </a:r>
            <a:r>
              <a:rPr lang="en-US" sz="2200" b="0" i="0" u="none">
                <a:solidFill>
                  <a:schemeClr val="dk1"/>
                </a:solidFill>
                <a:latin typeface="Courier New"/>
                <a:ea typeface="Courier New"/>
                <a:cs typeface="Courier New"/>
                <a:sym typeface="Courier New"/>
              </a:rPr>
              <a:t>CallableStatement</a:t>
            </a:r>
            <a:r>
              <a:rPr lang="en-US" sz="2200" b="0" i="0" u="none">
                <a:solidFill>
                  <a:schemeClr val="dk1"/>
                </a:solidFill>
                <a:latin typeface="Arial"/>
                <a:ea typeface="Arial"/>
                <a:cs typeface="Arial"/>
                <a:sym typeface="Arial"/>
              </a:rPr>
              <a:t> allows non-SQL statements (such as stored procedures) to be executed against the database.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CallableStatement cStmt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con.prepareCall("{CALL EmplAgeCount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age = 50;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cStmt.setInt (1, age);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ResultSet rs = cStmt.executeQuery();</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cStmt.registerOutParameter(2, Types.INTEGER);</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boolean result = cStmt.execute();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int count = cStmt.getInt(2);</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System.out.println("There are " + count +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 Employees over the age of " + 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Stored procedures are executed on the database.</a:t>
            </a:r>
            <a:endParaRPr/>
          </a:p>
        </p:txBody>
      </p:sp>
      <p:sp>
        <p:nvSpPr>
          <p:cNvPr id="5301" name="Google Shape;5301;p523"/>
          <p:cNvSpPr/>
          <p:nvPr/>
        </p:nvSpPr>
        <p:spPr>
          <a:xfrm>
            <a:off x="4572000" y="2906712"/>
            <a:ext cx="2743200" cy="457200"/>
          </a:xfrm>
          <a:prstGeom prst="wedgeRectCallout">
            <a:avLst>
              <a:gd name="adj1" fmla="val -5996"/>
              <a:gd name="adj2" fmla="val 1921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a:t>
            </a:r>
            <a:r>
              <a:rPr lang="en-US" sz="1400" b="0" i="0" u="none">
                <a:solidFill>
                  <a:schemeClr val="dk1"/>
                </a:solidFill>
                <a:latin typeface="Courier New"/>
                <a:ea typeface="Courier New"/>
                <a:cs typeface="Courier New"/>
                <a:sym typeface="Courier New"/>
              </a:rPr>
              <a:t>IN</a:t>
            </a:r>
            <a:r>
              <a:rPr lang="en-US" sz="1400" b="0" i="0" u="none">
                <a:solidFill>
                  <a:schemeClr val="dk1"/>
                </a:solidFill>
                <a:latin typeface="Arial"/>
                <a:ea typeface="Arial"/>
                <a:cs typeface="Arial"/>
                <a:sym typeface="Arial"/>
              </a:rPr>
              <a:t> parameter is passed in to the stored procedure.</a:t>
            </a:r>
            <a:endParaRPr/>
          </a:p>
        </p:txBody>
      </p:sp>
      <p:sp>
        <p:nvSpPr>
          <p:cNvPr id="5302" name="Google Shape;5302;p523"/>
          <p:cNvSpPr/>
          <p:nvPr/>
        </p:nvSpPr>
        <p:spPr>
          <a:xfrm>
            <a:off x="5410200" y="4202112"/>
            <a:ext cx="2819400" cy="457200"/>
          </a:xfrm>
          <a:prstGeom prst="wedgeRectCallout">
            <a:avLst>
              <a:gd name="adj1" fmla="val -5996"/>
              <a:gd name="adj2" fmla="val 19218"/>
            </a:avLst>
          </a:prstGeom>
          <a:solidFill>
            <a:srgbClr val="FFFFCC"/>
          </a:solidFill>
          <a:ln w="9525" cap="flat" cmpd="sng">
            <a:solidFill>
              <a:srgbClr val="808080"/>
            </a:solidFill>
            <a:prstDash val="solid"/>
            <a:miter lim="800000"/>
            <a:headEnd type="none" w="sm" len="sm"/>
            <a:tailEnd type="none" w="sm" len="sm"/>
          </a:ln>
        </p:spPr>
        <p:txBody>
          <a:bodyPr spcFirstLastPara="1" wrap="square" lIns="92075" tIns="9125" rIns="92075" bIns="91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a:t>
            </a:r>
            <a:r>
              <a:rPr lang="en-US" sz="1400" b="0" i="0" u="none">
                <a:solidFill>
                  <a:schemeClr val="dk1"/>
                </a:solidFill>
                <a:latin typeface="Courier New"/>
                <a:ea typeface="Courier New"/>
                <a:cs typeface="Courier New"/>
                <a:sym typeface="Courier New"/>
              </a:rPr>
              <a:t>OUT</a:t>
            </a:r>
            <a:r>
              <a:rPr lang="en-US" sz="1400" b="0" i="0" u="none">
                <a:solidFill>
                  <a:schemeClr val="dk1"/>
                </a:solidFill>
                <a:latin typeface="Arial"/>
                <a:ea typeface="Arial"/>
                <a:cs typeface="Arial"/>
                <a:sym typeface="Arial"/>
              </a:rPr>
              <a:t> parameter is returned from the stored procedure.</a:t>
            </a:r>
            <a:endParaRPr/>
          </a:p>
        </p:txBody>
      </p:sp>
      <p:sp>
        <p:nvSpPr>
          <p:cNvPr id="5303" name="Google Shape;5303;p52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525</a:t>
            </a:fld>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5308"/>
        <p:cNvGrpSpPr/>
        <p:nvPr/>
      </p:nvGrpSpPr>
      <p:grpSpPr>
        <a:xfrm>
          <a:off x="0" y="0"/>
          <a:ext cx="0" cy="0"/>
          <a:chOff x="0" y="0"/>
          <a:chExt cx="0" cy="0"/>
        </a:xfrm>
      </p:grpSpPr>
      <p:sp>
        <p:nvSpPr>
          <p:cNvPr id="5309" name="Google Shape;5309;p52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310" name="Google Shape;5310;p524"/>
          <p:cNvSpPr txBox="1">
            <a:spLocks noGrp="1"/>
          </p:cNvSpPr>
          <p:nvPr>
            <p:ph type="body" idx="1"/>
          </p:nvPr>
        </p:nvSpPr>
        <p:spPr>
          <a:xfrm>
            <a:off x="609600" y="1447800"/>
            <a:ext cx="7918500" cy="2395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the layout of the JDBC API</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Connect to a database by using a JDBC driver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Submit queries and get results from the database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Specify JDBC driver information externally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Perform CRUD operations by using the JDBC API</a:t>
            </a:r>
            <a:endParaRPr/>
          </a:p>
        </p:txBody>
      </p:sp>
      <p:pic>
        <p:nvPicPr>
          <p:cNvPr id="5311" name="Google Shape;5311;p524"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5312" name="Google Shape;5312;p52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526</a:t>
            </a:fld>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pic>
        <p:nvPicPr>
          <p:cNvPr id="5318" name="Google Shape;5318;p525"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5319" name="Google Shape;5319;p52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18-1 Overview: Working with the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Derby Database and JDBC</a:t>
            </a:r>
            <a:br>
              <a:rPr lang="en-US" sz="2600" b="1" i="0" u="none" strike="noStrike" cap="none">
                <a:solidFill>
                  <a:schemeClr val="dk1"/>
                </a:solidFill>
                <a:latin typeface="Arial"/>
                <a:ea typeface="Arial"/>
                <a:cs typeface="Arial"/>
                <a:sym typeface="Arial"/>
              </a:rPr>
            </a:br>
            <a:endParaRPr/>
          </a:p>
        </p:txBody>
      </p:sp>
      <p:sp>
        <p:nvSpPr>
          <p:cNvPr id="5320" name="Google Shape;5320;p52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Starting the JavaDB (Derby) database from within NetBeans IDE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Populating the database with data (the Employee table)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Running SQL queries to look at the data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Compiling and running the sample JDBC application</a:t>
            </a:r>
            <a:endParaRPr/>
          </a:p>
        </p:txBody>
      </p:sp>
      <p:sp>
        <p:nvSpPr>
          <p:cNvPr id="5321" name="Google Shape;5321;p52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527</a:t>
            </a:fld>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5326"/>
        <p:cNvGrpSpPr/>
        <p:nvPr/>
      </p:nvGrpSpPr>
      <p:grpSpPr>
        <a:xfrm>
          <a:off x="0" y="0"/>
          <a:ext cx="0" cy="0"/>
          <a:chOff x="0" y="0"/>
          <a:chExt cx="0" cy="0"/>
        </a:xfrm>
      </p:grpSpPr>
      <p:sp>
        <p:nvSpPr>
          <p:cNvPr id="5327" name="Google Shape;5327;p52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328" name="Google Shape;5328;p526"/>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method executes a SQL statement and returns the number of rows affected?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stmt.executeUpdate(query);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stmt.executeQuery(query);</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stmt.query(query);</a:t>
            </a:r>
            <a:endParaRPr/>
          </a:p>
        </p:txBody>
      </p:sp>
      <p:sp>
        <p:nvSpPr>
          <p:cNvPr id="5329" name="Google Shape;5329;p5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528</a:t>
            </a:fld>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5334"/>
        <p:cNvGrpSpPr/>
        <p:nvPr/>
      </p:nvGrpSpPr>
      <p:grpSpPr>
        <a:xfrm>
          <a:off x="0" y="0"/>
          <a:ext cx="0" cy="0"/>
          <a:chOff x="0" y="0"/>
          <a:chExt cx="0" cy="0"/>
        </a:xfrm>
      </p:grpSpPr>
      <p:sp>
        <p:nvSpPr>
          <p:cNvPr id="5335" name="Google Shape;5335;p52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336" name="Google Shape;5336;p527"/>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When using a </a:t>
            </a:r>
            <a:r>
              <a:rPr lang="en-US" sz="2200" b="0" i="0" u="none">
                <a:solidFill>
                  <a:schemeClr val="dk1"/>
                </a:solidFill>
                <a:latin typeface="Courier New"/>
                <a:ea typeface="Courier New"/>
                <a:cs typeface="Courier New"/>
                <a:sym typeface="Courier New"/>
              </a:rPr>
              <a:t>Statement</a:t>
            </a:r>
            <a:r>
              <a:rPr lang="en-US" sz="2200" b="0" i="0" u="none">
                <a:solidFill>
                  <a:schemeClr val="dk1"/>
                </a:solidFill>
                <a:latin typeface="Arial"/>
                <a:ea typeface="Arial"/>
                <a:cs typeface="Arial"/>
                <a:sym typeface="Arial"/>
              </a:rPr>
              <a:t> to execute a query that returns only one record, it is not necessary to use the </a:t>
            </a:r>
            <a:r>
              <a:rPr lang="en-US" sz="2200" b="0" i="0" u="none">
                <a:solidFill>
                  <a:schemeClr val="dk1"/>
                </a:solidFill>
                <a:latin typeface="Courier New"/>
                <a:ea typeface="Courier New"/>
                <a:cs typeface="Courier New"/>
                <a:sym typeface="Courier New"/>
              </a:rPr>
              <a:t>ResultSet</a:t>
            </a:r>
            <a:r>
              <a:rPr lang="en-US" sz="2200" b="0" i="0" u="none">
                <a:solidFill>
                  <a:schemeClr val="dk1"/>
                </a:solidFill>
                <a:latin typeface="Arial"/>
                <a:ea typeface="Arial"/>
                <a:cs typeface="Arial"/>
                <a:sym typeface="Arial"/>
              </a:rPr>
              <a:t>'s </a:t>
            </a:r>
            <a:r>
              <a:rPr lang="en-US" sz="2200" b="0" i="0" u="none">
                <a:solidFill>
                  <a:schemeClr val="dk1"/>
                </a:solidFill>
                <a:latin typeface="Courier New"/>
                <a:ea typeface="Courier New"/>
                <a:cs typeface="Courier New"/>
                <a:sym typeface="Courier New"/>
              </a:rPr>
              <a:t>next()</a:t>
            </a:r>
            <a:r>
              <a:rPr lang="en-US" sz="2200" b="0" i="0" u="none">
                <a:solidFill>
                  <a:schemeClr val="dk1"/>
                </a:solidFill>
                <a:latin typeface="Arial"/>
                <a:ea typeface="Arial"/>
                <a:cs typeface="Arial"/>
                <a:sym typeface="Arial"/>
              </a:rPr>
              <a:t> method.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True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False</a:t>
            </a:r>
            <a:endParaRPr/>
          </a:p>
        </p:txBody>
      </p:sp>
      <p:sp>
        <p:nvSpPr>
          <p:cNvPr id="5337" name="Google Shape;5337;p52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529</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p:nvPr/>
        </p:nvSpPr>
        <p:spPr>
          <a:xfrm>
            <a:off x="609600" y="1839912"/>
            <a:ext cx="79248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2" name="Google Shape;432;p51"/>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33" name="Google Shape;433;p51"/>
          <p:cNvSpPr txBox="1">
            <a:spLocks noGrp="1"/>
          </p:cNvSpPr>
          <p:nvPr>
            <p:ph type="body" idx="1"/>
          </p:nvPr>
        </p:nvSpPr>
        <p:spPr>
          <a:xfrm>
            <a:off x="609600" y="1447800"/>
            <a:ext cx="7918450" cy="4870450"/>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the following fragment, which two statements are false?</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package com.oracle.test;</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BrokenClass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boolean valid = "false";</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s = "A new string";</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int i = 40_000.00;</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BrokenClass() { }	</a:t>
            </a:r>
            <a:endParaRPr/>
          </a:p>
          <a:p>
            <a:pPr marL="7936" marR="0" lvl="0" indent="7938"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An </a:t>
            </a:r>
            <a:r>
              <a:rPr lang="en-US" sz="2200" b="0" i="0" u="none" strike="noStrike" cap="none">
                <a:solidFill>
                  <a:schemeClr val="dk1"/>
                </a:solidFill>
                <a:latin typeface="Courier New"/>
                <a:ea typeface="Courier New"/>
                <a:cs typeface="Courier New"/>
                <a:sym typeface="Courier New"/>
              </a:rPr>
              <a:t>import</a:t>
            </a:r>
            <a:r>
              <a:rPr lang="en-US" sz="2200" b="0" i="0" u="none" strike="noStrike" cap="none">
                <a:solidFill>
                  <a:schemeClr val="dk1"/>
                </a:solidFill>
                <a:latin typeface="Arial"/>
                <a:ea typeface="Arial"/>
                <a:cs typeface="Arial"/>
                <a:sym typeface="Arial"/>
              </a:rPr>
              <a:t> statement is missing.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The </a:t>
            </a:r>
            <a:r>
              <a:rPr lang="en-US" sz="2200" b="0" i="0" u="none" strike="noStrike" cap="none">
                <a:solidFill>
                  <a:schemeClr val="dk1"/>
                </a:solidFill>
                <a:latin typeface="Courier New"/>
                <a:ea typeface="Courier New"/>
                <a:cs typeface="Courier New"/>
                <a:sym typeface="Courier New"/>
              </a:rPr>
              <a:t>boolean valid</a:t>
            </a:r>
            <a:r>
              <a:rPr lang="en-US" sz="2200" b="0" i="0" u="none" strike="noStrike" cap="none">
                <a:solidFill>
                  <a:schemeClr val="dk1"/>
                </a:solidFill>
                <a:latin typeface="Arial"/>
                <a:ea typeface="Arial"/>
                <a:cs typeface="Arial"/>
                <a:sym typeface="Arial"/>
              </a:rPr>
              <a:t> is assigned a String.</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String s</a:t>
            </a:r>
            <a:r>
              <a:rPr lang="en-US" sz="2200" b="0" i="0" u="none" strike="noStrike" cap="none">
                <a:solidFill>
                  <a:schemeClr val="dk1"/>
                </a:solidFill>
                <a:latin typeface="Arial"/>
                <a:ea typeface="Arial"/>
                <a:cs typeface="Arial"/>
                <a:sym typeface="Arial"/>
              </a:rPr>
              <a:t> is created.</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BrokenClass</a:t>
            </a:r>
            <a:r>
              <a:rPr lang="en-US" sz="2200" b="0" i="0" u="none" strike="noStrike" cap="none">
                <a:solidFill>
                  <a:schemeClr val="dk1"/>
                </a:solidFill>
                <a:latin typeface="Arial"/>
                <a:ea typeface="Arial"/>
                <a:cs typeface="Arial"/>
                <a:sym typeface="Arial"/>
              </a:rPr>
              <a:t> method is missing a </a:t>
            </a:r>
            <a:r>
              <a:rPr lang="en-US" sz="2200" b="0" i="0" u="none" strike="noStrike" cap="none">
                <a:solidFill>
                  <a:schemeClr val="dk1"/>
                </a:solidFill>
                <a:latin typeface="Courier New"/>
                <a:ea typeface="Courier New"/>
                <a:cs typeface="Courier New"/>
                <a:sym typeface="Courier New"/>
              </a:rPr>
              <a:t>return</a:t>
            </a:r>
            <a:r>
              <a:rPr lang="en-US" sz="2200" b="0" i="0" u="none" strike="noStrike" cap="none">
                <a:solidFill>
                  <a:schemeClr val="dk1"/>
                </a:solidFill>
                <a:latin typeface="Arial"/>
                <a:ea typeface="Arial"/>
                <a:cs typeface="Arial"/>
                <a:sym typeface="Arial"/>
              </a:rPr>
              <a:t> statement.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You need to create a new </a:t>
            </a:r>
            <a:r>
              <a:rPr lang="en-US" sz="2200" b="0" i="0" u="none" strike="noStrike" cap="none">
                <a:solidFill>
                  <a:schemeClr val="dk1"/>
                </a:solidFill>
                <a:latin typeface="Courier New"/>
                <a:ea typeface="Courier New"/>
                <a:cs typeface="Courier New"/>
                <a:sym typeface="Courier New"/>
              </a:rPr>
              <a:t>BrokenClass</a:t>
            </a:r>
            <a:r>
              <a:rPr lang="en-US" sz="2200" b="0" i="0" u="none" strike="noStrike" cap="none">
                <a:solidFill>
                  <a:schemeClr val="dk1"/>
                </a:solidFill>
                <a:latin typeface="Arial"/>
                <a:ea typeface="Arial"/>
                <a:cs typeface="Arial"/>
                <a:sym typeface="Arial"/>
              </a:rPr>
              <a:t> object.</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 The integer value </a:t>
            </a:r>
            <a:r>
              <a:rPr lang="en-US" sz="2200" b="0" i="0" u="none" strike="noStrike" cap="none">
                <a:solidFill>
                  <a:schemeClr val="dk1"/>
                </a:solidFill>
                <a:latin typeface="Courier New"/>
                <a:ea typeface="Courier New"/>
                <a:cs typeface="Courier New"/>
                <a:sym typeface="Courier New"/>
              </a:rPr>
              <a:t>i</a:t>
            </a:r>
            <a:r>
              <a:rPr lang="en-US" sz="2200" b="0" i="0" u="none" strike="noStrike" cap="none">
                <a:solidFill>
                  <a:schemeClr val="dk1"/>
                </a:solidFill>
                <a:latin typeface="Arial"/>
                <a:ea typeface="Arial"/>
                <a:cs typeface="Arial"/>
                <a:sym typeface="Arial"/>
              </a:rPr>
              <a:t> is assigned a double.</a:t>
            </a:r>
            <a:endParaRPr/>
          </a:p>
        </p:txBody>
      </p:sp>
      <p:sp>
        <p:nvSpPr>
          <p:cNvPr id="434" name="Google Shape;434;p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5341"/>
        <p:cNvGrpSpPr/>
        <p:nvPr/>
      </p:nvGrpSpPr>
      <p:grpSpPr>
        <a:xfrm>
          <a:off x="0" y="0"/>
          <a:ext cx="0" cy="0"/>
          <a:chOff x="0" y="0"/>
          <a:chExt cx="0" cy="0"/>
        </a:xfrm>
      </p:grpSpPr>
      <p:sp>
        <p:nvSpPr>
          <p:cNvPr id="5342" name="Google Shape;5342;p528"/>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Localization</a:t>
            </a:r>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pic>
        <p:nvPicPr>
          <p:cNvPr id="5348" name="Google Shape;5348;p529" descr="Duke-with-Dart.gif"/>
          <p:cNvPicPr preferRelativeResize="0"/>
          <p:nvPr/>
        </p:nvPicPr>
        <p:blipFill rotWithShape="1">
          <a:blip r:embed="rId3">
            <a:alphaModFix/>
          </a:blip>
          <a:srcRect/>
          <a:stretch/>
        </p:blipFill>
        <p:spPr>
          <a:xfrm>
            <a:off x="4876800" y="4876800"/>
            <a:ext cx="3829050" cy="1355725"/>
          </a:xfrm>
          <a:prstGeom prst="rect">
            <a:avLst/>
          </a:prstGeom>
          <a:noFill/>
          <a:ln>
            <a:noFill/>
          </a:ln>
        </p:spPr>
      </p:pic>
      <p:sp>
        <p:nvSpPr>
          <p:cNvPr id="5349" name="Google Shape;5349;p52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5350" name="Google Shape;5350;p529"/>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advantages of localizing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what a locale represents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set the locale by using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read a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Build a resource bundle for each locale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 resource bundle from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Change the locale for a resource bundle</a:t>
            </a:r>
            <a:endParaRPr/>
          </a:p>
        </p:txBody>
      </p:sp>
      <p:sp>
        <p:nvSpPr>
          <p:cNvPr id="5351" name="Google Shape;5351;p52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531</a:t>
            </a:fld>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5356"/>
        <p:cNvGrpSpPr/>
        <p:nvPr/>
      </p:nvGrpSpPr>
      <p:grpSpPr>
        <a:xfrm>
          <a:off x="0" y="0"/>
          <a:ext cx="0" cy="0"/>
          <a:chOff x="0" y="0"/>
          <a:chExt cx="0" cy="0"/>
        </a:xfrm>
      </p:grpSpPr>
      <p:pic>
        <p:nvPicPr>
          <p:cNvPr id="5357" name="Google Shape;5357;p530" descr="Duke-New-Series15.gif"/>
          <p:cNvPicPr preferRelativeResize="0"/>
          <p:nvPr/>
        </p:nvPicPr>
        <p:blipFill rotWithShape="1">
          <a:blip r:embed="rId3">
            <a:alphaModFix/>
          </a:blip>
          <a:srcRect/>
          <a:stretch/>
        </p:blipFill>
        <p:spPr>
          <a:xfrm>
            <a:off x="6629400" y="4125912"/>
            <a:ext cx="1828800" cy="1952625"/>
          </a:xfrm>
          <a:prstGeom prst="rect">
            <a:avLst/>
          </a:prstGeom>
          <a:noFill/>
          <a:ln>
            <a:noFill/>
          </a:ln>
        </p:spPr>
      </p:pic>
      <p:sp>
        <p:nvSpPr>
          <p:cNvPr id="5358" name="Google Shape;5358;p53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Why Localize?</a:t>
            </a:r>
            <a:endParaRPr/>
          </a:p>
        </p:txBody>
      </p:sp>
      <p:sp>
        <p:nvSpPr>
          <p:cNvPr id="5359" name="Google Shape;5359;p530"/>
          <p:cNvSpPr txBox="1">
            <a:spLocks noGrp="1"/>
          </p:cNvSpPr>
          <p:nvPr>
            <p:ph type="body" idx="1"/>
          </p:nvPr>
        </p:nvSpPr>
        <p:spPr>
          <a:xfrm>
            <a:off x="609600" y="1447800"/>
            <a:ext cx="7918500" cy="2937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decision to create a version of an application for international use often happens at the start of a development project.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Region- and language-aware software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Dates, numbers, and currencies formatted for specific countries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Ability to plug in country-specific data without changing code</a:t>
            </a:r>
            <a:endParaRPr/>
          </a:p>
        </p:txBody>
      </p:sp>
      <p:sp>
        <p:nvSpPr>
          <p:cNvPr id="5360" name="Google Shape;5360;p5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532</a:t>
            </a:fld>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5365"/>
        <p:cNvGrpSpPr/>
        <p:nvPr/>
      </p:nvGrpSpPr>
      <p:grpSpPr>
        <a:xfrm>
          <a:off x="0" y="0"/>
          <a:ext cx="0" cy="0"/>
          <a:chOff x="0" y="0"/>
          <a:chExt cx="0" cy="0"/>
        </a:xfrm>
      </p:grpSpPr>
      <p:sp>
        <p:nvSpPr>
          <p:cNvPr id="5366" name="Google Shape;5366;p531"/>
          <p:cNvSpPr txBox="1"/>
          <p:nvPr/>
        </p:nvSpPr>
        <p:spPr>
          <a:xfrm>
            <a:off x="609600" y="3200400"/>
            <a:ext cx="4876800" cy="28194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367" name="Google Shape;5367;p531" descr="Duke-New-Series15.gif"/>
          <p:cNvPicPr preferRelativeResize="0"/>
          <p:nvPr/>
        </p:nvPicPr>
        <p:blipFill rotWithShape="1">
          <a:blip r:embed="rId3">
            <a:alphaModFix/>
          </a:blip>
          <a:srcRect/>
          <a:stretch/>
        </p:blipFill>
        <p:spPr>
          <a:xfrm>
            <a:off x="6019800" y="3124200"/>
            <a:ext cx="2590800" cy="2767012"/>
          </a:xfrm>
          <a:prstGeom prst="rect">
            <a:avLst/>
          </a:prstGeom>
          <a:noFill/>
          <a:ln>
            <a:noFill/>
          </a:ln>
        </p:spPr>
      </p:pic>
      <p:sp>
        <p:nvSpPr>
          <p:cNvPr id="5368" name="Google Shape;5368;p53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 Sample Application</a:t>
            </a:r>
            <a:endParaRPr/>
          </a:p>
        </p:txBody>
      </p:sp>
      <p:sp>
        <p:nvSpPr>
          <p:cNvPr id="5369" name="Google Shape;5369;p53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Localize a sample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Text-based user interface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Localize menus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Display currency and date localizations</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Localization App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Set to English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Set to French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Set to Chinese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Set to Russian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Show me the date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Show me the money!</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q. Enter q to quit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Enter a command:</a:t>
            </a:r>
            <a:endParaRPr/>
          </a:p>
        </p:txBody>
      </p:sp>
      <p:sp>
        <p:nvSpPr>
          <p:cNvPr id="5370" name="Google Shape;5370;p53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533</a:t>
            </a:fld>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53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Locale</a:t>
            </a:r>
            <a:endParaRPr/>
          </a:p>
        </p:txBody>
      </p:sp>
      <p:sp>
        <p:nvSpPr>
          <p:cNvPr id="5377" name="Google Shape;5377;p532"/>
          <p:cNvSpPr txBox="1">
            <a:spLocks noGrp="1"/>
          </p:cNvSpPr>
          <p:nvPr>
            <p:ph type="body" idx="1"/>
          </p:nvPr>
        </p:nvSpPr>
        <p:spPr>
          <a:xfrm>
            <a:off x="609600" y="1447800"/>
            <a:ext cx="7918500" cy="4476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specifies a particular language and country: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Language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An alpha-2 or alpha-3 ISO 639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“en” for English, “es” for Spanish</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Always uses lowercase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Country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Uses the ISO 3166 alpha-2 country code or UN M.49 numeric area code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"US" for United States, "ES" for Spain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Always uses uppercase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See the Java Tutorials for details of all standards used.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378" name="Google Shape;5378;p53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534</a:t>
            </a:fld>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533"/>
          <p:cNvSpPr txBox="1"/>
          <p:nvPr/>
        </p:nvSpPr>
        <p:spPr>
          <a:xfrm>
            <a:off x="609600" y="2552700"/>
            <a:ext cx="7924800" cy="952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85" name="Google Shape;5385;p53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Properties</a:t>
            </a:r>
            <a:endParaRPr/>
          </a:p>
        </p:txBody>
      </p:sp>
      <p:sp>
        <p:nvSpPr>
          <p:cNvPr id="5386" name="Google Shape;5386;p533"/>
          <p:cNvSpPr txBox="1">
            <a:spLocks noGrp="1"/>
          </p:cNvSpPr>
          <p:nvPr>
            <p:ph type="body" idx="1"/>
          </p:nvPr>
        </p:nvSpPr>
        <p:spPr>
          <a:xfrm>
            <a:off x="609600" y="1447800"/>
            <a:ext cx="7918500" cy="330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java.util.Properties</a:t>
            </a:r>
            <a:r>
              <a:rPr lang="en-US" sz="2200" b="0" i="0" u="none" strike="noStrike" cap="none">
                <a:solidFill>
                  <a:schemeClr val="dk1"/>
                </a:solidFill>
                <a:latin typeface="Arial"/>
                <a:ea typeface="Arial"/>
                <a:cs typeface="Arial"/>
                <a:sym typeface="Arial"/>
              </a:rPr>
              <a:t> class is used to load and save key-value pairs in Java.</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Can be stored in a simple text file:</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hostName = www.example.com</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userName = user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password = pass</a:t>
            </a:r>
            <a:endParaRPr/>
          </a:p>
          <a:p>
            <a:pPr marL="574675" marR="0" lvl="1" indent="-460375" algn="l" rtl="0">
              <a:lnSpc>
                <a:spcPct val="100000"/>
              </a:lnSpc>
              <a:spcBef>
                <a:spcPts val="12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File name ends in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File can be anywhere that compiler can find it.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pic>
        <p:nvPicPr>
          <p:cNvPr id="5387" name="Google Shape;5387;p533" descr="Duke-Reading-Map.gif"/>
          <p:cNvPicPr preferRelativeResize="0"/>
          <p:nvPr/>
        </p:nvPicPr>
        <p:blipFill rotWithShape="1">
          <a:blip r:embed="rId3">
            <a:alphaModFix/>
          </a:blip>
          <a:srcRect/>
          <a:stretch/>
        </p:blipFill>
        <p:spPr>
          <a:xfrm>
            <a:off x="6781800" y="4191000"/>
            <a:ext cx="1841500" cy="1819275"/>
          </a:xfrm>
          <a:prstGeom prst="rect">
            <a:avLst/>
          </a:prstGeom>
          <a:noFill/>
          <a:ln>
            <a:noFill/>
          </a:ln>
        </p:spPr>
      </p:pic>
      <p:sp>
        <p:nvSpPr>
          <p:cNvPr id="5388" name="Google Shape;5388;p53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535</a:t>
            </a:fld>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534"/>
          <p:cNvSpPr txBox="1"/>
          <p:nvPr/>
        </p:nvSpPr>
        <p:spPr>
          <a:xfrm>
            <a:off x="609600" y="1371600"/>
            <a:ext cx="81534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95" name="Google Shape;5395;p534"/>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Loading and Using a Properties File </a:t>
            </a:r>
            <a:endParaRPr/>
          </a:p>
        </p:txBody>
      </p:sp>
      <p:sp>
        <p:nvSpPr>
          <p:cNvPr id="5396" name="Google Shape;5396;p534"/>
          <p:cNvSpPr txBox="1">
            <a:spLocks noGrp="1"/>
          </p:cNvSpPr>
          <p:nvPr>
            <p:ph type="body" idx="4294967295"/>
          </p:nvPr>
        </p:nvSpPr>
        <p:spPr>
          <a:xfrm>
            <a:off x="533400" y="1447800"/>
            <a:ext cx="8153400" cy="3602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public static void main(String[] args)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Properties myProps = new Properties();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try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FileInputStream fis = new FileInputStream("ServerInfo.properties");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1" i="0" u="none" strike="noStrike" cap="none">
                <a:solidFill>
                  <a:schemeClr val="dk1"/>
                </a:solidFill>
                <a:latin typeface="Courier New"/>
                <a:ea typeface="Courier New"/>
                <a:cs typeface="Courier New"/>
                <a:sym typeface="Courier New"/>
              </a:rPr>
              <a:t>    myProps.load(fis);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 catch (IOException e)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System.out.println("Error: " + e.getMessage());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 Print Values</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System.out.println("Server: " + myProps.getProperty("hostName"));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System.out.println("User: " + myProps.getProperty("userName"));</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   System.out.println("Password: " + myProps.getProperty("password"));</a:t>
            </a:r>
            <a:endParaRPr/>
          </a:p>
          <a:p>
            <a:pPr marL="574675" marR="0" lvl="1" indent="-460375" algn="l" rtl="0">
              <a:lnSpc>
                <a:spcPct val="100000"/>
              </a:lnSpc>
              <a:spcBef>
                <a:spcPts val="280"/>
              </a:spcBef>
              <a:spcAft>
                <a:spcPts val="0"/>
              </a:spcAft>
              <a:buClr>
                <a:srgbClr val="000000"/>
              </a:buClr>
              <a:buSzPts val="100"/>
              <a:buFont typeface="Courier New"/>
              <a:buAutoNum type="arabicPlain"/>
            </a:pPr>
            <a:r>
              <a:rPr lang="en-US" sz="1400" b="0" i="0" u="none" strike="noStrike" cap="none">
                <a:solidFill>
                  <a:schemeClr val="dk1"/>
                </a:solidFill>
                <a:latin typeface="Courier New"/>
                <a:ea typeface="Courier New"/>
                <a:cs typeface="Courier New"/>
                <a:sym typeface="Courier New"/>
              </a:rPr>
              <a:t>}</a:t>
            </a:r>
            <a:endParaRPr/>
          </a:p>
        </p:txBody>
      </p:sp>
      <p:sp>
        <p:nvSpPr>
          <p:cNvPr id="5397" name="Google Shape;5397;p5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536</a:t>
            </a:fld>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5"/>
          <p:cNvSpPr txBox="1"/>
          <p:nvPr/>
        </p:nvSpPr>
        <p:spPr>
          <a:xfrm>
            <a:off x="533400" y="3646487"/>
            <a:ext cx="80010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4" name="Google Shape;5404;p535"/>
          <p:cNvSpPr txBox="1"/>
          <p:nvPr/>
        </p:nvSpPr>
        <p:spPr>
          <a:xfrm>
            <a:off x="533400" y="4724400"/>
            <a:ext cx="80010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5" name="Google Shape;5405;p535"/>
          <p:cNvSpPr txBox="1"/>
          <p:nvPr/>
        </p:nvSpPr>
        <p:spPr>
          <a:xfrm>
            <a:off x="533400" y="2560637"/>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06" name="Google Shape;5406;p53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Loading Properties from the Command Line</a:t>
            </a:r>
            <a:endParaRPr/>
          </a:p>
        </p:txBody>
      </p:sp>
      <p:sp>
        <p:nvSpPr>
          <p:cNvPr id="5407" name="Google Shape;5407;p535"/>
          <p:cNvSpPr txBox="1">
            <a:spLocks noGrp="1"/>
          </p:cNvSpPr>
          <p:nvPr>
            <p:ph type="body" idx="1"/>
          </p:nvPr>
        </p:nvSpPr>
        <p:spPr>
          <a:xfrm>
            <a:off x="609600" y="1447800"/>
            <a:ext cx="7918500" cy="4470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Property information can also be passed on the command line.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–D option to pass key-value pairs: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java –Dpropertyname=value –Dpropertyname=value myApp</a:t>
            </a:r>
            <a:endParaRPr/>
          </a:p>
          <a:p>
            <a:pPr marL="574675" marR="0" lvl="1" indent="-460375" algn="l" rtl="0">
              <a:lnSpc>
                <a:spcPct val="100000"/>
              </a:lnSpc>
              <a:spcBef>
                <a:spcPts val="360"/>
              </a:spcBef>
              <a:spcAft>
                <a:spcPts val="0"/>
              </a:spcAft>
              <a:buClr>
                <a:srgbClr val="FF0000"/>
              </a:buClr>
              <a:buSzPts val="1800"/>
              <a:buFont typeface="Arial"/>
              <a:buNone/>
            </a:pPr>
            <a:endParaRPr sz="18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 example, pass one of the previous values:</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java –Dusername=user myApp</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Get the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data from the </a:t>
            </a:r>
            <a:r>
              <a:rPr lang="en-US" sz="2200" b="0" i="0" u="none" strike="noStrike" cap="none">
                <a:solidFill>
                  <a:schemeClr val="dk1"/>
                </a:solidFill>
                <a:latin typeface="Courier New"/>
                <a:ea typeface="Courier New"/>
                <a:cs typeface="Courier New"/>
                <a:sym typeface="Courier New"/>
              </a:rPr>
              <a:t>System</a:t>
            </a:r>
            <a:r>
              <a:rPr lang="en-US" sz="2200" b="0" i="0" u="none" strike="noStrike" cap="none">
                <a:solidFill>
                  <a:schemeClr val="dk1"/>
                </a:solidFill>
                <a:latin typeface="Arial"/>
                <a:ea typeface="Arial"/>
                <a:cs typeface="Arial"/>
                <a:sym typeface="Arial"/>
              </a:rPr>
              <a:t> object:</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String userName = System.getProperty("username");</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408" name="Google Shape;5408;p53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537</a:t>
            </a:fld>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5413"/>
        <p:cNvGrpSpPr/>
        <p:nvPr/>
      </p:nvGrpSpPr>
      <p:grpSpPr>
        <a:xfrm>
          <a:off x="0" y="0"/>
          <a:ext cx="0" cy="0"/>
          <a:chOff x="0" y="0"/>
          <a:chExt cx="0" cy="0"/>
        </a:xfrm>
      </p:grpSpPr>
      <p:pic>
        <p:nvPicPr>
          <p:cNvPr id="5414" name="Google Shape;5414;p536" descr="Duke-New-Series15.gif"/>
          <p:cNvPicPr preferRelativeResize="0"/>
          <p:nvPr/>
        </p:nvPicPr>
        <p:blipFill rotWithShape="1">
          <a:blip r:embed="rId3">
            <a:alphaModFix/>
          </a:blip>
          <a:srcRect/>
          <a:stretch/>
        </p:blipFill>
        <p:spPr>
          <a:xfrm>
            <a:off x="6248400" y="3124200"/>
            <a:ext cx="2590800" cy="2767012"/>
          </a:xfrm>
          <a:prstGeom prst="rect">
            <a:avLst/>
          </a:prstGeom>
          <a:noFill/>
          <a:ln>
            <a:noFill/>
          </a:ln>
        </p:spPr>
      </p:pic>
      <p:sp>
        <p:nvSpPr>
          <p:cNvPr id="5415" name="Google Shape;5415;p53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Resource Bundle</a:t>
            </a:r>
            <a:endParaRPr/>
          </a:p>
        </p:txBody>
      </p:sp>
      <p:sp>
        <p:nvSpPr>
          <p:cNvPr id="5416" name="Google Shape;5416;p536"/>
          <p:cNvSpPr txBox="1">
            <a:spLocks noGrp="1"/>
          </p:cNvSpPr>
          <p:nvPr>
            <p:ph type="body" idx="1"/>
          </p:nvPr>
        </p:nvSpPr>
        <p:spPr>
          <a:xfrm>
            <a:off x="609600" y="1447800"/>
            <a:ext cx="7918500" cy="2654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ResourceBundle</a:t>
            </a:r>
            <a:r>
              <a:rPr lang="en-US" sz="2200" b="0" i="0" u="none" strike="noStrike" cap="none">
                <a:solidFill>
                  <a:schemeClr val="dk1"/>
                </a:solidFill>
                <a:latin typeface="Arial"/>
                <a:ea typeface="Arial"/>
                <a:cs typeface="Arial"/>
                <a:sym typeface="Arial"/>
              </a:rPr>
              <a:t> class isolates locale-specific data:</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Returns key/value pairs stored separately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Can be a class or a </a:t>
            </a:r>
            <a:r>
              <a:rPr lang="en-US" sz="2000" b="0" i="0" u="none" strike="noStrike" cap="none">
                <a:solidFill>
                  <a:schemeClr val="dk1"/>
                </a:solidFill>
                <a:latin typeface="Courier New"/>
                <a:ea typeface="Courier New"/>
                <a:cs typeface="Courier New"/>
                <a:sym typeface="Courier New"/>
              </a:rPr>
              <a:t>.properties</a:t>
            </a:r>
            <a:r>
              <a:rPr lang="en-US" sz="20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Steps to use: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Create bundle files for each locale.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Call a specific locale from your application.</a:t>
            </a:r>
            <a:endParaRPr/>
          </a:p>
          <a:p>
            <a:pPr marL="7937" marR="0" lvl="0" indent="7938" algn="l" rtl="0">
              <a:spcBef>
                <a:spcPts val="400"/>
              </a:spcBef>
              <a:spcAft>
                <a:spcPts val="0"/>
              </a:spcAft>
              <a:buNone/>
            </a:pPr>
            <a:endParaRPr sz="2000" b="0" i="0" u="none" strike="noStrike" cap="none">
              <a:solidFill>
                <a:schemeClr val="dk1"/>
              </a:solidFill>
              <a:latin typeface="Arial"/>
              <a:ea typeface="Arial"/>
              <a:cs typeface="Arial"/>
              <a:sym typeface="Arial"/>
            </a:endParaRPr>
          </a:p>
        </p:txBody>
      </p:sp>
      <p:sp>
        <p:nvSpPr>
          <p:cNvPr id="5417" name="Google Shape;5417;p5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538</a:t>
            </a:fld>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5422"/>
        <p:cNvGrpSpPr/>
        <p:nvPr/>
      </p:nvGrpSpPr>
      <p:grpSpPr>
        <a:xfrm>
          <a:off x="0" y="0"/>
          <a:ext cx="0" cy="0"/>
          <a:chOff x="0" y="0"/>
          <a:chExt cx="0" cy="0"/>
        </a:xfrm>
      </p:grpSpPr>
      <p:sp>
        <p:nvSpPr>
          <p:cNvPr id="5423" name="Google Shape;5423;p537"/>
          <p:cNvSpPr txBox="1"/>
          <p:nvPr/>
        </p:nvSpPr>
        <p:spPr>
          <a:xfrm>
            <a:off x="609600" y="3581400"/>
            <a:ext cx="4724400" cy="25146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24" name="Google Shape;5424;p53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Resource Bundle File</a:t>
            </a:r>
            <a:endParaRPr/>
          </a:p>
        </p:txBody>
      </p:sp>
      <p:sp>
        <p:nvSpPr>
          <p:cNvPr id="5425" name="Google Shape;5425;p537"/>
          <p:cNvSpPr txBox="1">
            <a:spLocks noGrp="1"/>
          </p:cNvSpPr>
          <p:nvPr>
            <p:ph type="body" idx="1"/>
          </p:nvPr>
        </p:nvSpPr>
        <p:spPr>
          <a:xfrm>
            <a:off x="609600" y="1447800"/>
            <a:ext cx="7918500" cy="453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Properties file contains a set of key-value pairs.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Each key identifies a specific application component.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Special file names use language and country codes.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Default for sample application: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Menu converted into resource bundle</a:t>
            </a:r>
            <a:endParaRPr sz="2000" b="0" i="0" u="none" strike="noStrike" cap="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1020762" marR="0" lvl="2" indent="-331787"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MessageBundle.properties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menu1 = Set to English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menu2 = Set to French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menu3 = Set to Chinese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menu4 = Set to Russian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menu5 = Show the Date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menu6 = Show me the money!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menuq = Enter q to quit</a:t>
            </a:r>
            <a:endParaRPr/>
          </a:p>
        </p:txBody>
      </p:sp>
      <p:sp>
        <p:nvSpPr>
          <p:cNvPr id="5426" name="Google Shape;5426;p53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539</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p:nvPr/>
        </p:nvSpPr>
        <p:spPr>
          <a:xfrm>
            <a:off x="457200" y="2068512"/>
            <a:ext cx="7924800" cy="236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1" name="Google Shape;441;p52"/>
          <p:cNvSpPr txBox="1">
            <a:spLocks noGrp="1"/>
          </p:cNvSpPr>
          <p:nvPr>
            <p:ph type="title"/>
          </p:nvPr>
        </p:nvSpPr>
        <p:spPr>
          <a:xfrm>
            <a:off x="609600" y="439737"/>
            <a:ext cx="791845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442" name="Google Shape;442;p52"/>
          <p:cNvSpPr txBox="1">
            <a:spLocks noGrp="1"/>
          </p:cNvSpPr>
          <p:nvPr>
            <p:ph type="body" idx="1"/>
          </p:nvPr>
        </p:nvSpPr>
        <p:spPr>
          <a:xfrm>
            <a:off x="609600" y="1447800"/>
            <a:ext cx="7918450" cy="4778375"/>
          </a:xfrm>
          <a:prstGeom prst="rect">
            <a:avLst/>
          </a:prstGeom>
          <a:noFill/>
          <a:ln>
            <a:noFill/>
          </a:ln>
        </p:spPr>
        <p:txBody>
          <a:bodyPr spcFirstLastPara="1" wrap="square" lIns="12700" tIns="12700" rIns="12700" bIns="12700" anchor="t" anchorCtr="0">
            <a:noAutofit/>
          </a:bodyPr>
          <a:lstStyle/>
          <a:p>
            <a:pPr marL="7936" marR="0" lvl="0" indent="7938"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What is displayed when the following code snippet is compiled and executed?</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String s1 = new String("Test");</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String s2 = new String("Test");</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if (s1==s2)</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    System.out.println("Same");</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if (s1.equals(s2))</a:t>
            </a:r>
            <a:endParaRPr/>
          </a:p>
          <a:p>
            <a:pPr marL="7936" marR="0" lvl="0" indent="7938" algn="l" rtl="0">
              <a:lnSpc>
                <a:spcPct val="100000"/>
              </a:lnSpc>
              <a:spcBef>
                <a:spcPts val="40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    System.out.println("Equals");</a:t>
            </a:r>
            <a:endParaRPr/>
          </a:p>
          <a:p>
            <a:pPr marL="7936" marR="0" lvl="0" indent="7938"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Same</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Equals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Same Equals</a:t>
            </a:r>
            <a:endParaRPr/>
          </a:p>
          <a:p>
            <a:pPr marL="566737" marR="0" lvl="1" indent="-449262"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Compiler Error</a:t>
            </a:r>
            <a:endParaRPr/>
          </a:p>
        </p:txBody>
      </p:sp>
      <p:sp>
        <p:nvSpPr>
          <p:cNvPr id="443" name="Google Shape;443;p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5431"/>
        <p:cNvGrpSpPr/>
        <p:nvPr/>
      </p:nvGrpSpPr>
      <p:grpSpPr>
        <a:xfrm>
          <a:off x="0" y="0"/>
          <a:ext cx="0" cy="0"/>
          <a:chOff x="0" y="0"/>
          <a:chExt cx="0" cy="0"/>
        </a:xfrm>
      </p:grpSpPr>
      <p:sp>
        <p:nvSpPr>
          <p:cNvPr id="5432" name="Google Shape;5432;p538"/>
          <p:cNvSpPr txBox="1"/>
          <p:nvPr/>
        </p:nvSpPr>
        <p:spPr>
          <a:xfrm>
            <a:off x="609600" y="3810000"/>
            <a:ext cx="4800600" cy="22098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33" name="Google Shape;5433;p538"/>
          <p:cNvSpPr txBox="1"/>
          <p:nvPr/>
        </p:nvSpPr>
        <p:spPr>
          <a:xfrm>
            <a:off x="609600" y="1524000"/>
            <a:ext cx="4800600" cy="21336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34" name="Google Shape;5434;p53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Resource Bundle Files</a:t>
            </a:r>
            <a:endParaRPr/>
          </a:p>
        </p:txBody>
      </p:sp>
      <p:sp>
        <p:nvSpPr>
          <p:cNvPr id="5435" name="Google Shape;5435;p538"/>
          <p:cNvSpPr txBox="1">
            <a:spLocks noGrp="1"/>
          </p:cNvSpPr>
          <p:nvPr>
            <p:ph type="body" idx="1"/>
          </p:nvPr>
        </p:nvSpPr>
        <p:spPr>
          <a:xfrm>
            <a:off x="609600" y="1143000"/>
            <a:ext cx="7918500" cy="4759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Samples for French and Chinese</a:t>
            </a:r>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MessagesBundle_fr_FR.properties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menu1 = Régler à l'anglais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menu2 = Régler au français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menu3 = Réglez chinoise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menu4 = Définir pour la Russie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menu5 = Afficher la date</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menu6 = Montrez-moi l'argent!</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menuq = Saisissez q pour quitter</a:t>
            </a:r>
            <a:endParaRPr/>
          </a:p>
          <a:p>
            <a:pPr marL="7937" marR="0" lvl="0" indent="7937" algn="l" rtl="0">
              <a:lnSpc>
                <a:spcPct val="100000"/>
              </a:lnSpc>
              <a:spcBef>
                <a:spcPts val="280"/>
              </a:spcBef>
              <a:spcAft>
                <a:spcPts val="0"/>
              </a:spcAft>
              <a:buClr>
                <a:srgbClr val="000000"/>
              </a:buClr>
              <a:buSzPts val="1400"/>
              <a:buFont typeface="Arial"/>
              <a:buNone/>
            </a:pPr>
            <a:endParaRPr sz="1400" b="0" i="0" u="none">
              <a:solidFill>
                <a:schemeClr val="dk1"/>
              </a:solidFill>
              <a:latin typeface="Courier New"/>
              <a:ea typeface="Courier New"/>
              <a:cs typeface="Courier New"/>
              <a:sym typeface="Courier New"/>
            </a:endParaRPr>
          </a:p>
          <a:p>
            <a:pPr marL="7937" marR="0" lvl="0" indent="7937" algn="l" rtl="0">
              <a:lnSpc>
                <a:spcPct val="100000"/>
              </a:lnSpc>
              <a:spcBef>
                <a:spcPts val="280"/>
              </a:spcBef>
              <a:spcAft>
                <a:spcPts val="0"/>
              </a:spcAft>
              <a:buClr>
                <a:srgbClr val="000000"/>
              </a:buClr>
              <a:buSzPts val="1400"/>
              <a:buFont typeface="Arial"/>
              <a:buNone/>
            </a:pPr>
            <a:r>
              <a:rPr lang="en-US" sz="1400" b="1" i="0" u="none">
                <a:solidFill>
                  <a:schemeClr val="dk1"/>
                </a:solidFill>
                <a:latin typeface="Courier New"/>
                <a:ea typeface="Courier New"/>
                <a:cs typeface="Courier New"/>
                <a:sym typeface="Courier New"/>
              </a:rPr>
              <a:t>MessagesBundle_zh_CN.properties</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menu1 = 设置为英语</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menu2 = 设置为法语</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menu3 = 设置为中文</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menu4 = 设置到俄罗斯</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menu5 = 显示日期</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menu6 = 显示我的钱！</a:t>
            </a:r>
            <a:endParaRPr/>
          </a:p>
          <a:p>
            <a:pPr marL="7937" marR="0" lvl="0" indent="7937" algn="l" rtl="0">
              <a:lnSpc>
                <a:spcPct val="100000"/>
              </a:lnSpc>
              <a:spcBef>
                <a:spcPts val="280"/>
              </a:spcBef>
              <a:spcAft>
                <a:spcPts val="0"/>
              </a:spcAft>
              <a:buClr>
                <a:srgbClr val="000000"/>
              </a:buClr>
              <a:buSzPts val="1400"/>
              <a:buFont typeface="Arial"/>
              <a:buNone/>
            </a:pPr>
            <a:r>
              <a:rPr lang="en-US" sz="1400" b="0" i="0" u="none">
                <a:solidFill>
                  <a:schemeClr val="dk1"/>
                </a:solidFill>
                <a:latin typeface="Courier New"/>
                <a:ea typeface="Courier New"/>
                <a:cs typeface="Courier New"/>
                <a:sym typeface="Courier New"/>
              </a:rPr>
              <a:t>menuq = 输入q退出</a:t>
            </a:r>
            <a:endParaRPr/>
          </a:p>
        </p:txBody>
      </p:sp>
      <p:sp>
        <p:nvSpPr>
          <p:cNvPr id="5436" name="Google Shape;5436;p53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540</a:t>
            </a:fld>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39"/>
          <p:cNvSpPr txBox="1"/>
          <p:nvPr/>
        </p:nvSpPr>
        <p:spPr>
          <a:xfrm>
            <a:off x="609600" y="1371600"/>
            <a:ext cx="7924800" cy="4648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43" name="Google Shape;5443;p539"/>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Initializing the Sample Application</a:t>
            </a:r>
            <a:endParaRPr/>
          </a:p>
        </p:txBody>
      </p:sp>
      <p:sp>
        <p:nvSpPr>
          <p:cNvPr id="5444" name="Google Shape;5444;p539"/>
          <p:cNvSpPr txBox="1">
            <a:spLocks noGrp="1"/>
          </p:cNvSpPr>
          <p:nvPr>
            <p:ph type="body" idx="4294967295"/>
          </p:nvPr>
        </p:nvSpPr>
        <p:spPr>
          <a:xfrm>
            <a:off x="615950" y="1465262"/>
            <a:ext cx="7918500" cy="4851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PrintWriter pw = new PrintWriter(System.out, true);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 More init code here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usLocale = Locale.US;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frLocale = Locale.FRANCE;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zhLocale = new Locale("zh", "CN");</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ruLocale = new Locale("ru", "RU");</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Locale currentLocale = Locale.getDefault();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ResourceBundle messages = ResourceBundle.getBundle("MessagesBundle", currentLocale);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 more init code here</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public static void main(String[] args){</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SampleApp ui = new SampleApp();</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ui.run();</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a:t>
            </a:r>
            <a:endParaRPr/>
          </a:p>
          <a:p>
            <a:pPr marL="7937" marR="0" lvl="0" indent="7938" algn="l" rtl="0">
              <a:spcBef>
                <a:spcPts val="280"/>
              </a:spcBef>
              <a:spcAft>
                <a:spcPts val="0"/>
              </a:spcAft>
              <a:buNone/>
            </a:pPr>
            <a:endParaRPr sz="1400" b="0" i="0" u="none" strike="noStrike" cap="none">
              <a:solidFill>
                <a:schemeClr val="dk1"/>
              </a:solidFill>
              <a:latin typeface="Courier New"/>
              <a:ea typeface="Courier New"/>
              <a:cs typeface="Courier New"/>
              <a:sym typeface="Courier New"/>
            </a:endParaRPr>
          </a:p>
        </p:txBody>
      </p:sp>
      <p:sp>
        <p:nvSpPr>
          <p:cNvPr id="5445" name="Google Shape;5445;p539"/>
          <p:cNvSpPr txBox="1"/>
          <p:nvPr/>
        </p:nvSpPr>
        <p:spPr>
          <a:xfrm>
            <a:off x="1012825" y="2133600"/>
            <a:ext cx="7391400" cy="21336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46" name="Google Shape;5446;p5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541</a:t>
            </a:fld>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sp>
        <p:nvSpPr>
          <p:cNvPr id="5452" name="Google Shape;5452;p54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Application: Main Loop</a:t>
            </a:r>
            <a:endParaRPr/>
          </a:p>
        </p:txBody>
      </p:sp>
      <p:sp>
        <p:nvSpPr>
          <p:cNvPr id="5453" name="Google Shape;5453;p540"/>
          <p:cNvSpPr txBox="1"/>
          <p:nvPr/>
        </p:nvSpPr>
        <p:spPr>
          <a:xfrm>
            <a:off x="609600" y="1143000"/>
            <a:ext cx="7924800" cy="449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4" name="Google Shape;5454;p540"/>
          <p:cNvSpPr txBox="1"/>
          <p:nvPr/>
        </p:nvSpPr>
        <p:spPr>
          <a:xfrm>
            <a:off x="609600" y="1295400"/>
            <a:ext cx="7918500" cy="4998900"/>
          </a:xfrm>
          <a:prstGeom prst="rect">
            <a:avLst/>
          </a:prstGeom>
          <a:noFill/>
          <a:ln>
            <a:noFill/>
          </a:ln>
        </p:spPr>
        <p:txBody>
          <a:bodyPr spcFirstLastPara="1" wrap="square" lIns="91425" tIns="45700" rIns="91425" bIns="45700" anchor="t" anchorCtr="0">
            <a:noAutofit/>
          </a:bodyPr>
          <a:lstStyle/>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public void run(){</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String line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while (!(line.equals("q"))){</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this.printMenu();</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try { line = this.br.readLine();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catch (Exception e){ e.printStackTrace();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switch (line){</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"1": setEnglish();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"2": setFrench();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"3": setChinese();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"4": setRussian();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"5": showDate();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case "6": showMoney(); break;</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       </a:t>
            </a:r>
            <a:endParaRPr/>
          </a:p>
          <a:p>
            <a:pPr marL="574675" marR="0" lvl="1" indent="-460375"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    }</a:t>
            </a:r>
            <a:endParaRPr/>
          </a:p>
        </p:txBody>
      </p:sp>
      <p:sp>
        <p:nvSpPr>
          <p:cNvPr id="5455" name="Google Shape;5455;p540"/>
          <p:cNvSpPr txBox="1"/>
          <p:nvPr/>
        </p:nvSpPr>
        <p:spPr>
          <a:xfrm>
            <a:off x="2133600" y="2057400"/>
            <a:ext cx="5486400" cy="83820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6" name="Google Shape;5456;p54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542</a:t>
            </a:fld>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5461"/>
        <p:cNvGrpSpPr/>
        <p:nvPr/>
      </p:nvGrpSpPr>
      <p:grpSpPr>
        <a:xfrm>
          <a:off x="0" y="0"/>
          <a:ext cx="0" cy="0"/>
          <a:chOff x="0" y="0"/>
          <a:chExt cx="0" cy="0"/>
        </a:xfrm>
      </p:grpSpPr>
      <p:sp>
        <p:nvSpPr>
          <p:cNvPr id="5462" name="Google Shape;5462;p541"/>
          <p:cNvSpPr txBox="1"/>
          <p:nvPr/>
        </p:nvSpPr>
        <p:spPr>
          <a:xfrm>
            <a:off x="533400" y="3006725"/>
            <a:ext cx="7924800" cy="293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63" name="Google Shape;5463;p54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The </a:t>
            </a:r>
            <a:r>
              <a:rPr lang="en-US" sz="2600" b="1" i="0" u="none" strike="noStrike" cap="none">
                <a:solidFill>
                  <a:schemeClr val="dk1"/>
                </a:solidFill>
                <a:latin typeface="Courier New"/>
                <a:ea typeface="Courier New"/>
                <a:cs typeface="Courier New"/>
                <a:sym typeface="Courier New"/>
              </a:rPr>
              <a:t>printMenu</a:t>
            </a:r>
            <a:r>
              <a:rPr lang="en-US" sz="2600" b="1" i="0" u="none" strike="noStrike" cap="none">
                <a:solidFill>
                  <a:schemeClr val="dk1"/>
                </a:solidFill>
                <a:latin typeface="Arial"/>
                <a:ea typeface="Arial"/>
                <a:cs typeface="Arial"/>
                <a:sym typeface="Arial"/>
              </a:rPr>
              <a:t> Method</a:t>
            </a:r>
            <a:endParaRPr/>
          </a:p>
        </p:txBody>
      </p:sp>
      <p:sp>
        <p:nvSpPr>
          <p:cNvPr id="5464" name="Google Shape;5464;p541"/>
          <p:cNvSpPr txBox="1">
            <a:spLocks noGrp="1"/>
          </p:cNvSpPr>
          <p:nvPr>
            <p:ph type="body" idx="1"/>
          </p:nvPr>
        </p:nvSpPr>
        <p:spPr>
          <a:xfrm>
            <a:off x="609600" y="1447800"/>
            <a:ext cx="7918500" cy="4464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Instead of text, a resource bundle is used.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messages</a:t>
            </a:r>
            <a:r>
              <a:rPr lang="en-US" sz="2200" b="0" i="0" u="none" strike="noStrike" cap="none">
                <a:solidFill>
                  <a:schemeClr val="dk1"/>
                </a:solidFill>
                <a:latin typeface="Arial"/>
                <a:ea typeface="Arial"/>
                <a:cs typeface="Arial"/>
                <a:sym typeface="Arial"/>
              </a:rPr>
              <a:t> is a resource bundle.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 key is used to retrieve each menu item.</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Language is selected based on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setting.</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public void printMenu(){</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 Localization App ===");</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pw.println("1. " + messages.getString("menu1"));</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pw.println("2. " + messages.getString("menu2"));</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pw.println("3. " + messages.getString("menu3"));</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pw.println("4. " + messages.getString("menu4"));</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pw.println("5. " + messages.getString("menu5"));</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pw.println("6. " + messages.getString("menu6"));</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pw.println("q. " + messages.getString("menuq"));</a:t>
            </a:r>
            <a:endParaRPr/>
          </a:p>
          <a:p>
            <a:pPr marL="574675" marR="0" lvl="1" indent="-460375" algn="l" rtl="0">
              <a:lnSpc>
                <a:spcPct val="100000"/>
              </a:lnSpc>
              <a:spcBef>
                <a:spcPts val="280"/>
              </a:spcBef>
              <a:spcAft>
                <a:spcPts val="0"/>
              </a:spcAft>
              <a:buClr>
                <a:srgbClr val="FF0000"/>
              </a:buClr>
              <a:buSzPts val="1400"/>
              <a:buFont typeface="Arial"/>
              <a:buNone/>
            </a:pPr>
            <a:r>
              <a:rPr lang="en-US" sz="1400" b="0" i="0" u="none" strike="noStrike" cap="none">
                <a:solidFill>
                  <a:schemeClr val="dk1"/>
                </a:solidFill>
                <a:latin typeface="Courier New"/>
                <a:ea typeface="Courier New"/>
                <a:cs typeface="Courier New"/>
                <a:sym typeface="Courier New"/>
              </a:rPr>
              <a:t>        System.out.print(messages.getString("menucommand")+" ");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a:t>
            </a:r>
            <a:endParaRPr/>
          </a:p>
        </p:txBody>
      </p:sp>
      <p:sp>
        <p:nvSpPr>
          <p:cNvPr id="5465" name="Google Shape;5465;p54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543</a:t>
            </a:fld>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5470"/>
        <p:cNvGrpSpPr/>
        <p:nvPr/>
      </p:nvGrpSpPr>
      <p:grpSpPr>
        <a:xfrm>
          <a:off x="0" y="0"/>
          <a:ext cx="0" cy="0"/>
          <a:chOff x="0" y="0"/>
          <a:chExt cx="0" cy="0"/>
        </a:xfrm>
      </p:grpSpPr>
      <p:sp>
        <p:nvSpPr>
          <p:cNvPr id="5471" name="Google Shape;5471;p542"/>
          <p:cNvSpPr txBox="1"/>
          <p:nvPr/>
        </p:nvSpPr>
        <p:spPr>
          <a:xfrm>
            <a:off x="609600" y="2667000"/>
            <a:ext cx="8077200" cy="1828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72" name="Google Shape;5472;p54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Changing the </a:t>
            </a:r>
            <a:r>
              <a:rPr lang="en-US" sz="2600" b="1" i="0" u="none" strike="noStrike" cap="none">
                <a:solidFill>
                  <a:schemeClr val="dk1"/>
                </a:solidFill>
                <a:latin typeface="Courier New"/>
                <a:ea typeface="Courier New"/>
                <a:cs typeface="Courier New"/>
                <a:sym typeface="Courier New"/>
              </a:rPr>
              <a:t>Locale</a:t>
            </a:r>
            <a:endParaRPr/>
          </a:p>
        </p:txBody>
      </p:sp>
      <p:sp>
        <p:nvSpPr>
          <p:cNvPr id="5473" name="Google Shape;5473;p542"/>
          <p:cNvSpPr txBox="1">
            <a:spLocks noGrp="1"/>
          </p:cNvSpPr>
          <p:nvPr>
            <p:ph type="body" idx="1"/>
          </p:nvPr>
        </p:nvSpPr>
        <p:spPr>
          <a:xfrm>
            <a:off x="609600" y="1447800"/>
            <a:ext cx="7918500" cy="2900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change the </a:t>
            </a:r>
            <a:r>
              <a:rPr lang="en-US" sz="2200" b="0" i="0" u="none">
                <a:solidFill>
                  <a:schemeClr val="dk1"/>
                </a:solidFill>
                <a:latin typeface="Courier New"/>
                <a:ea typeface="Courier New"/>
                <a:cs typeface="Courier New"/>
                <a:sym typeface="Courier New"/>
              </a:rPr>
              <a:t>Locale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Set </a:t>
            </a:r>
            <a:r>
              <a:rPr lang="en-US" sz="2200" b="0" i="0" u="none" strike="noStrike" cap="none">
                <a:solidFill>
                  <a:schemeClr val="dk1"/>
                </a:solidFill>
                <a:latin typeface="Courier New"/>
                <a:ea typeface="Courier New"/>
                <a:cs typeface="Courier New"/>
                <a:sym typeface="Courier New"/>
              </a:rPr>
              <a:t>currentLocale</a:t>
            </a:r>
            <a:r>
              <a:rPr lang="en-US" sz="2200" b="0" i="0" u="none" strike="noStrike" cap="none">
                <a:solidFill>
                  <a:schemeClr val="dk1"/>
                </a:solidFill>
                <a:latin typeface="Arial"/>
                <a:ea typeface="Arial"/>
                <a:cs typeface="Arial"/>
                <a:sym typeface="Arial"/>
              </a:rPr>
              <a:t> to the desired language.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Reload the bundle by using the current locale.</a:t>
            </a: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public void setFrench(){</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currentLocale = frLocale;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messages = ResourceBundle.getBundle("MessagesBundle", currentLocale);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a:t>
            </a:r>
            <a:endParaRPr/>
          </a:p>
        </p:txBody>
      </p:sp>
      <p:sp>
        <p:nvSpPr>
          <p:cNvPr id="5474" name="Google Shape;5474;p54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544</a:t>
            </a:fld>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5479"/>
        <p:cNvGrpSpPr/>
        <p:nvPr/>
      </p:nvGrpSpPr>
      <p:grpSpPr>
        <a:xfrm>
          <a:off x="0" y="0"/>
          <a:ext cx="0" cy="0"/>
          <a:chOff x="0" y="0"/>
          <a:chExt cx="0" cy="0"/>
        </a:xfrm>
      </p:grpSpPr>
      <p:sp>
        <p:nvSpPr>
          <p:cNvPr id="5480" name="Google Shape;5480;p543"/>
          <p:cNvSpPr txBox="1"/>
          <p:nvPr/>
        </p:nvSpPr>
        <p:spPr>
          <a:xfrm>
            <a:off x="533400" y="2438400"/>
            <a:ext cx="4648200" cy="2667000"/>
          </a:xfrm>
          <a:prstGeom prst="rect">
            <a:avLst/>
          </a:prstGeom>
          <a:solidFill>
            <a:srgbClr val="FFFFCC"/>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81" name="Google Shape;5481;p54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Sample Interface with French</a:t>
            </a:r>
            <a:endParaRPr/>
          </a:p>
        </p:txBody>
      </p:sp>
      <p:sp>
        <p:nvSpPr>
          <p:cNvPr id="5482" name="Google Shape;5482;p54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the French option is selected, the updated user interface looks like the following:</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Localization App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Régler à l'anglais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2. Régler au français</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3. Réglez chinoise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4. Définir pour la Russie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5. Afficher la date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6. Montrez-moi l'argent!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q. Saisissez q pour quitter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Entrez une commande: </a:t>
            </a:r>
            <a:endParaRPr/>
          </a:p>
        </p:txBody>
      </p:sp>
      <p:sp>
        <p:nvSpPr>
          <p:cNvPr id="5483" name="Google Shape;5483;p54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545</a:t>
            </a:fld>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5488"/>
        <p:cNvGrpSpPr/>
        <p:nvPr/>
      </p:nvGrpSpPr>
      <p:grpSpPr>
        <a:xfrm>
          <a:off x="0" y="0"/>
          <a:ext cx="0" cy="0"/>
          <a:chOff x="0" y="0"/>
          <a:chExt cx="0" cy="0"/>
        </a:xfrm>
      </p:grpSpPr>
      <p:sp>
        <p:nvSpPr>
          <p:cNvPr id="5489" name="Google Shape;5489;p54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 Date and Currency</a:t>
            </a:r>
            <a:endParaRPr/>
          </a:p>
        </p:txBody>
      </p:sp>
      <p:sp>
        <p:nvSpPr>
          <p:cNvPr id="5490" name="Google Shape;5490;p544"/>
          <p:cNvSpPr txBox="1">
            <a:spLocks noGrp="1"/>
          </p:cNvSpPr>
          <p:nvPr>
            <p:ph type="body" idx="1"/>
          </p:nvPr>
        </p:nvSpPr>
        <p:spPr>
          <a:xfrm>
            <a:off x="609600" y="1447800"/>
            <a:ext cx="7918500" cy="26607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Numbers can be localized and displayed in their local 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Special format classes include: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java.time.format.DateTimeFormatter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java.text.NumberFormat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objects using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491" name="Google Shape;5491;p54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546</a:t>
            </a:fld>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5496"/>
        <p:cNvGrpSpPr/>
        <p:nvPr/>
      </p:nvGrpSpPr>
      <p:grpSpPr>
        <a:xfrm>
          <a:off x="0" y="0"/>
          <a:ext cx="0" cy="0"/>
          <a:chOff x="0" y="0"/>
          <a:chExt cx="0" cy="0"/>
        </a:xfrm>
      </p:grpSpPr>
      <p:sp>
        <p:nvSpPr>
          <p:cNvPr id="5497" name="Google Shape;5497;p54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Currency</a:t>
            </a:r>
            <a:endParaRPr/>
          </a:p>
        </p:txBody>
      </p:sp>
      <p:sp>
        <p:nvSpPr>
          <p:cNvPr id="5498" name="Google Shape;5498;p545"/>
          <p:cNvSpPr txBox="1">
            <a:spLocks noGrp="1"/>
          </p:cNvSpPr>
          <p:nvPr>
            <p:ph type="body" idx="1"/>
          </p:nvPr>
        </p:nvSpPr>
        <p:spPr>
          <a:xfrm>
            <a:off x="609600" y="1447800"/>
            <a:ext cx="7918500" cy="30972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Format currency:</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 a currency instance from </a:t>
            </a:r>
            <a:r>
              <a:rPr lang="en-US" sz="2000" b="0" i="0" u="none" strike="noStrike" cap="none">
                <a:solidFill>
                  <a:schemeClr val="dk1"/>
                </a:solidFill>
                <a:latin typeface="Courier New"/>
                <a:ea typeface="Courier New"/>
                <a:cs typeface="Courier New"/>
                <a:sym typeface="Courier New"/>
              </a:rPr>
              <a:t>NumberFormat</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Courier New"/>
              <a:ea typeface="Courier New"/>
              <a:cs typeface="Courier New"/>
              <a:sym typeface="Courier New"/>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Pass the </a:t>
            </a:r>
            <a:r>
              <a:rPr lang="en-US" sz="2000" b="0" i="0" u="none" strike="noStrike" cap="none">
                <a:solidFill>
                  <a:schemeClr val="dk1"/>
                </a:solidFill>
                <a:latin typeface="Courier New"/>
                <a:ea typeface="Courier New"/>
                <a:cs typeface="Courier New"/>
                <a:sym typeface="Courier New"/>
              </a:rPr>
              <a:t>Double</a:t>
            </a:r>
            <a:r>
              <a:rPr lang="en-US" sz="2000" b="0" i="0" u="none" strike="noStrike" cap="none">
                <a:solidFill>
                  <a:schemeClr val="dk1"/>
                </a:solidFill>
                <a:latin typeface="Arial"/>
                <a:ea typeface="Arial"/>
                <a:cs typeface="Arial"/>
                <a:sym typeface="Arial"/>
              </a:rPr>
              <a:t> to the </a:t>
            </a:r>
            <a:r>
              <a:rPr lang="en-US" sz="2000" b="0" i="0" u="none" strike="noStrike" cap="none">
                <a:solidFill>
                  <a:schemeClr val="dk1"/>
                </a:solidFill>
                <a:latin typeface="Courier New"/>
                <a:ea typeface="Courier New"/>
                <a:cs typeface="Courier New"/>
                <a:sym typeface="Courier New"/>
              </a:rPr>
              <a:t>format</a:t>
            </a:r>
            <a:r>
              <a:rPr lang="en-US" sz="2000" b="0" i="0" u="none" strike="noStrike" cap="none">
                <a:solidFill>
                  <a:schemeClr val="dk1"/>
                </a:solidFill>
                <a:latin typeface="Arial"/>
                <a:ea typeface="Arial"/>
                <a:cs typeface="Arial"/>
                <a:sym typeface="Arial"/>
              </a:rPr>
              <a:t> method.</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Sample currency output:</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1 000 000 руб. ru_RU</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1 000 000,00 € fr_FR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￥1,000,000.00 zh_CN</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£1,000,000.00 en_GB</a:t>
            </a:r>
            <a:endParaRPr/>
          </a:p>
        </p:txBody>
      </p:sp>
      <p:sp>
        <p:nvSpPr>
          <p:cNvPr id="5499" name="Google Shape;5499;p54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547</a:t>
            </a:fld>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5504"/>
        <p:cNvGrpSpPr/>
        <p:nvPr/>
      </p:nvGrpSpPr>
      <p:grpSpPr>
        <a:xfrm>
          <a:off x="0" y="0"/>
          <a:ext cx="0" cy="0"/>
          <a:chOff x="0" y="0"/>
          <a:chExt cx="0" cy="0"/>
        </a:xfrm>
      </p:grpSpPr>
      <p:sp>
        <p:nvSpPr>
          <p:cNvPr id="5505" name="Google Shape;5505;p546"/>
          <p:cNvSpPr txBox="1"/>
          <p:nvPr/>
        </p:nvSpPr>
        <p:spPr>
          <a:xfrm>
            <a:off x="609600" y="1066800"/>
            <a:ext cx="8077200" cy="5181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06" name="Google Shape;5506;p546"/>
          <p:cNvSpPr txBox="1">
            <a:spLocks noGrp="1"/>
          </p:cNvSpPr>
          <p:nvPr>
            <p:ph type="body" idx="1"/>
          </p:nvPr>
        </p:nvSpPr>
        <p:spPr>
          <a:xfrm>
            <a:off x="609600" y="1219200"/>
            <a:ext cx="7918500" cy="4949700"/>
          </a:xfrm>
          <a:prstGeom prst="rect">
            <a:avLst/>
          </a:prstGeom>
          <a:noFill/>
          <a:ln>
            <a:noFill/>
          </a:ln>
        </p:spPr>
        <p:txBody>
          <a:bodyPr spcFirstLastPara="1" wrap="square" lIns="12700" tIns="12700" rIns="12700" bIns="12700" anchor="t" anchorCtr="0">
            <a:noAutofit/>
          </a:bodyPr>
          <a:lstStyle/>
          <a:p>
            <a:pPr marL="0" marR="0" lvl="1" indent="0"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1 package com.example.format;</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2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import java.text.NumberFormat;</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import java.util.Locale;</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public class NumberTest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public static void main(String[] args)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10     Locale loc = Locale.UK;</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NumberFormat nf = NumberFormat.getCurrencyInstance(loc);</a:t>
            </a:r>
            <a:endParaRPr/>
          </a:p>
          <a:p>
            <a:pPr marL="0" marR="0" lvl="1" indent="0"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12     double money = 1_000_000.00d;</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14     System.out.println("Money: " + nf.format(money) + " in Locale: " + loc);</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15   }</a:t>
            </a:r>
            <a:endParaRPr/>
          </a:p>
          <a:p>
            <a:pPr marL="0" marR="0" lvl="1" indent="0"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16 }</a:t>
            </a:r>
            <a:endParaRPr/>
          </a:p>
        </p:txBody>
      </p:sp>
      <p:sp>
        <p:nvSpPr>
          <p:cNvPr id="5507" name="Google Shape;5507;p54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Formatting Currency with NumberFormat</a:t>
            </a:r>
            <a:endParaRPr/>
          </a:p>
        </p:txBody>
      </p:sp>
      <p:sp>
        <p:nvSpPr>
          <p:cNvPr id="5508" name="Google Shape;5508;p54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548</a:t>
            </a:fld>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5513"/>
        <p:cNvGrpSpPr/>
        <p:nvPr/>
      </p:nvGrpSpPr>
      <p:grpSpPr>
        <a:xfrm>
          <a:off x="0" y="0"/>
          <a:ext cx="0" cy="0"/>
          <a:chOff x="0" y="0"/>
          <a:chExt cx="0" cy="0"/>
        </a:xfrm>
      </p:grpSpPr>
      <p:sp>
        <p:nvSpPr>
          <p:cNvPr id="5514" name="Google Shape;5514;p54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Dates</a:t>
            </a:r>
            <a:endParaRPr/>
          </a:p>
        </p:txBody>
      </p:sp>
      <p:sp>
        <p:nvSpPr>
          <p:cNvPr id="5515" name="Google Shape;5515;p547"/>
          <p:cNvSpPr txBox="1">
            <a:spLocks noGrp="1"/>
          </p:cNvSpPr>
          <p:nvPr>
            <p:ph type="body" idx="1"/>
          </p:nvPr>
        </p:nvSpPr>
        <p:spPr>
          <a:xfrm>
            <a:off x="609600" y="1447800"/>
            <a:ext cx="7918500" cy="299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Format a date: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Get a </a:t>
            </a:r>
            <a:r>
              <a:rPr lang="en-US" sz="2000" b="0" i="0" u="none" strike="noStrike" cap="none">
                <a:solidFill>
                  <a:schemeClr val="dk1"/>
                </a:solidFill>
                <a:latin typeface="Courier New"/>
                <a:ea typeface="Courier New"/>
                <a:cs typeface="Courier New"/>
                <a:sym typeface="Courier New"/>
              </a:rPr>
              <a:t>DateTimeFormatter</a:t>
            </a:r>
            <a:r>
              <a:rPr lang="en-US" sz="2000" b="0" i="0" u="none" strike="noStrike" cap="none">
                <a:solidFill>
                  <a:schemeClr val="dk1"/>
                </a:solidFill>
                <a:latin typeface="Arial"/>
                <a:ea typeface="Arial"/>
                <a:cs typeface="Arial"/>
                <a:sym typeface="Arial"/>
              </a:rPr>
              <a:t> object based on the </a:t>
            </a:r>
            <a:r>
              <a:rPr lang="en-US" sz="2000" b="0" i="0" u="none" strike="noStrike" cap="none">
                <a:solidFill>
                  <a:schemeClr val="dk1"/>
                </a:solidFill>
                <a:latin typeface="Courier New"/>
                <a:ea typeface="Courier New"/>
                <a:cs typeface="Courier New"/>
                <a:sym typeface="Courier New"/>
              </a:rPr>
              <a:t>Locale</a:t>
            </a:r>
            <a:r>
              <a:rPr lang="en-US" sz="2000" b="0" i="0" u="none" strike="noStrike" cap="none">
                <a:solidFill>
                  <a:schemeClr val="dk1"/>
                </a:solidFill>
                <a:latin typeface="Arial"/>
                <a:ea typeface="Arial"/>
                <a:cs typeface="Arial"/>
                <a:sym typeface="Arial"/>
              </a:rPr>
              <a:t>. 	</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From the LocalDateTime variable, call the </a:t>
            </a:r>
            <a:r>
              <a:rPr lang="en-US" sz="2000" b="0" i="0" u="none" strike="noStrike" cap="none">
                <a:solidFill>
                  <a:schemeClr val="dk1"/>
                </a:solidFill>
                <a:latin typeface="Courier New"/>
                <a:ea typeface="Courier New"/>
                <a:cs typeface="Courier New"/>
                <a:sym typeface="Courier New"/>
              </a:rPr>
              <a:t>format</a:t>
            </a:r>
            <a:r>
              <a:rPr lang="en-US" sz="2000" b="0" i="0" u="none" strike="noStrike" cap="none">
                <a:solidFill>
                  <a:schemeClr val="dk1"/>
                </a:solidFill>
                <a:latin typeface="Arial"/>
                <a:ea typeface="Arial"/>
                <a:cs typeface="Arial"/>
                <a:sym typeface="Arial"/>
              </a:rPr>
              <a:t> method passing the formatter.</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Sample dates:</a:t>
            </a:r>
            <a:endParaRPr/>
          </a:p>
          <a:p>
            <a:pPr marL="574675" marR="0" lvl="1" indent="-460375" algn="l" rtl="0">
              <a:lnSpc>
                <a:spcPct val="100000"/>
              </a:lnSpc>
              <a:spcBef>
                <a:spcPts val="280"/>
              </a:spcBef>
              <a:spcAft>
                <a:spcPts val="0"/>
              </a:spcAft>
              <a:buClr>
                <a:srgbClr val="FF0000"/>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 juil. 2011 fr_FR</a:t>
            </a:r>
            <a:endParaRPr/>
          </a:p>
          <a:p>
            <a:pPr marL="574675" marR="0" lvl="1" indent="-460375" algn="l" rtl="0">
              <a:lnSpc>
                <a:spcPct val="100000"/>
              </a:lnSpc>
              <a:spcBef>
                <a:spcPts val="360"/>
              </a:spcBef>
              <a:spcAft>
                <a:spcPts val="0"/>
              </a:spcAft>
              <a:buClr>
                <a:srgbClr val="FF0000"/>
              </a:buClr>
              <a:buSzPts val="1800"/>
              <a:buFont typeface="Arial"/>
              <a:buNone/>
            </a:pPr>
            <a:r>
              <a:rPr lang="en-US" sz="1800" b="0" i="0" u="none" strike="noStrike" cap="none">
                <a:solidFill>
                  <a:schemeClr val="dk1"/>
                </a:solidFill>
                <a:latin typeface="Courier New"/>
                <a:ea typeface="Courier New"/>
                <a:cs typeface="Courier New"/>
                <a:sym typeface="Courier New"/>
              </a:rPr>
              <a:t>20.07.2011 ru_RU</a:t>
            </a:r>
            <a:endParaRPr/>
          </a:p>
        </p:txBody>
      </p:sp>
      <p:sp>
        <p:nvSpPr>
          <p:cNvPr id="5516" name="Google Shape;5516;p5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549</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and Subclassing</a:t>
            </a:r>
            <a:endParaRPr/>
          </a:p>
        </p:txBody>
      </p:sp>
      <p:sp>
        <p:nvSpPr>
          <p:cNvPr id="450" name="Google Shape;450;p53"/>
          <p:cNvSpPr txBox="1">
            <a:spLocks noGrp="1"/>
          </p:cNvSpPr>
          <p:nvPr>
            <p:ph type="subTitle" idx="1"/>
          </p:nvPr>
        </p:nvSpPr>
        <p:spPr>
          <a:xfrm>
            <a:off x="927100" y="4419600"/>
            <a:ext cx="7302600" cy="363600"/>
          </a:xfrm>
          <a:prstGeom prst="rect">
            <a:avLst/>
          </a:prstGeom>
          <a:noFill/>
          <a:ln>
            <a:noFill/>
          </a:ln>
        </p:spPr>
        <p:txBody>
          <a:bodyPr spcFirstLastPara="1" wrap="square" lIns="12700" tIns="12700" rIns="12700" bIns="12700" anchor="t" anchorCtr="0">
            <a:noAutofit/>
          </a:bodyPr>
          <a:lstStyle/>
          <a:p>
            <a:pPr marL="7937" marR="0" lvl="0" indent="7938"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5521"/>
        <p:cNvGrpSpPr/>
        <p:nvPr/>
      </p:nvGrpSpPr>
      <p:grpSpPr>
        <a:xfrm>
          <a:off x="0" y="0"/>
          <a:ext cx="0" cy="0"/>
          <a:chOff x="0" y="0"/>
          <a:chExt cx="0" cy="0"/>
        </a:xfrm>
      </p:grpSpPr>
      <p:sp>
        <p:nvSpPr>
          <p:cNvPr id="5522" name="Google Shape;5522;p548"/>
          <p:cNvSpPr txBox="1"/>
          <p:nvPr/>
        </p:nvSpPr>
        <p:spPr>
          <a:xfrm>
            <a:off x="381000" y="1143000"/>
            <a:ext cx="8382000" cy="5105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23" name="Google Shape;5523;p54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Displaying Dates with </a:t>
            </a:r>
            <a:r>
              <a:rPr lang="en-US" sz="2600" b="1" i="0" u="none" strike="noStrike" cap="none">
                <a:solidFill>
                  <a:schemeClr val="dk1"/>
                </a:solidFill>
                <a:latin typeface="Courier New"/>
                <a:ea typeface="Courier New"/>
                <a:cs typeface="Courier New"/>
                <a:sym typeface="Courier New"/>
              </a:rPr>
              <a:t>DateTimeFormatter</a:t>
            </a:r>
            <a:endParaRPr/>
          </a:p>
        </p:txBody>
      </p:sp>
      <p:sp>
        <p:nvSpPr>
          <p:cNvPr id="5524" name="Google Shape;5524;p548"/>
          <p:cNvSpPr txBox="1">
            <a:spLocks noGrp="1"/>
          </p:cNvSpPr>
          <p:nvPr>
            <p:ph type="body" idx="1"/>
          </p:nvPr>
        </p:nvSpPr>
        <p:spPr>
          <a:xfrm>
            <a:off x="609600" y="1219200"/>
            <a:ext cx="7918500" cy="49989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import java.time.LocalDateTime;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import java.time.format.DateTimeFormatter;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import java.time.format.FormatStyle;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import java.util.Locale;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public class DateFormatTest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public static void main(String[] args)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11     LocalDateTime today = LocalDateTime.now();</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12     Locale loc = Locale.FRANCE;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14     DateTimeFormatter df = </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15       DateTimeFormatter.ofLocalizedDate(FormatStyle.FULL)</a:t>
            </a:r>
            <a:endParaRPr/>
          </a:p>
          <a:p>
            <a:pPr marL="574675" marR="0" lvl="1" indent="-460375" algn="l" rtl="0">
              <a:lnSpc>
                <a:spcPct val="100000"/>
              </a:lnSpc>
              <a:spcBef>
                <a:spcPts val="320"/>
              </a:spcBef>
              <a:spcAft>
                <a:spcPts val="0"/>
              </a:spcAft>
              <a:buClr>
                <a:srgbClr val="FF0000"/>
              </a:buClr>
              <a:buSzPts val="1600"/>
              <a:buFont typeface="Arial"/>
              <a:buNone/>
            </a:pPr>
            <a:r>
              <a:rPr lang="en-US" sz="1600" b="1" i="0" u="none" strike="noStrike" cap="none">
                <a:solidFill>
                  <a:schemeClr val="dk1"/>
                </a:solidFill>
                <a:latin typeface="Courier New"/>
                <a:ea typeface="Courier New"/>
                <a:cs typeface="Courier New"/>
                <a:sym typeface="Courier New"/>
              </a:rPr>
              <a:t>16         .withLocale(loc);</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17     System.out.println("Date: " + today.format(df)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18         + " Locale: " + loc.toString());</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19   }</a:t>
            </a:r>
            <a:endParaRPr/>
          </a:p>
        </p:txBody>
      </p:sp>
      <p:sp>
        <p:nvSpPr>
          <p:cNvPr id="5525" name="Google Shape;5525;p54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550</a:t>
            </a:fld>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5530"/>
        <p:cNvGrpSpPr/>
        <p:nvPr/>
      </p:nvGrpSpPr>
      <p:grpSpPr>
        <a:xfrm>
          <a:off x="0" y="0"/>
          <a:ext cx="0" cy="0"/>
          <a:chOff x="0" y="0"/>
          <a:chExt cx="0" cy="0"/>
        </a:xfrm>
      </p:grpSpPr>
      <p:sp>
        <p:nvSpPr>
          <p:cNvPr id="5531" name="Google Shape;5531;p54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Format Styles</a:t>
            </a:r>
            <a:endParaRPr/>
          </a:p>
        </p:txBody>
      </p:sp>
      <p:sp>
        <p:nvSpPr>
          <p:cNvPr id="5532" name="Google Shape;5532;p549"/>
          <p:cNvSpPr txBox="1">
            <a:spLocks noGrp="1"/>
          </p:cNvSpPr>
          <p:nvPr>
            <p:ph type="body" idx="1"/>
          </p:nvPr>
        </p:nvSpPr>
        <p:spPr>
          <a:xfrm>
            <a:off x="609600" y="1447800"/>
            <a:ext cx="7918500" cy="2894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Courier New"/>
                <a:ea typeface="Courier New"/>
                <a:cs typeface="Courier New"/>
                <a:sym typeface="Courier New"/>
              </a:rPr>
              <a:t>DateTimeFormatter</a:t>
            </a:r>
            <a:r>
              <a:rPr lang="en-US" sz="2200" b="0" i="0" u="none" strike="noStrike" cap="none">
                <a:solidFill>
                  <a:schemeClr val="dk1"/>
                </a:solidFill>
                <a:latin typeface="Arial"/>
                <a:ea typeface="Arial"/>
                <a:cs typeface="Arial"/>
                <a:sym typeface="Arial"/>
              </a:rPr>
              <a:t> uses the </a:t>
            </a:r>
            <a:r>
              <a:rPr lang="en-US" sz="2200" b="0" i="0" u="none" strike="noStrike" cap="none">
                <a:solidFill>
                  <a:schemeClr val="dk1"/>
                </a:solidFill>
                <a:latin typeface="Courier New"/>
                <a:ea typeface="Courier New"/>
                <a:cs typeface="Courier New"/>
                <a:sym typeface="Courier New"/>
              </a:rPr>
              <a:t>FormatStyle</a:t>
            </a:r>
            <a:r>
              <a:rPr lang="en-US" sz="2200" b="0" i="0" u="none" strike="noStrike" cap="none">
                <a:solidFill>
                  <a:schemeClr val="dk1"/>
                </a:solidFill>
                <a:latin typeface="Arial"/>
                <a:ea typeface="Arial"/>
                <a:cs typeface="Arial"/>
                <a:sym typeface="Arial"/>
              </a:rPr>
              <a:t> enumeration to determine how the data is formatted.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Enumeration values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SHORT: Is completely numeric, such as 12.13.52 or 3:30 pm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MEDIUM: Is longer, such as Jan 12, 1952</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LONG: Is longer, such as January 12, 1952 or 3:30:32 pm</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FULL: Is completely specified date or time, such as Tuesday, April 12, 1952 AD or 3:30:42 pm PST</a:t>
            </a:r>
            <a:endParaRPr/>
          </a:p>
        </p:txBody>
      </p:sp>
      <p:sp>
        <p:nvSpPr>
          <p:cNvPr id="5533" name="Google Shape;5533;p54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551</a:t>
            </a:fld>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5538"/>
        <p:cNvGrpSpPr/>
        <p:nvPr/>
      </p:nvGrpSpPr>
      <p:grpSpPr>
        <a:xfrm>
          <a:off x="0" y="0"/>
          <a:ext cx="0" cy="0"/>
          <a:chOff x="0" y="0"/>
          <a:chExt cx="0" cy="0"/>
        </a:xfrm>
      </p:grpSpPr>
      <p:sp>
        <p:nvSpPr>
          <p:cNvPr id="5539" name="Google Shape;5539;p55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5540" name="Google Shape;5540;p550"/>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Describe the advantages of localizing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Define what a locale represents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Read and set the locale by using the </a:t>
            </a:r>
            <a:r>
              <a:rPr lang="en-US" sz="2200" b="0" i="0" u="none" strike="noStrike" cap="none">
                <a:solidFill>
                  <a:schemeClr val="dk1"/>
                </a:solidFill>
                <a:latin typeface="Courier New"/>
                <a:ea typeface="Courier New"/>
                <a:cs typeface="Courier New"/>
                <a:sym typeface="Courier New"/>
              </a:rPr>
              <a:t>Locale</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read a </a:t>
            </a:r>
            <a:r>
              <a:rPr lang="en-US" sz="2200" b="0" i="0" u="none" strike="noStrike" cap="none">
                <a:solidFill>
                  <a:schemeClr val="dk1"/>
                </a:solidFill>
                <a:latin typeface="Courier New"/>
                <a:ea typeface="Courier New"/>
                <a:cs typeface="Courier New"/>
                <a:sym typeface="Courier New"/>
              </a:rPr>
              <a:t>Properties</a:t>
            </a:r>
            <a:r>
              <a:rPr lang="en-US" sz="2200" b="0" i="0" u="none" strike="noStrike" cap="none">
                <a:solidFill>
                  <a:schemeClr val="dk1"/>
                </a:solidFill>
                <a:latin typeface="Arial"/>
                <a:ea typeface="Arial"/>
                <a:cs typeface="Arial"/>
                <a:sym typeface="Arial"/>
              </a:rPr>
              <a:t> file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Build a resource bundle for each locale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Call a resource bundle from an application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Change the locale for a resource bundle</a:t>
            </a:r>
            <a:endParaRPr/>
          </a:p>
        </p:txBody>
      </p:sp>
      <p:pic>
        <p:nvPicPr>
          <p:cNvPr id="5541" name="Google Shape;5541;p550"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5542" name="Google Shape;5542;p55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552</a:t>
            </a:fld>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5547"/>
        <p:cNvGrpSpPr/>
        <p:nvPr/>
      </p:nvGrpSpPr>
      <p:grpSpPr>
        <a:xfrm>
          <a:off x="0" y="0"/>
          <a:ext cx="0" cy="0"/>
          <a:chOff x="0" y="0"/>
          <a:chExt cx="0" cy="0"/>
        </a:xfrm>
      </p:grpSpPr>
      <p:sp>
        <p:nvSpPr>
          <p:cNvPr id="5548" name="Google Shape;5548;p55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19-1 Overview: </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Creating a Localized Date Application</a:t>
            </a:r>
            <a:endParaRPr/>
          </a:p>
        </p:txBody>
      </p:sp>
      <p:sp>
        <p:nvSpPr>
          <p:cNvPr id="5549" name="Google Shape;5549;p551"/>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creating a localized application that displays dates in a variety of formats.</a:t>
            </a:r>
            <a:endParaRPr/>
          </a:p>
        </p:txBody>
      </p:sp>
      <p:sp>
        <p:nvSpPr>
          <p:cNvPr id="5550" name="Google Shape;5550;p551"/>
          <p:cNvSpPr txBox="1"/>
          <p:nvPr/>
        </p:nvSpPr>
        <p:spPr>
          <a:xfrm>
            <a:off x="571500" y="5962650"/>
            <a:ext cx="7848600" cy="3081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 </a:t>
            </a:r>
            <a:endParaRPr/>
          </a:p>
        </p:txBody>
      </p:sp>
      <p:pic>
        <p:nvPicPr>
          <p:cNvPr id="5551" name="Google Shape;5551;p551" descr="Duke-Practise-Overview.gif"/>
          <p:cNvPicPr preferRelativeResize="0"/>
          <p:nvPr/>
        </p:nvPicPr>
        <p:blipFill rotWithShape="1">
          <a:blip r:embed="rId3">
            <a:alphaModFix/>
          </a:blip>
          <a:srcRect/>
          <a:stretch/>
        </p:blipFill>
        <p:spPr>
          <a:xfrm>
            <a:off x="6705600" y="4343400"/>
            <a:ext cx="1828800" cy="1873250"/>
          </a:xfrm>
          <a:prstGeom prst="rect">
            <a:avLst/>
          </a:prstGeom>
          <a:noFill/>
          <a:ln>
            <a:noFill/>
          </a:ln>
        </p:spPr>
      </p:pic>
      <p:sp>
        <p:nvSpPr>
          <p:cNvPr id="5552" name="Google Shape;5552;p55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553</a:t>
            </a:fld>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5557"/>
        <p:cNvGrpSpPr/>
        <p:nvPr/>
      </p:nvGrpSpPr>
      <p:grpSpPr>
        <a:xfrm>
          <a:off x="0" y="0"/>
          <a:ext cx="0" cy="0"/>
          <a:chOff x="0" y="0"/>
          <a:chExt cx="0" cy="0"/>
        </a:xfrm>
      </p:grpSpPr>
      <p:sp>
        <p:nvSpPr>
          <p:cNvPr id="5558" name="Google Shape;5558;p55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559" name="Google Shape;5559;p552"/>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bundle file represents a language of Spanish and a country code of US?</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MessagesBundle_es_es.properties</a:t>
            </a:r>
            <a:endParaRPr sz="2200" b="1"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MessagesBundle_ES_us.properties</a:t>
            </a:r>
            <a:endParaRPr/>
          </a:p>
        </p:txBody>
      </p:sp>
      <p:sp>
        <p:nvSpPr>
          <p:cNvPr id="5560" name="Google Shape;5560;p55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554</a:t>
            </a:fld>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5565"/>
        <p:cNvGrpSpPr/>
        <p:nvPr/>
      </p:nvGrpSpPr>
      <p:grpSpPr>
        <a:xfrm>
          <a:off x="0" y="0"/>
          <a:ext cx="0" cy="0"/>
          <a:chOff x="0" y="0"/>
          <a:chExt cx="0" cy="0"/>
        </a:xfrm>
      </p:grpSpPr>
      <p:sp>
        <p:nvSpPr>
          <p:cNvPr id="5566" name="Google Shape;5566;p55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5567" name="Google Shape;5567;p553"/>
          <p:cNvSpPr txBox="1">
            <a:spLocks noGrp="1"/>
          </p:cNvSpPr>
          <p:nvPr>
            <p:ph type="body" idx="1"/>
          </p:nvPr>
        </p:nvSpPr>
        <p:spPr>
          <a:xfrm>
            <a:off x="609600" y="1447800"/>
            <a:ext cx="7918500" cy="76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date format constant provides the most detailed information?</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LONG</a:t>
            </a:r>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FULL</a:t>
            </a:r>
            <a:endParaRPr sz="2200" b="1"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MAX</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100000"/>
              </a:lnSpc>
              <a:spcBef>
                <a:spcPts val="400"/>
              </a:spcBef>
              <a:spcAft>
                <a:spcPts val="0"/>
              </a:spcAft>
              <a:buClr>
                <a:srgbClr val="FF0000"/>
              </a:buClr>
              <a:buSzPts val="2000"/>
              <a:buFont typeface="Arial"/>
              <a:buAutoNum type="alphaLcPeriod"/>
            </a:pPr>
            <a:r>
              <a:rPr lang="en-US" sz="2000" b="0" i="0" u="none" strike="noStrike" cap="none">
                <a:solidFill>
                  <a:schemeClr val="dk1"/>
                </a:solidFill>
                <a:latin typeface="Courier New"/>
                <a:ea typeface="Courier New"/>
                <a:cs typeface="Courier New"/>
                <a:sym typeface="Courier New"/>
              </a:rPr>
              <a:t>COMPLETE</a:t>
            </a:r>
            <a:endParaRPr/>
          </a:p>
        </p:txBody>
      </p:sp>
      <p:sp>
        <p:nvSpPr>
          <p:cNvPr id="5568" name="Google Shape;5568;p55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body" idx="1"/>
          </p:nvPr>
        </p:nvSpPr>
        <p:spPr>
          <a:xfrm>
            <a:off x="609600" y="1447800"/>
            <a:ext cx="7918500" cy="2567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encapsulation in Java class design</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Java 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Make classes immutable</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use Java subclasses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Overload methods</a:t>
            </a:r>
            <a:endParaRPr/>
          </a:p>
        </p:txBody>
      </p:sp>
      <p:sp>
        <p:nvSpPr>
          <p:cNvPr id="457" name="Google Shape;457;p5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pic>
        <p:nvPicPr>
          <p:cNvPr id="458" name="Google Shape;458;p54" descr="Duke-with-Dart.gif"/>
          <p:cNvPicPr preferRelativeResize="0"/>
          <p:nvPr/>
        </p:nvPicPr>
        <p:blipFill rotWithShape="1">
          <a:blip r:embed="rId3">
            <a:alphaModFix/>
          </a:blip>
          <a:srcRect/>
          <a:stretch/>
        </p:blipFill>
        <p:spPr>
          <a:xfrm>
            <a:off x="4876800" y="4724400"/>
            <a:ext cx="3829050" cy="1355725"/>
          </a:xfrm>
          <a:prstGeom prst="rect">
            <a:avLst/>
          </a:prstGeom>
          <a:noFill/>
          <a:ln>
            <a:noFill/>
          </a:ln>
        </p:spPr>
      </p:pic>
      <p:sp>
        <p:nvSpPr>
          <p:cNvPr id="459" name="Google Shape;459;p5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Encapsulation is one of the four fundamental object-oriented programming concepts. The other three are inheritance, polymorphism, and abstraction.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term </a:t>
            </a:r>
            <a:r>
              <a:rPr lang="en-US" sz="2200" b="0" i="1" u="none" strike="noStrike" cap="none">
                <a:solidFill>
                  <a:schemeClr val="dk1"/>
                </a:solidFill>
                <a:latin typeface="Arial"/>
                <a:ea typeface="Arial"/>
                <a:cs typeface="Arial"/>
                <a:sym typeface="Arial"/>
              </a:rPr>
              <a:t>encapsulation</a:t>
            </a:r>
            <a:r>
              <a:rPr lang="en-US" sz="2200" b="0" i="0" u="none" strike="noStrike" cap="none">
                <a:solidFill>
                  <a:schemeClr val="dk1"/>
                </a:solidFill>
                <a:latin typeface="Arial"/>
                <a:ea typeface="Arial"/>
                <a:cs typeface="Arial"/>
                <a:sym typeface="Arial"/>
              </a:rPr>
              <a:t> means to enclose in a capsule, or to wrap something around an object to cover it.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Encapsulation covers, or wraps, the internal workings of a Java object.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Data variables, or fields, are hidden from the user of the object.</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Methods, the functions in Java, provide an explicit service to the user of the object but hide the implementation.</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As long as the services do not change, the implementation  can be modified without impacting the user.</a:t>
            </a:r>
            <a:br>
              <a:rPr lang="en-US" sz="2000" b="0" i="0" u="none" strike="noStrike" cap="none">
                <a:solidFill>
                  <a:schemeClr val="dk1"/>
                </a:solidFill>
                <a:latin typeface="Arial"/>
                <a:ea typeface="Arial"/>
                <a:cs typeface="Arial"/>
                <a:sym typeface="Arial"/>
              </a:rPr>
            </a:br>
            <a:endParaRPr/>
          </a:p>
        </p:txBody>
      </p:sp>
      <p:sp>
        <p:nvSpPr>
          <p:cNvPr id="466" name="Google Shape;466;p5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a:t>
            </a:r>
            <a:endParaRPr/>
          </a:p>
        </p:txBody>
      </p:sp>
      <p:sp>
        <p:nvSpPr>
          <p:cNvPr id="467" name="Google Shape;467;p5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What data and operations would you encapsulate in an object that represents an employee?</a:t>
            </a:r>
            <a:endParaRPr/>
          </a:p>
        </p:txBody>
      </p:sp>
      <p:sp>
        <p:nvSpPr>
          <p:cNvPr id="474" name="Google Shape;474;p5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Example</a:t>
            </a:r>
            <a:endParaRPr/>
          </a:p>
        </p:txBody>
      </p:sp>
      <p:pic>
        <p:nvPicPr>
          <p:cNvPr id="475" name="Google Shape;475;p56" descr="cnt205403.gif"/>
          <p:cNvPicPr preferRelativeResize="0"/>
          <p:nvPr/>
        </p:nvPicPr>
        <p:blipFill rotWithShape="1">
          <a:blip r:embed="rId3">
            <a:alphaModFix/>
          </a:blip>
          <a:srcRect/>
          <a:stretch/>
        </p:blipFill>
        <p:spPr>
          <a:xfrm>
            <a:off x="4095750" y="3048000"/>
            <a:ext cx="781050" cy="1857375"/>
          </a:xfrm>
          <a:prstGeom prst="rect">
            <a:avLst/>
          </a:prstGeom>
          <a:noFill/>
          <a:ln>
            <a:noFill/>
          </a:ln>
        </p:spPr>
      </p:pic>
      <p:pic>
        <p:nvPicPr>
          <p:cNvPr id="476" name="Google Shape;476;p56" descr="cnt204277.gif"/>
          <p:cNvPicPr preferRelativeResize="0"/>
          <p:nvPr/>
        </p:nvPicPr>
        <p:blipFill rotWithShape="1">
          <a:blip r:embed="rId4">
            <a:alphaModFix/>
          </a:blip>
          <a:srcRect/>
          <a:stretch/>
        </p:blipFill>
        <p:spPr>
          <a:xfrm>
            <a:off x="1295400" y="2971800"/>
            <a:ext cx="1125537" cy="1271587"/>
          </a:xfrm>
          <a:prstGeom prst="rect">
            <a:avLst/>
          </a:prstGeom>
          <a:noFill/>
          <a:ln>
            <a:noFill/>
          </a:ln>
        </p:spPr>
      </p:pic>
      <p:sp>
        <p:nvSpPr>
          <p:cNvPr id="477" name="Google Shape;477;p56"/>
          <p:cNvSpPr txBox="1"/>
          <p:nvPr/>
        </p:nvSpPr>
        <p:spPr>
          <a:xfrm>
            <a:off x="1143000" y="4343400"/>
            <a:ext cx="32178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Employee ID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Social Security Number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Salary</a:t>
            </a:r>
            <a:endParaRPr/>
          </a:p>
        </p:txBody>
      </p:sp>
      <p:sp>
        <p:nvSpPr>
          <p:cNvPr id="478" name="Google Shape;478;p56"/>
          <p:cNvSpPr txBox="1"/>
          <p:nvPr/>
        </p:nvSpPr>
        <p:spPr>
          <a:xfrm>
            <a:off x="6172200" y="4495800"/>
            <a:ext cx="1701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changeName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RaiseSalary</a:t>
            </a:r>
            <a:endParaRPr/>
          </a:p>
        </p:txBody>
      </p:sp>
      <p:pic>
        <p:nvPicPr>
          <p:cNvPr id="479" name="Google Shape;479;p56" descr="cnt205073.gif"/>
          <p:cNvPicPr preferRelativeResize="0"/>
          <p:nvPr/>
        </p:nvPicPr>
        <p:blipFill rotWithShape="1">
          <a:blip r:embed="rId5">
            <a:alphaModFix/>
          </a:blip>
          <a:srcRect/>
          <a:stretch/>
        </p:blipFill>
        <p:spPr>
          <a:xfrm>
            <a:off x="6705600" y="3048000"/>
            <a:ext cx="695325" cy="1247775"/>
          </a:xfrm>
          <a:prstGeom prst="rect">
            <a:avLst/>
          </a:prstGeom>
          <a:noFill/>
          <a:ln>
            <a:noFill/>
          </a:ln>
        </p:spPr>
      </p:pic>
      <p:sp>
        <p:nvSpPr>
          <p:cNvPr id="480" name="Google Shape;480;p56"/>
          <p:cNvSpPr/>
          <p:nvPr/>
        </p:nvSpPr>
        <p:spPr>
          <a:xfrm>
            <a:off x="2895600" y="3657600"/>
            <a:ext cx="990600" cy="685800"/>
          </a:xfrm>
          <a:prstGeom prst="rightArrow">
            <a:avLst>
              <a:gd name="adj1" fmla="val 14123"/>
              <a:gd name="adj2" fmla="val 50000"/>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1" name="Google Shape;481;p56"/>
          <p:cNvSpPr/>
          <p:nvPr/>
        </p:nvSpPr>
        <p:spPr>
          <a:xfrm flipH="1">
            <a:off x="5105400" y="3657600"/>
            <a:ext cx="990600" cy="685800"/>
          </a:xfrm>
          <a:prstGeom prst="rightArrow">
            <a:avLst>
              <a:gd name="adj1" fmla="val 14123"/>
              <a:gd name="adj2" fmla="val 50000"/>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2" name="Google Shape;482;p56"/>
          <p:cNvSpPr txBox="1"/>
          <p:nvPr/>
        </p:nvSpPr>
        <p:spPr>
          <a:xfrm>
            <a:off x="990600" y="2286000"/>
            <a:ext cx="7086600" cy="3505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3" name="Google Shape;483;p56"/>
          <p:cNvSpPr txBox="1"/>
          <p:nvPr/>
        </p:nvSpPr>
        <p:spPr>
          <a:xfrm>
            <a:off x="3657600" y="2362200"/>
            <a:ext cx="1752600" cy="523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r>
              <a:rPr lang="en-US" sz="2800" b="1" i="0" u="none">
                <a:solidFill>
                  <a:schemeClr val="dk1"/>
                </a:solidFill>
                <a:latin typeface="Calibri"/>
                <a:ea typeface="Calibri"/>
                <a:cs typeface="Calibri"/>
                <a:sym typeface="Calibri"/>
              </a:rPr>
              <a:t>Employee</a:t>
            </a:r>
            <a:endParaRPr/>
          </a:p>
        </p:txBody>
      </p:sp>
      <p:sp>
        <p:nvSpPr>
          <p:cNvPr id="484" name="Google Shape;484;p5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keyword, applied to fields and methods, allows any class in any package to access the field or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keyword, applied to fields and methods, allows access only to other methods within the class itself.</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keyword can also be applied to a method to hide an implementation detail.</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491" name="Google Shape;491;p5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Public and Private Access Modifiers</a:t>
            </a:r>
            <a:endParaRPr/>
          </a:p>
        </p:txBody>
      </p:sp>
      <p:sp>
        <p:nvSpPr>
          <p:cNvPr id="492" name="Google Shape;492;p57"/>
          <p:cNvSpPr txBox="1"/>
          <p:nvPr/>
        </p:nvSpPr>
        <p:spPr>
          <a:xfrm>
            <a:off x="685800" y="3352800"/>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Employee emp=new Employee();</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emp.salary=2000; // </a:t>
            </a:r>
            <a:r>
              <a:rPr lang="en-US" sz="1600" b="0" i="0" u="none">
                <a:solidFill>
                  <a:schemeClr val="dk1"/>
                </a:solidFill>
                <a:latin typeface="Arial"/>
                <a:ea typeface="Arial"/>
                <a:cs typeface="Arial"/>
                <a:sym typeface="Arial"/>
              </a:rPr>
              <a:t>Compiler error- </a:t>
            </a:r>
            <a:r>
              <a:rPr lang="en-US" sz="1600" b="0" i="0" u="none">
                <a:solidFill>
                  <a:schemeClr val="dk1"/>
                </a:solidFill>
                <a:latin typeface="Courier New"/>
                <a:ea typeface="Courier New"/>
                <a:cs typeface="Courier New"/>
                <a:sym typeface="Courier New"/>
              </a:rPr>
              <a:t>salary</a:t>
            </a:r>
            <a:r>
              <a:rPr lang="en-US" sz="1600" b="0" i="0" u="none">
                <a:solidFill>
                  <a:schemeClr val="dk1"/>
                </a:solidFill>
                <a:latin typeface="Arial"/>
                <a:ea typeface="Arial"/>
                <a:cs typeface="Arial"/>
                <a:sym typeface="Arial"/>
              </a:rPr>
              <a:t> is a private field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emp.raiseSalary(2000); //ok</a:t>
            </a:r>
            <a:endParaRPr/>
          </a:p>
        </p:txBody>
      </p:sp>
      <p:sp>
        <p:nvSpPr>
          <p:cNvPr id="493" name="Google Shape;493;p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 smtClean="0"/>
              <a:t>Course Environment</a:t>
            </a:r>
          </a:p>
        </p:txBody>
      </p:sp>
      <p:sp>
        <p:nvSpPr>
          <p:cNvPr id="10243" name="Freeform 36"/>
          <p:cNvSpPr>
            <a:spLocks/>
          </p:cNvSpPr>
          <p:nvPr/>
        </p:nvSpPr>
        <p:spPr bwMode="auto">
          <a:xfrm>
            <a:off x="685800" y="1676400"/>
            <a:ext cx="7772400" cy="533400"/>
          </a:xfrm>
          <a:custGeom>
            <a:avLst/>
            <a:gdLst>
              <a:gd name="T0" fmla="*/ 0 w 10737"/>
              <a:gd name="T1" fmla="*/ 2147483647 h 10000"/>
              <a:gd name="T2" fmla="*/ 2147483647 w 10737"/>
              <a:gd name="T3" fmla="*/ 0 h 10000"/>
              <a:gd name="T4" fmla="*/ 2147483647 w 10737"/>
              <a:gd name="T5" fmla="*/ 2147483647 h 10000"/>
              <a:gd name="T6" fmla="*/ 0 w 10737"/>
              <a:gd name="T7" fmla="*/ 2147483647 h 10000"/>
              <a:gd name="T8" fmla="*/ 0 60000 65536"/>
              <a:gd name="T9" fmla="*/ 0 60000 65536"/>
              <a:gd name="T10" fmla="*/ 0 60000 65536"/>
              <a:gd name="T11" fmla="*/ 0 60000 65536"/>
              <a:gd name="T12" fmla="*/ 0 w 10737"/>
              <a:gd name="T13" fmla="*/ 0 h 10000"/>
              <a:gd name="T14" fmla="*/ 10737 w 10737"/>
              <a:gd name="T15" fmla="*/ 10000 h 10000"/>
            </a:gdLst>
            <a:ahLst/>
            <a:cxnLst>
              <a:cxn ang="T8">
                <a:pos x="T0" y="T1"/>
              </a:cxn>
              <a:cxn ang="T9">
                <a:pos x="T2" y="T3"/>
              </a:cxn>
              <a:cxn ang="T10">
                <a:pos x="T4" y="T5"/>
              </a:cxn>
              <a:cxn ang="T11">
                <a:pos x="T6" y="T7"/>
              </a:cxn>
            </a:cxnLst>
            <a:rect l="T12" t="T13" r="T14" b="T15"/>
            <a:pathLst>
              <a:path w="10737" h="10000">
                <a:moveTo>
                  <a:pt x="0" y="10000"/>
                </a:moveTo>
                <a:cubicBezTo>
                  <a:pt x="140" y="6666"/>
                  <a:pt x="492" y="3334"/>
                  <a:pt x="632" y="0"/>
                </a:cubicBezTo>
                <a:lnTo>
                  <a:pt x="10737" y="10000"/>
                </a:lnTo>
                <a:lnTo>
                  <a:pt x="0" y="1000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type="none" w="sm" len="sm"/>
                <a:tailEnd type="none" w="sm" len="sm"/>
              </a14:hiddenLine>
            </a:ext>
          </a:extLst>
        </p:spPr>
        <p:txBody>
          <a:bodyPr/>
          <a:lstStyle/>
          <a:p>
            <a:endParaRPr lang=""/>
          </a:p>
        </p:txBody>
      </p:sp>
      <p:sp>
        <p:nvSpPr>
          <p:cNvPr id="5" name="Rectangle 38"/>
          <p:cNvSpPr>
            <a:spLocks noChangeArrowheads="1"/>
          </p:cNvSpPr>
          <p:nvPr/>
        </p:nvSpPr>
        <p:spPr bwMode="auto">
          <a:xfrm>
            <a:off x="685800" y="2209800"/>
            <a:ext cx="7696200" cy="3962400"/>
          </a:xfrm>
          <a:prstGeom prst="rect">
            <a:avLst/>
          </a:prstGeom>
          <a:gradFill flip="none" rotWithShape="1">
            <a:gsLst>
              <a:gs pos="0">
                <a:srgbClr val="BDEBFF"/>
              </a:gs>
              <a:gs pos="50000">
                <a:srgbClr val="E1F6FF"/>
              </a:gs>
              <a:gs pos="100000">
                <a:srgbClr val="EFFAFF"/>
              </a:gs>
            </a:gsLst>
            <a:lin ang="16200000" scaled="1"/>
            <a:tileRect/>
          </a:gradFill>
          <a:ln w="28575">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defTabSz="228600">
              <a:defRPr/>
            </a:pPr>
            <a:endParaRPr lang="en-AU" dirty="0"/>
          </a:p>
        </p:txBody>
      </p:sp>
      <p:sp>
        <p:nvSpPr>
          <p:cNvPr id="10246" name="Rectangle 42"/>
          <p:cNvSpPr>
            <a:spLocks noChangeArrowheads="1"/>
          </p:cNvSpPr>
          <p:nvPr/>
        </p:nvSpPr>
        <p:spPr bwMode="blackWhite">
          <a:xfrm>
            <a:off x="3099871" y="2319338"/>
            <a:ext cx="5138737" cy="3733800"/>
          </a:xfrm>
          <a:prstGeom prst="rect">
            <a:avLst/>
          </a:prstGeom>
          <a:solidFill>
            <a:schemeClr val="accent3">
              <a:lumMod val="85000"/>
            </a:schemeClr>
          </a:solidFill>
          <a:ln w="28575">
            <a:solidFill>
              <a:schemeClr val="tx1"/>
            </a:solidFill>
            <a:miter lim="800000"/>
            <a:headEnd/>
            <a:tailEnd/>
          </a:ln>
        </p:spPr>
        <p:txBody>
          <a:bodyPr/>
          <a:lstStyle/>
          <a:p>
            <a:pPr eaLnBrk="0" hangingPunct="0">
              <a:defRPr/>
            </a:pPr>
            <a:r>
              <a:rPr lang="en-US" dirty="0">
                <a:latin typeface="Arial" charset="0"/>
                <a:cs typeface="Arial" charset="0"/>
              </a:rPr>
              <a:t>Additional Tools</a:t>
            </a:r>
          </a:p>
          <a:p>
            <a:pPr marL="344488" lvl="1" indent="-225425" eaLnBrk="0" hangingPunct="0">
              <a:buClr>
                <a:schemeClr val="accent2"/>
              </a:buClr>
              <a:buFont typeface="Arial" charset="0"/>
              <a:buChar char="•"/>
              <a:defRPr/>
            </a:pPr>
            <a:r>
              <a:rPr lang="en-US" dirty="0">
                <a:latin typeface="Arial" charset="0"/>
                <a:cs typeface="Arial" charset="0"/>
              </a:rPr>
              <a:t> </a:t>
            </a:r>
            <a:r>
              <a:rPr lang="en-US" dirty="0" smtClean="0">
                <a:latin typeface="Arial" charset="0"/>
                <a:cs typeface="Arial" charset="0"/>
              </a:rPr>
              <a:t>Firefox</a:t>
            </a:r>
            <a:endParaRPr lang="en-US" dirty="0">
              <a:latin typeface="Arial" charset="0"/>
              <a:cs typeface="Arial" charset="0"/>
            </a:endParaRPr>
          </a:p>
        </p:txBody>
      </p:sp>
      <p:sp>
        <p:nvSpPr>
          <p:cNvPr id="2" name="Text Box 56"/>
          <p:cNvSpPr txBox="1">
            <a:spLocks noChangeArrowheads="1"/>
          </p:cNvSpPr>
          <p:nvPr/>
        </p:nvSpPr>
        <p:spPr bwMode="auto">
          <a:xfrm>
            <a:off x="1228725" y="18288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b="1"/>
              <a:t>Classroom PC</a:t>
            </a:r>
          </a:p>
        </p:txBody>
      </p:sp>
      <p:sp>
        <p:nvSpPr>
          <p:cNvPr id="10248" name="Rectangle 42"/>
          <p:cNvSpPr>
            <a:spLocks noChangeArrowheads="1"/>
          </p:cNvSpPr>
          <p:nvPr/>
        </p:nvSpPr>
        <p:spPr bwMode="blackWhite">
          <a:xfrm>
            <a:off x="806450" y="2319338"/>
            <a:ext cx="2209800" cy="3733800"/>
          </a:xfrm>
          <a:prstGeom prst="rect">
            <a:avLst/>
          </a:prstGeom>
          <a:solidFill>
            <a:srgbClr val="FFFFCC"/>
          </a:solidFill>
          <a:ln w="28575">
            <a:solidFill>
              <a:schemeClr val="tx1"/>
            </a:solidFill>
            <a:miter lim="800000"/>
            <a:headEnd/>
            <a:tailEnd/>
          </a:ln>
        </p:spPr>
        <p:txBody>
          <a:bodyPr/>
          <a:lstStyle/>
          <a:p>
            <a:pPr eaLnBrk="0" hangingPunct="0">
              <a:defRPr/>
            </a:pPr>
            <a:r>
              <a:rPr lang="en-US" dirty="0">
                <a:latin typeface="Arial" charset="0"/>
                <a:cs typeface="Arial" charset="0"/>
              </a:rPr>
              <a:t>Core Apps</a:t>
            </a:r>
          </a:p>
          <a:p>
            <a:pPr marL="344488" indent="-290513" eaLnBrk="0" hangingPunct="0">
              <a:buClr>
                <a:schemeClr val="accent2"/>
              </a:buClr>
              <a:buFont typeface="Arial" charset="0"/>
              <a:buChar char="•"/>
              <a:defRPr/>
            </a:pPr>
            <a:r>
              <a:rPr lang="en-US" dirty="0">
                <a:latin typeface="Arial" charset="0"/>
                <a:cs typeface="Arial" charset="0"/>
              </a:rPr>
              <a:t> JDK 8</a:t>
            </a:r>
          </a:p>
          <a:p>
            <a:pPr marL="344488" indent="-290513" eaLnBrk="0" hangingPunct="0">
              <a:buClr>
                <a:schemeClr val="accent2"/>
              </a:buClr>
              <a:buFont typeface="Arial" charset="0"/>
              <a:buChar char="•"/>
              <a:defRPr/>
            </a:pPr>
            <a:r>
              <a:rPr lang="en-US" dirty="0">
                <a:latin typeface="Arial" charset="0"/>
                <a:cs typeface="Arial" charset="0"/>
              </a:rPr>
              <a:t> </a:t>
            </a:r>
            <a:r>
              <a:rPr lang="en-US" dirty="0" err="1">
                <a:latin typeface="Arial" charset="0"/>
                <a:cs typeface="Arial" charset="0"/>
              </a:rPr>
              <a:t>NetBeans</a:t>
            </a:r>
            <a:r>
              <a:rPr lang="en-US" dirty="0">
                <a:latin typeface="Arial" charset="0"/>
                <a:cs typeface="Arial" charset="0"/>
              </a:rPr>
              <a:t> 8.0</a:t>
            </a:r>
          </a:p>
          <a:p>
            <a:pPr marL="344488" indent="-290513" eaLnBrk="0" hangingPunct="0">
              <a:defRPr/>
            </a:pPr>
            <a:endParaRPr lang="en-US" dirty="0">
              <a:latin typeface="Arial" charset="0"/>
              <a:cs typeface="Arial" charset="0"/>
            </a:endParaRPr>
          </a:p>
        </p:txBody>
      </p:sp>
      <p:pic>
        <p:nvPicPr>
          <p:cNvPr id="3" name="Picture 47" descr="C:\Documents and Settings\gstokol\My Documents\My Pictures\compu02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62000" y="1023938"/>
            <a:ext cx="641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689096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One way to hide implementation details is to declare all of the fields </a:t>
            </a:r>
            <a:r>
              <a:rPr lang="en-US" sz="2200" b="0" i="0" u="none">
                <a:solidFill>
                  <a:schemeClr val="dk1"/>
                </a:solidFill>
                <a:latin typeface="Courier New"/>
                <a:ea typeface="Courier New"/>
                <a:cs typeface="Courier New"/>
                <a:sym typeface="Courier New"/>
              </a:rPr>
              <a:t>private</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currently uses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access for all of its fields.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To encapsulate the data, make the fields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00" name="Google Shape;500;p5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Private Data, Public Methods</a:t>
            </a:r>
            <a:endParaRPr/>
          </a:p>
        </p:txBody>
      </p:sp>
      <p:sp>
        <p:nvSpPr>
          <p:cNvPr id="501" name="Google Shape;501;p58"/>
          <p:cNvSpPr txBox="1"/>
          <p:nvPr/>
        </p:nvSpPr>
        <p:spPr>
          <a:xfrm>
            <a:off x="609600" y="3429000"/>
            <a:ext cx="7924800" cy="2514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Employee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int empId;</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String name;</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String ssn;</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private double salary;</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 constructor and methods</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a:t>
            </a:r>
            <a:endParaRPr/>
          </a:p>
        </p:txBody>
      </p:sp>
      <p:sp>
        <p:nvSpPr>
          <p:cNvPr id="502" name="Google Shape;502;p58"/>
          <p:cNvSpPr/>
          <p:nvPr/>
        </p:nvSpPr>
        <p:spPr>
          <a:xfrm>
            <a:off x="5105400" y="3505200"/>
            <a:ext cx="3276600" cy="1384200"/>
          </a:xfrm>
          <a:prstGeom prst="wedgeRectCallout">
            <a:avLst>
              <a:gd name="adj1" fmla="val -7007"/>
              <a:gd name="adj2" fmla="val 15082"/>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Declaring fields </a:t>
            </a:r>
            <a:r>
              <a:rPr lang="en-US" sz="1400" b="0" i="0" u="none">
                <a:solidFill>
                  <a:schemeClr val="dk1"/>
                </a:solidFill>
                <a:latin typeface="Courier New"/>
                <a:ea typeface="Courier New"/>
                <a:cs typeface="Courier New"/>
                <a:sym typeface="Courier New"/>
              </a:rPr>
              <a:t>private</a:t>
            </a:r>
            <a:r>
              <a:rPr lang="en-US" sz="1400" b="0" i="0" u="none">
                <a:solidFill>
                  <a:schemeClr val="dk1"/>
                </a:solidFill>
                <a:latin typeface="Arial"/>
                <a:ea typeface="Arial"/>
                <a:cs typeface="Arial"/>
                <a:sym typeface="Arial"/>
              </a:rPr>
              <a:t> prevents direct access to this data from a class instance.</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illegal!</a:t>
            </a:r>
            <a:br>
              <a:rPr lang="en-US" sz="1400" b="0" i="0" u="none">
                <a:solidFill>
                  <a:schemeClr val="dk1"/>
                </a:solidFill>
                <a:latin typeface="Courier New"/>
                <a:ea typeface="Courier New"/>
                <a:cs typeface="Courier New"/>
                <a:sym typeface="Courier New"/>
              </a:rPr>
            </a:br>
            <a:r>
              <a:rPr lang="en-US" sz="1400" b="0" i="0" u="none">
                <a:solidFill>
                  <a:schemeClr val="dk1"/>
                </a:solidFill>
                <a:latin typeface="Courier New"/>
                <a:ea typeface="Courier New"/>
                <a:cs typeface="Courier New"/>
                <a:sym typeface="Courier New"/>
              </a:rPr>
              <a:t>emp.salary = 1_000_000_000.00; </a:t>
            </a:r>
            <a:endParaRPr/>
          </a:p>
        </p:txBody>
      </p:sp>
      <p:sp>
        <p:nvSpPr>
          <p:cNvPr id="503" name="Google Shape;503;p5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9"/>
          <p:cNvSpPr txBox="1"/>
          <p:nvPr/>
        </p:nvSpPr>
        <p:spPr>
          <a:xfrm>
            <a:off x="609600" y="1154112"/>
            <a:ext cx="7924800" cy="4789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 name="Google Shape;510;p59"/>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Employee</a:t>
            </a:r>
            <a:r>
              <a:rPr lang="en-US" sz="2600" b="1" i="0" u="none" strike="noStrike" cap="none">
                <a:solidFill>
                  <a:schemeClr val="dk1"/>
                </a:solidFill>
                <a:latin typeface="Arial"/>
                <a:ea typeface="Arial"/>
                <a:cs typeface="Arial"/>
                <a:sym typeface="Arial"/>
              </a:rPr>
              <a:t> Class Refined</a:t>
            </a:r>
            <a:endParaRPr/>
          </a:p>
        </p:txBody>
      </p:sp>
      <p:sp>
        <p:nvSpPr>
          <p:cNvPr id="511" name="Google Shape;511;p59"/>
          <p:cNvSpPr txBox="1">
            <a:spLocks noGrp="1"/>
          </p:cNvSpPr>
          <p:nvPr>
            <p:ph type="body" idx="4294967295"/>
          </p:nvPr>
        </p:nvSpPr>
        <p:spPr>
          <a:xfrm>
            <a:off x="609600" y="1230312"/>
            <a:ext cx="7918500" cy="44085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private fields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Employee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1" i="0" u="none">
                <a:solidFill>
                  <a:schemeClr val="dk1"/>
                </a:solidFill>
                <a:latin typeface="Courier New"/>
                <a:ea typeface="Courier New"/>
                <a:cs typeface="Courier New"/>
                <a:sym typeface="Courier New"/>
              </a:rPr>
              <a:t>     // Remove all of the other setters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changeName(String newName)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(newName != null)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this.name = newName;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raiseSalary(double increase)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this.salary += increase;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12" name="Google Shape;512;p59"/>
          <p:cNvSpPr/>
          <p:nvPr/>
        </p:nvSpPr>
        <p:spPr>
          <a:xfrm>
            <a:off x="6324600" y="3200400"/>
            <a:ext cx="1905000" cy="1143000"/>
          </a:xfrm>
          <a:prstGeom prst="wedgeRectCallout">
            <a:avLst>
              <a:gd name="adj1" fmla="val -20897"/>
              <a:gd name="adj2" fmla="val 27806"/>
            </a:avLst>
          </a:prstGeom>
          <a:solidFill>
            <a:srgbClr val="FFFFCC"/>
          </a:solidFill>
          <a:ln w="9525" cap="flat" cmpd="sng">
            <a:solidFill>
              <a:srgbClr val="808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3" name="Google Shape;513;p59"/>
          <p:cNvSpPr/>
          <p:nvPr/>
        </p:nvSpPr>
        <p:spPr>
          <a:xfrm>
            <a:off x="6324600" y="3187700"/>
            <a:ext cx="1905000" cy="1168500"/>
          </a:xfrm>
          <a:prstGeom prst="wedgeRectCallout">
            <a:avLst>
              <a:gd name="adj1" fmla="val -26006"/>
              <a:gd name="adj2" fmla="val 75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Encapsulation step 2: These method names make sense in the context of an Employee.</a:t>
            </a:r>
            <a:endParaRPr/>
          </a:p>
        </p:txBody>
      </p:sp>
      <p:sp>
        <p:nvSpPr>
          <p:cNvPr id="514" name="Google Shape;514;p5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0"/>
          <p:cNvSpPr txBox="1"/>
          <p:nvPr/>
        </p:nvSpPr>
        <p:spPr>
          <a:xfrm>
            <a:off x="609600" y="1154112"/>
            <a:ext cx="7924800" cy="4800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1" name="Google Shape;521;p6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Make Classes as Immutable as Possible</a:t>
            </a:r>
            <a:endParaRPr/>
          </a:p>
        </p:txBody>
      </p:sp>
      <p:sp>
        <p:nvSpPr>
          <p:cNvPr id="522" name="Google Shape;522;p60"/>
          <p:cNvSpPr txBox="1">
            <a:spLocks noGrp="1"/>
          </p:cNvSpPr>
          <p:nvPr>
            <p:ph type="body" idx="4294967295"/>
          </p:nvPr>
        </p:nvSpPr>
        <p:spPr>
          <a:xfrm>
            <a:off x="615950" y="1219200"/>
            <a:ext cx="7918500" cy="44085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private fields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Create an employee object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public Employee (int empId, String name,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String ssn, double salary) </a:t>
            </a:r>
            <a:r>
              <a:rPr lang="en-US" sz="1600" b="0" i="0" u="none">
                <a:solidFill>
                  <a:schemeClr val="dk1"/>
                </a:solidFill>
                <a:latin typeface="Courier New"/>
                <a:ea typeface="Courier New"/>
                <a:cs typeface="Courier New"/>
                <a:sym typeface="Courier New"/>
              </a:rPr>
              <a: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this.empId =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this.name = 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this.ssn = 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this.salary = salary;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changeName(String newName)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void raiseSalary(double increase)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23" name="Google Shape;523;p60"/>
          <p:cNvSpPr/>
          <p:nvPr/>
        </p:nvSpPr>
        <p:spPr>
          <a:xfrm>
            <a:off x="6172200" y="1282700"/>
            <a:ext cx="1981200" cy="1168500"/>
          </a:xfrm>
          <a:prstGeom prst="wedgeRectCallout">
            <a:avLst>
              <a:gd name="adj1" fmla="val -13927"/>
              <a:gd name="adj2" fmla="val 20955"/>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Encapsulation step 3: Remove the no-arg constructor; implement a constructor to set the value of all fields.</a:t>
            </a:r>
            <a:endParaRPr/>
          </a:p>
        </p:txBody>
      </p:sp>
      <p:sp>
        <p:nvSpPr>
          <p:cNvPr id="524" name="Google Shape;524;p6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1"/>
          <p:cNvSpPr txBox="1">
            <a:spLocks noGrp="1"/>
          </p:cNvSpPr>
          <p:nvPr>
            <p:ph type="body" idx="1"/>
          </p:nvPr>
        </p:nvSpPr>
        <p:spPr>
          <a:xfrm>
            <a:off x="609600" y="1447800"/>
            <a:ext cx="7918500" cy="51339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Although the fields are now hidden by using </a:t>
            </a:r>
            <a:r>
              <a:rPr lang="en-US" sz="2200" b="0" i="0" u="none">
                <a:solidFill>
                  <a:schemeClr val="dk1"/>
                </a:solidFill>
                <a:latin typeface="Courier New"/>
                <a:ea typeface="Courier New"/>
                <a:cs typeface="Courier New"/>
                <a:sym typeface="Courier New"/>
              </a:rPr>
              <a:t>private</a:t>
            </a:r>
            <a:r>
              <a:rPr lang="en-US" sz="2200" b="0" i="0" u="none">
                <a:solidFill>
                  <a:schemeClr val="dk1"/>
                </a:solidFill>
                <a:latin typeface="Arial"/>
                <a:ea typeface="Arial"/>
                <a:cs typeface="Arial"/>
                <a:sym typeface="Arial"/>
              </a:rPr>
              <a:t> access, there are some issues with the current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setter methods (currently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access ) allow any other class to change the ID, SSN, and salary (up or down).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current class does not really represent the operations defined in the original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design.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Two best practices for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Hide as many of the implementation details as possible.</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Name the method in a way that clearly identifies its use or functionality.</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original model for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had a Change Name and an Increase Salary operation.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31" name="Google Shape;531;p6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 Naming: Best Practices</a:t>
            </a:r>
            <a:endParaRPr/>
          </a:p>
        </p:txBody>
      </p:sp>
      <p:sp>
        <p:nvSpPr>
          <p:cNvPr id="532" name="Google Shape;532;p6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2"/>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The benefits of using encapsulation are as follows: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Protects an object from unwanted access by clients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Prevents assigning  undesired values for its variables by the  clients, which can make the state of an object unstable</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Allows changing the class implementation without modifying the client interface</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39" name="Google Shape;539;p6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Encapsulation: Benefits</a:t>
            </a:r>
            <a:endParaRPr/>
          </a:p>
        </p:txBody>
      </p:sp>
      <p:sp>
        <p:nvSpPr>
          <p:cNvPr id="540" name="Google Shape;540;p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3"/>
          <p:cNvSpPr txBox="1"/>
          <p:nvPr/>
        </p:nvSpPr>
        <p:spPr>
          <a:xfrm>
            <a:off x="609600" y="2514600"/>
            <a:ext cx="7924800" cy="304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7" name="Google Shape;547;p6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 created a Java class to model the data and operations of an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Now suppose you wanted to specialize the data and operations to describe a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package com.example.domain;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class Manager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int 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double salary;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private String deptName;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Manager () {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access and mutator methods...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548" name="Google Shape;548;p6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Creating Subclasses</a:t>
            </a:r>
            <a:endParaRPr/>
          </a:p>
        </p:txBody>
      </p:sp>
      <p:sp>
        <p:nvSpPr>
          <p:cNvPr id="549" name="Google Shape;549;p63"/>
          <p:cNvSpPr txBox="1"/>
          <p:nvPr/>
        </p:nvSpPr>
        <p:spPr>
          <a:xfrm rot="-479851">
            <a:off x="4191049" y="3265548"/>
            <a:ext cx="3171849" cy="6461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wait a minute...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this code looks very familiar....</a:t>
            </a:r>
            <a:endParaRPr/>
          </a:p>
        </p:txBody>
      </p:sp>
      <p:sp>
        <p:nvSpPr>
          <p:cNvPr id="550" name="Google Shape;550;p6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an object-oriented language like Java, subclassing is used to define a new class in terms of an existing one.</a:t>
            </a:r>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Shadows Into Light"/>
              <a:ea typeface="Shadows Into Light"/>
              <a:cs typeface="Shadows Into Light"/>
              <a:sym typeface="Shadows Into Light"/>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7" algn="l" rtl="0">
              <a:lnSpc>
                <a:spcPct val="100000"/>
              </a:lnSpc>
              <a:spcBef>
                <a:spcPts val="440"/>
              </a:spcBef>
              <a:spcAft>
                <a:spcPts val="0"/>
              </a:spcAft>
              <a:buClr>
                <a:srgbClr val="000000"/>
              </a:buClr>
              <a:buSzPts val="2200"/>
              <a:buFont typeface="Arial"/>
              <a:buNone/>
            </a:pPr>
            <a:endParaRPr sz="2200" b="0" i="0" u="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557" name="Google Shape;557;p6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Subclassing</a:t>
            </a:r>
            <a:endParaRPr/>
          </a:p>
        </p:txBody>
      </p:sp>
      <p:sp>
        <p:nvSpPr>
          <p:cNvPr id="558" name="Google Shape;558;p64"/>
          <p:cNvSpPr txBox="1"/>
          <p:nvPr/>
        </p:nvSpPr>
        <p:spPr>
          <a:xfrm>
            <a:off x="5638800" y="2590800"/>
            <a:ext cx="2438400" cy="9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superclass: </a:t>
            </a:r>
            <a:r>
              <a:rPr lang="en-US" sz="1800" b="0" i="0" u="none">
                <a:solidFill>
                  <a:srgbClr val="0000FF"/>
                </a:solidFill>
                <a:latin typeface="Courier New"/>
                <a:ea typeface="Courier New"/>
                <a:cs typeface="Courier New"/>
                <a:sym typeface="Courier New"/>
              </a:rPr>
              <a:t>Employee</a:t>
            </a:r>
            <a:r>
              <a:rPr lang="en-US" sz="1800" b="0" i="0" u="none">
                <a:solidFill>
                  <a:srgbClr val="0000FF"/>
                </a:solidFill>
                <a:latin typeface="Shadows Into Light"/>
                <a:ea typeface="Shadows Into Light"/>
                <a:cs typeface="Shadows Into Light"/>
                <a:sym typeface="Shadows Into Light"/>
              </a:rPr>
              <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("parent" class)</a:t>
            </a:r>
            <a:endParaRPr/>
          </a:p>
        </p:txBody>
      </p:sp>
      <p:sp>
        <p:nvSpPr>
          <p:cNvPr id="559" name="Google Shape;559;p64"/>
          <p:cNvSpPr txBox="1"/>
          <p:nvPr/>
        </p:nvSpPr>
        <p:spPr>
          <a:xfrm>
            <a:off x="5638800" y="4419600"/>
            <a:ext cx="19812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subclass: </a:t>
            </a:r>
            <a:r>
              <a:rPr lang="en-US" sz="1800" b="0" i="0" u="none">
                <a:solidFill>
                  <a:srgbClr val="0000FF"/>
                </a:solidFill>
                <a:latin typeface="Courier New"/>
                <a:ea typeface="Courier New"/>
                <a:cs typeface="Courier New"/>
                <a:sym typeface="Courier New"/>
              </a:rPr>
              <a:t>Manager</a:t>
            </a:r>
            <a:r>
              <a:rPr lang="en-US" sz="1800" b="0" i="0" u="none">
                <a:solidFill>
                  <a:srgbClr val="0000FF"/>
                </a:solidFill>
                <a:latin typeface="Shadows Into Light"/>
                <a:ea typeface="Shadows Into Light"/>
                <a:cs typeface="Shadows Into Light"/>
                <a:sym typeface="Shadows Into Light"/>
              </a:rPr>
              <a:t>,</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is an </a:t>
            </a:r>
            <a:r>
              <a:rPr lang="en-US" sz="1800" b="0" i="0" u="none">
                <a:solidFill>
                  <a:srgbClr val="0000FF"/>
                </a:solidFill>
                <a:latin typeface="Courier New"/>
                <a:ea typeface="Courier New"/>
                <a:cs typeface="Courier New"/>
                <a:sym typeface="Courier New"/>
              </a:rPr>
              <a:t>Employee</a:t>
            </a:r>
            <a:endParaRPr/>
          </a:p>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("child" class)</a:t>
            </a:r>
            <a:endParaRPr/>
          </a:p>
        </p:txBody>
      </p:sp>
      <p:pic>
        <p:nvPicPr>
          <p:cNvPr id="560" name="Google Shape;560;p64" descr="cnt205401.gif"/>
          <p:cNvPicPr preferRelativeResize="0"/>
          <p:nvPr/>
        </p:nvPicPr>
        <p:blipFill rotWithShape="1">
          <a:blip r:embed="rId3">
            <a:alphaModFix/>
          </a:blip>
          <a:srcRect/>
          <a:stretch/>
        </p:blipFill>
        <p:spPr>
          <a:xfrm>
            <a:off x="3730625" y="2511425"/>
            <a:ext cx="695325" cy="1639887"/>
          </a:xfrm>
          <a:prstGeom prst="rect">
            <a:avLst/>
          </a:prstGeom>
          <a:noFill/>
          <a:ln>
            <a:noFill/>
          </a:ln>
        </p:spPr>
      </p:pic>
      <p:pic>
        <p:nvPicPr>
          <p:cNvPr id="561" name="Google Shape;561;p64" descr="cnt205405.gif"/>
          <p:cNvPicPr preferRelativeResize="0"/>
          <p:nvPr/>
        </p:nvPicPr>
        <p:blipFill rotWithShape="1">
          <a:blip r:embed="rId4">
            <a:alphaModFix/>
          </a:blip>
          <a:srcRect/>
          <a:stretch/>
        </p:blipFill>
        <p:spPr>
          <a:xfrm>
            <a:off x="3733800" y="4495800"/>
            <a:ext cx="685800" cy="1630362"/>
          </a:xfrm>
          <a:prstGeom prst="rect">
            <a:avLst/>
          </a:prstGeom>
          <a:noFill/>
          <a:ln>
            <a:noFill/>
          </a:ln>
        </p:spPr>
      </p:pic>
      <p:sp>
        <p:nvSpPr>
          <p:cNvPr id="562" name="Google Shape;562;p64"/>
          <p:cNvSpPr txBox="1"/>
          <p:nvPr/>
        </p:nvSpPr>
        <p:spPr>
          <a:xfrm>
            <a:off x="2286000" y="3059112"/>
            <a:ext cx="1219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Employee</a:t>
            </a:r>
            <a:endParaRPr/>
          </a:p>
        </p:txBody>
      </p:sp>
      <p:sp>
        <p:nvSpPr>
          <p:cNvPr id="563" name="Google Shape;563;p64"/>
          <p:cNvSpPr txBox="1"/>
          <p:nvPr/>
        </p:nvSpPr>
        <p:spPr>
          <a:xfrm>
            <a:off x="2286000" y="5105400"/>
            <a:ext cx="12192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Manager</a:t>
            </a:r>
            <a:endParaRPr/>
          </a:p>
        </p:txBody>
      </p:sp>
      <p:cxnSp>
        <p:nvCxnSpPr>
          <p:cNvPr id="564" name="Google Shape;564;p64"/>
          <p:cNvCxnSpPr/>
          <p:nvPr/>
        </p:nvCxnSpPr>
        <p:spPr>
          <a:xfrm rot="10800000">
            <a:off x="2895600" y="3429000"/>
            <a:ext cx="0" cy="1676400"/>
          </a:xfrm>
          <a:prstGeom prst="straightConnector1">
            <a:avLst/>
          </a:prstGeom>
          <a:noFill/>
          <a:ln w="28575" cap="flat" cmpd="sng">
            <a:solidFill>
              <a:schemeClr val="dk1"/>
            </a:solidFill>
            <a:prstDash val="solid"/>
            <a:miter lim="800000"/>
            <a:headEnd type="none" w="med" len="med"/>
            <a:tailEnd type="triangle" w="med" len="med"/>
          </a:ln>
        </p:spPr>
      </p:cxnSp>
      <p:sp>
        <p:nvSpPr>
          <p:cNvPr id="565" name="Google Shape;565;p6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5"/>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Manager</a:t>
            </a:r>
            <a:r>
              <a:rPr lang="en-US" sz="2600" b="1" i="0" u="none" strike="noStrike" cap="none">
                <a:solidFill>
                  <a:schemeClr val="dk1"/>
                </a:solidFill>
                <a:latin typeface="Arial"/>
                <a:ea typeface="Arial"/>
                <a:cs typeface="Arial"/>
                <a:sym typeface="Arial"/>
              </a:rPr>
              <a:t> Subclass</a:t>
            </a:r>
            <a:endParaRPr/>
          </a:p>
        </p:txBody>
      </p:sp>
      <p:sp>
        <p:nvSpPr>
          <p:cNvPr id="572" name="Google Shape;572;p65"/>
          <p:cNvSpPr txBox="1">
            <a:spLocks noGrp="1"/>
          </p:cNvSpPr>
          <p:nvPr>
            <p:ph type="body" idx="4294967295"/>
          </p:nvPr>
        </p:nvSpPr>
        <p:spPr>
          <a:xfrm>
            <a:off x="661987" y="1143000"/>
            <a:ext cx="7918500" cy="333300"/>
          </a:xfrm>
          <a:prstGeom prst="rect">
            <a:avLst/>
          </a:prstGeom>
          <a:solidFill>
            <a:srgbClr val="A9A9A9"/>
          </a:solid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000"/>
              <a:buFont typeface="Arial"/>
              <a:buNone/>
            </a:pPr>
            <a:r>
              <a:rPr lang="en-US" sz="2000" b="0" i="0" u="none">
                <a:solidFill>
                  <a:schemeClr val="dk1"/>
                </a:solidFill>
                <a:latin typeface="Courier New"/>
                <a:ea typeface="Courier New"/>
                <a:cs typeface="Courier New"/>
                <a:sym typeface="Courier New"/>
              </a:rPr>
              <a:t>public class Manager extends Employee { }</a:t>
            </a:r>
            <a:endParaRPr/>
          </a:p>
        </p:txBody>
      </p:sp>
      <p:grpSp>
        <p:nvGrpSpPr>
          <p:cNvPr id="573" name="Google Shape;573;p65"/>
          <p:cNvGrpSpPr/>
          <p:nvPr/>
        </p:nvGrpSpPr>
        <p:grpSpPr>
          <a:xfrm>
            <a:off x="2667087" y="2286244"/>
            <a:ext cx="3734006" cy="4038820"/>
            <a:chOff x="3103562" y="13547725"/>
            <a:chExt cx="7353300" cy="9185400"/>
          </a:xfrm>
        </p:grpSpPr>
        <p:sp>
          <p:nvSpPr>
            <p:cNvPr id="574" name="Google Shape;574;p65"/>
            <p:cNvSpPr txBox="1"/>
            <p:nvPr/>
          </p:nvSpPr>
          <p:spPr>
            <a:xfrm>
              <a:off x="3103562" y="13547725"/>
              <a:ext cx="7353300" cy="9185400"/>
            </a:xfrm>
            <a:prstGeom prst="rect">
              <a:avLst/>
            </a:prstGeom>
            <a:solidFill>
              <a:srgbClr val="FFFFFF"/>
            </a:solidFill>
            <a:ln w="317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Employee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int empId</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name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ssn</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double salary</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&lt;&lt;Accessor Methods&gt;&gt;</a:t>
              </a:r>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Courier New"/>
                <a:ea typeface="Courier New"/>
                <a:cs typeface="Courier New"/>
                <a:sym typeface="Courier New"/>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dk1"/>
                </a:buClr>
                <a:buSzPts val="1100"/>
                <a:buFont typeface="Arial"/>
                <a:buNone/>
              </a:pPr>
              <a:endParaRPr sz="11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None/>
              </a:pPr>
              <a:endParaRPr sz="1100" b="0" i="0" u="none">
                <a:solidFill>
                  <a:schemeClr val="dk1"/>
                </a:solidFill>
                <a:latin typeface="Times New Roman"/>
                <a:ea typeface="Times New Roman"/>
                <a:cs typeface="Times New Roman"/>
                <a:sym typeface="Times New Roman"/>
              </a:endParaRPr>
            </a:p>
          </p:txBody>
        </p:sp>
        <p:sp>
          <p:nvSpPr>
            <p:cNvPr id="575" name="Google Shape;575;p65"/>
            <p:cNvSpPr txBox="1"/>
            <p:nvPr/>
          </p:nvSpPr>
          <p:spPr>
            <a:xfrm>
              <a:off x="3403600" y="17870488"/>
              <a:ext cx="6774000" cy="43227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Manager</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private String deptName</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 Manager(int empId, String name, String ssn, double salary, String dept){}</a:t>
              </a:r>
              <a:endParaRPr/>
            </a:p>
            <a:p>
              <a:pPr marL="0" marR="0" lvl="0" indent="0" algn="l" rtl="0">
                <a:lnSpc>
                  <a:spcPct val="100000"/>
                </a:lnSpc>
                <a:spcBef>
                  <a:spcPts val="100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&lt;&lt;Accessor Methods&gt;&gt;</a:t>
              </a:r>
              <a:endParaRPr/>
            </a:p>
            <a:p>
              <a:pPr marL="0" marR="0" lvl="0" indent="0" algn="l" rtl="0">
                <a:lnSpc>
                  <a:spcPct val="100000"/>
                </a:lnSpc>
                <a:spcBef>
                  <a:spcPts val="1000"/>
                </a:spcBef>
                <a:spcAft>
                  <a:spcPts val="0"/>
                </a:spcAft>
                <a:buNone/>
              </a:pPr>
              <a:endParaRPr sz="1600" b="0" i="0" u="none">
                <a:solidFill>
                  <a:schemeClr val="dk1"/>
                </a:solidFill>
                <a:latin typeface="Courier New"/>
                <a:ea typeface="Courier New"/>
                <a:cs typeface="Courier New"/>
                <a:sym typeface="Courier New"/>
              </a:endParaRPr>
            </a:p>
          </p:txBody>
        </p:sp>
      </p:grpSp>
      <p:sp>
        <p:nvSpPr>
          <p:cNvPr id="576" name="Google Shape;576;p65"/>
          <p:cNvSpPr/>
          <p:nvPr/>
        </p:nvSpPr>
        <p:spPr>
          <a:xfrm>
            <a:off x="3810000" y="990600"/>
            <a:ext cx="1219200" cy="533400"/>
          </a:xfrm>
          <a:prstGeom prst="ellipse">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7" name="Google Shape;577;p65"/>
          <p:cNvSpPr txBox="1"/>
          <p:nvPr/>
        </p:nvSpPr>
        <p:spPr>
          <a:xfrm>
            <a:off x="533400" y="1676400"/>
            <a:ext cx="79248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keyword </a:t>
            </a:r>
            <a:r>
              <a:rPr lang="en-US" sz="1800" b="1" i="0" u="none">
                <a:solidFill>
                  <a:schemeClr val="dk1"/>
                </a:solidFill>
                <a:latin typeface="Courier New"/>
                <a:ea typeface="Courier New"/>
                <a:cs typeface="Courier New"/>
                <a:sym typeface="Courier New"/>
              </a:rPr>
              <a:t>extends</a:t>
            </a:r>
            <a:r>
              <a:rPr lang="en-US" sz="1800" b="0" i="0" u="none">
                <a:solidFill>
                  <a:schemeClr val="dk1"/>
                </a:solidFill>
                <a:latin typeface="Arial"/>
                <a:ea typeface="Arial"/>
                <a:cs typeface="Arial"/>
                <a:sym typeface="Arial"/>
              </a:rPr>
              <a:t> creates the inheritance relationship:</a:t>
            </a:r>
            <a:endParaRPr/>
          </a:p>
        </p:txBody>
      </p:sp>
      <p:sp>
        <p:nvSpPr>
          <p:cNvPr id="578" name="Google Shape;578;p6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6"/>
          <p:cNvSpPr txBox="1">
            <a:spLocks noGrp="1"/>
          </p:cNvSpPr>
          <p:nvPr>
            <p:ph type="body" idx="1"/>
          </p:nvPr>
        </p:nvSpPr>
        <p:spPr>
          <a:xfrm>
            <a:off x="609600" y="1447800"/>
            <a:ext cx="7918500" cy="320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Although a subclass inherits all of the methods and fields from a parent class, it does not inherit constructors. There are two ways to gain a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Write your own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default constructor.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you do not declare a constructor, a default no-arg constructor is provided for you.</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If you declare your own constructor, the default constructor is no longer provided.</a:t>
            </a:r>
            <a:endParaRPr/>
          </a:p>
        </p:txBody>
      </p:sp>
      <p:sp>
        <p:nvSpPr>
          <p:cNvPr id="585" name="Google Shape;585;p6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Constructors in Subclasses</a:t>
            </a:r>
            <a:endParaRPr/>
          </a:p>
        </p:txBody>
      </p:sp>
      <p:sp>
        <p:nvSpPr>
          <p:cNvPr id="586" name="Google Shape;586;p6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7"/>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To construct an instance of a subclass, it is often easiest to call the constructor of the parent class.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its constructor,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calls the constructor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keyword is used to call a parent's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It must be the first statement of the constructor.</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it is not provided, a default call to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is inserted for you.</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super</a:t>
            </a:r>
            <a:r>
              <a:rPr lang="en-US" sz="2200" b="0" i="0" u="none" strike="noStrike" cap="none">
                <a:solidFill>
                  <a:schemeClr val="dk1"/>
                </a:solidFill>
                <a:latin typeface="Arial"/>
                <a:ea typeface="Arial"/>
                <a:cs typeface="Arial"/>
                <a:sym typeface="Arial"/>
              </a:rPr>
              <a:t> keyword may also be used to invoke a parent's method or to access a parent's (nonprivate) field.</a:t>
            </a: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593" name="Google Shape;593;p6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t>
            </a:r>
            <a:r>
              <a:rPr lang="en-US" sz="2600" b="1" i="0" u="none" strike="noStrike" cap="none">
                <a:solidFill>
                  <a:schemeClr val="dk1"/>
                </a:solidFill>
                <a:latin typeface="Courier New"/>
                <a:ea typeface="Courier New"/>
                <a:cs typeface="Courier New"/>
                <a:sym typeface="Courier New"/>
              </a:rPr>
              <a:t>super</a:t>
            </a:r>
            <a:endParaRPr/>
          </a:p>
        </p:txBody>
      </p:sp>
      <p:sp>
        <p:nvSpPr>
          <p:cNvPr id="594" name="Google Shape;594;p67"/>
          <p:cNvSpPr txBox="1"/>
          <p:nvPr/>
        </p:nvSpPr>
        <p:spPr>
          <a:xfrm>
            <a:off x="838200" y="5410200"/>
            <a:ext cx="78486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super (empId, name, ssn, salary);</a:t>
            </a:r>
            <a:endParaRPr/>
          </a:p>
        </p:txBody>
      </p:sp>
      <p:sp>
        <p:nvSpPr>
          <p:cNvPr id="595" name="Google Shape;595;p6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 smtClean="0"/>
              <a:t>Java Programs Are Platform-Independent</a:t>
            </a:r>
          </a:p>
        </p:txBody>
      </p:sp>
      <p:pic>
        <p:nvPicPr>
          <p:cNvPr id="11267" name="Picture 2" descr="C:\Users\mheimer.ST-USERS\Desktop\JavaDevelopm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8610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descr="Raspberry-Pi-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953000"/>
            <a:ext cx="14636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Down Arrow 4"/>
          <p:cNvSpPr>
            <a:spLocks noChangeArrowheads="1"/>
          </p:cNvSpPr>
          <p:nvPr/>
        </p:nvSpPr>
        <p:spPr bwMode="auto">
          <a:xfrm>
            <a:off x="4648200" y="3810000"/>
            <a:ext cx="228600" cy="1066800"/>
          </a:xfrm>
          <a:prstGeom prst="downArrow">
            <a:avLst>
              <a:gd name="adj1" fmla="val 50000"/>
              <a:gd name="adj2" fmla="val 49994"/>
            </a:avLst>
          </a:prstGeom>
          <a:solidFill>
            <a:srgbClr val="FFC000"/>
          </a:solidFill>
          <a:ln w="12700" algn="ctr">
            <a:solidFill>
              <a:schemeClr val="tx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a:p>
        </p:txBody>
      </p:sp>
      <p:sp>
        <p:nvSpPr>
          <p:cNvPr id="11270" name="TextBox 5"/>
          <p:cNvSpPr txBox="1">
            <a:spLocks noChangeArrowheads="1"/>
          </p:cNvSpPr>
          <p:nvPr/>
        </p:nvSpPr>
        <p:spPr bwMode="auto">
          <a:xfrm>
            <a:off x="5181600" y="5410200"/>
            <a:ext cx="12049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sz="1000"/>
              <a:t>Embedded device</a:t>
            </a:r>
          </a:p>
        </p:txBody>
      </p:sp>
    </p:spTree>
    <p:custDataLst>
      <p:tags r:id="rId1"/>
    </p:custDataLst>
    <p:extLst>
      <p:ext uri="{BB962C8B-B14F-4D97-AF65-F5344CB8AC3E}">
        <p14:creationId xmlns:p14="http://schemas.microsoft.com/office/powerpoint/2010/main" val="2105830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8"/>
          <p:cNvSpPr txBox="1"/>
          <p:nvPr/>
        </p:nvSpPr>
        <p:spPr>
          <a:xfrm>
            <a:off x="609600" y="4637087"/>
            <a:ext cx="7924800" cy="457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2" name="Google Shape;602;p68"/>
          <p:cNvSpPr txBox="1"/>
          <p:nvPr/>
        </p:nvSpPr>
        <p:spPr>
          <a:xfrm>
            <a:off x="609600" y="3373437"/>
            <a:ext cx="7924800" cy="436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3" name="Google Shape;603;p68"/>
          <p:cNvSpPr txBox="1"/>
          <p:nvPr/>
        </p:nvSpPr>
        <p:spPr>
          <a:xfrm>
            <a:off x="609600" y="2209800"/>
            <a:ext cx="7924800" cy="685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4" name="Google Shape;604;p68"/>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Creating a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 object is the same as creating an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object:</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Manager mgr = new Manager (102, "Barbara Jones", </a:t>
            </a:r>
            <a:br>
              <a:rPr lang="en-US" sz="1800" b="0" i="0" u="none">
                <a:solidFill>
                  <a:schemeClr val="dk1"/>
                </a:solidFill>
                <a:latin typeface="Courier New"/>
                <a:ea typeface="Courier New"/>
                <a:cs typeface="Courier New"/>
                <a:sym typeface="Courier New"/>
              </a:rPr>
            </a:br>
            <a:r>
              <a:rPr lang="en-US" sz="1800" b="0" i="0" u="none">
                <a:solidFill>
                  <a:schemeClr val="dk1"/>
                </a:solidFill>
                <a:latin typeface="Courier New"/>
                <a:ea typeface="Courier New"/>
                <a:cs typeface="Courier New"/>
                <a:sym typeface="Courier New"/>
              </a:rPr>
              <a:t>                  "107-99-9078", 109345.67, "Marketing");</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of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methods are available to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mgr.raiseSalary (10000.00);</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class defines a new method to get the Department Name: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String dept = mgr.getDeptName();</a:t>
            </a:r>
            <a:endParaRPr/>
          </a:p>
        </p:txBody>
      </p:sp>
      <p:sp>
        <p:nvSpPr>
          <p:cNvPr id="605" name="Google Shape;605;p6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Constructing a </a:t>
            </a:r>
            <a:r>
              <a:rPr lang="en-US" sz="2600" b="1" i="0" u="none" strike="noStrike" cap="none">
                <a:solidFill>
                  <a:schemeClr val="dk1"/>
                </a:solidFill>
                <a:latin typeface="Courier New"/>
                <a:ea typeface="Courier New"/>
                <a:cs typeface="Courier New"/>
                <a:sym typeface="Courier New"/>
              </a:rPr>
              <a:t>Manager</a:t>
            </a:r>
            <a:r>
              <a:rPr lang="en-US" sz="2600" b="1" i="0" u="none" strike="noStrike" cap="none">
                <a:solidFill>
                  <a:schemeClr val="dk1"/>
                </a:solidFill>
                <a:latin typeface="Arial"/>
                <a:ea typeface="Arial"/>
                <a:cs typeface="Arial"/>
                <a:sym typeface="Arial"/>
              </a:rPr>
              <a:t> Object</a:t>
            </a:r>
            <a:endParaRPr/>
          </a:p>
        </p:txBody>
      </p:sp>
      <p:sp>
        <p:nvSpPr>
          <p:cNvPr id="606" name="Google Shape;606;p6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9"/>
          <p:cNvSpPr txBox="1"/>
          <p:nvPr/>
        </p:nvSpPr>
        <p:spPr>
          <a:xfrm>
            <a:off x="609600" y="54102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3" name="Google Shape;613;p69"/>
          <p:cNvSpPr txBox="1"/>
          <p:nvPr/>
        </p:nvSpPr>
        <p:spPr>
          <a:xfrm>
            <a:off x="609600" y="2185987"/>
            <a:ext cx="7924800" cy="914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4" name="Google Shape;614;p69"/>
          <p:cNvSpPr txBox="1">
            <a:spLocks noGrp="1"/>
          </p:cNvSpPr>
          <p:nvPr>
            <p:ph type="body" idx="1"/>
          </p:nvPr>
        </p:nvSpPr>
        <p:spPr>
          <a:xfrm>
            <a:off x="609600" y="1447800"/>
            <a:ext cx="7918500" cy="4660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Your design may call for several methods in the same class with the same name but with different arguments.</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(float f)</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(String 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permits you to reuse a method name for more than one method.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Two rules apply to overloaded methods:</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Argument lists </a:t>
            </a:r>
            <a:r>
              <a:rPr lang="en-US" sz="2000" b="0" i="1" u="none" strike="noStrike" cap="none">
                <a:solidFill>
                  <a:schemeClr val="dk1"/>
                </a:solidFill>
                <a:latin typeface="Arial"/>
                <a:ea typeface="Arial"/>
                <a:cs typeface="Arial"/>
                <a:sym typeface="Arial"/>
              </a:rPr>
              <a:t>must</a:t>
            </a:r>
            <a:r>
              <a:rPr lang="en-US" sz="2000" b="0" i="0" u="none" strike="noStrike" cap="none">
                <a:solidFill>
                  <a:schemeClr val="dk1"/>
                </a:solidFill>
                <a:latin typeface="Arial"/>
                <a:ea typeface="Arial"/>
                <a:cs typeface="Arial"/>
                <a:sym typeface="Arial"/>
              </a:rPr>
              <a:t> differ.</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Arial"/>
                <a:ea typeface="Arial"/>
                <a:cs typeface="Arial"/>
                <a:sym typeface="Arial"/>
              </a:rPr>
              <a:t>Return types </a:t>
            </a:r>
            <a:r>
              <a:rPr lang="en-US" sz="2000" b="0" i="1" u="none" strike="noStrike" cap="none">
                <a:solidFill>
                  <a:schemeClr val="dk1"/>
                </a:solidFill>
                <a:latin typeface="Arial"/>
                <a:ea typeface="Arial"/>
                <a:cs typeface="Arial"/>
                <a:sym typeface="Arial"/>
              </a:rPr>
              <a:t>can</a:t>
            </a:r>
            <a:r>
              <a:rPr lang="en-US" sz="2000" b="0" i="0" u="none" strike="noStrike" cap="none">
                <a:solidFill>
                  <a:schemeClr val="dk1"/>
                </a:solidFill>
                <a:latin typeface="Arial"/>
                <a:ea typeface="Arial"/>
                <a:cs typeface="Arial"/>
                <a:sym typeface="Arial"/>
              </a:rPr>
              <a:t> be different.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Therefore, the following is not legal:</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void print (int i)</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String print (int i)</a:t>
            </a:r>
            <a:endParaRPr/>
          </a:p>
        </p:txBody>
      </p:sp>
      <p:sp>
        <p:nvSpPr>
          <p:cNvPr id="615" name="Google Shape;615;p6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Overloading Methods </a:t>
            </a:r>
            <a:endParaRPr/>
          </a:p>
        </p:txBody>
      </p:sp>
      <p:sp>
        <p:nvSpPr>
          <p:cNvPr id="616" name="Google Shape;616;p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0"/>
          <p:cNvSpPr txBox="1">
            <a:spLocks noGrp="1"/>
          </p:cNvSpPr>
          <p:nvPr>
            <p:ph type="body" idx="1"/>
          </p:nvPr>
        </p:nvSpPr>
        <p:spPr>
          <a:xfrm>
            <a:off x="609600" y="1447800"/>
            <a:ext cx="7918500" cy="18543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In addition to overloading methods, you can overload constructors.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overloaded constructor is called based upon the parameters specified when the </a:t>
            </a:r>
            <a:r>
              <a:rPr lang="en-US" sz="2200" b="0" i="0" u="none" strike="noStrike" cap="none">
                <a:solidFill>
                  <a:schemeClr val="dk1"/>
                </a:solidFill>
                <a:latin typeface="Courier New"/>
                <a:ea typeface="Courier New"/>
                <a:cs typeface="Courier New"/>
                <a:sym typeface="Courier New"/>
              </a:rPr>
              <a:t>new</a:t>
            </a:r>
            <a:r>
              <a:rPr lang="en-US" sz="2200" b="0" i="0" u="none" strike="noStrike" cap="none">
                <a:solidFill>
                  <a:schemeClr val="dk1"/>
                </a:solidFill>
                <a:latin typeface="Arial"/>
                <a:ea typeface="Arial"/>
                <a:cs typeface="Arial"/>
                <a:sym typeface="Arial"/>
              </a:rPr>
              <a:t> is executed.</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623" name="Google Shape;623;p7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Overloaded Constructors</a:t>
            </a:r>
            <a:endParaRPr/>
          </a:p>
        </p:txBody>
      </p:sp>
      <p:sp>
        <p:nvSpPr>
          <p:cNvPr id="624" name="Google Shape;624;p7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1"/>
          <p:cNvSpPr txBox="1">
            <a:spLocks noGrp="1"/>
          </p:cNvSpPr>
          <p:nvPr>
            <p:ph type="title"/>
          </p:nvPr>
        </p:nvSpPr>
        <p:spPr>
          <a:xfrm>
            <a:off x="609600" y="304800"/>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Overloaded Constructors: Example</a:t>
            </a:r>
            <a:endParaRPr/>
          </a:p>
        </p:txBody>
      </p:sp>
      <p:sp>
        <p:nvSpPr>
          <p:cNvPr id="631" name="Google Shape;631;p71"/>
          <p:cNvSpPr txBox="1"/>
          <p:nvPr/>
        </p:nvSpPr>
        <p:spPr>
          <a:xfrm>
            <a:off x="762000" y="768350"/>
            <a:ext cx="7924800" cy="556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public class Box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private double length, width, height;</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this.length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this.height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1;</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Box(double length)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this.length = this.height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public </a:t>
            </a:r>
            <a:r>
              <a:rPr lang="en-US" sz="1400" b="1" i="0" u="none">
                <a:solidFill>
                  <a:schemeClr val="dk1"/>
                </a:solidFill>
                <a:latin typeface="Courier New"/>
                <a:ea typeface="Courier New"/>
                <a:cs typeface="Courier New"/>
                <a:sym typeface="Courier New"/>
              </a:rPr>
              <a:t>Box(double length, double width, double height) </a:t>
            </a:r>
            <a:r>
              <a:rPr lang="en-US" sz="1400" b="0" i="0" u="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this.length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this.height = height;</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this.width = width;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System.out.println("and the height of " + height +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Arial"/>
              <a:buNone/>
            </a:pPr>
            <a:endParaRPr sz="1400" b="0" i="0" u="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double volume()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return width * height * length;</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400"/>
              <a:buFont typeface="Courier New"/>
              <a:buNone/>
            </a:pPr>
            <a:r>
              <a:rPr lang="en-US" sz="1400" b="0" i="0" u="none">
                <a:solidFill>
                  <a:schemeClr val="dk1"/>
                </a:solidFill>
                <a:latin typeface="Courier New"/>
                <a:ea typeface="Courier New"/>
                <a:cs typeface="Courier New"/>
                <a:sym typeface="Courier New"/>
              </a:rPr>
              <a:t>}</a:t>
            </a:r>
            <a:endParaRPr/>
          </a:p>
        </p:txBody>
      </p:sp>
      <p:sp>
        <p:nvSpPr>
          <p:cNvPr id="632" name="Google Shape;632;p7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2"/>
          <p:cNvSpPr txBox="1">
            <a:spLocks noGrp="1"/>
          </p:cNvSpPr>
          <p:nvPr>
            <p:ph type="body" idx="1"/>
          </p:nvPr>
        </p:nvSpPr>
        <p:spPr>
          <a:xfrm>
            <a:off x="609600" y="1143000"/>
            <a:ext cx="7918500" cy="11097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programming language permits a class to extend only one other class. This is called </a:t>
            </a:r>
            <a:r>
              <a:rPr lang="en-US" sz="2200" b="0" i="1" u="none">
                <a:solidFill>
                  <a:schemeClr val="dk1"/>
                </a:solidFill>
                <a:latin typeface="Arial"/>
                <a:ea typeface="Arial"/>
                <a:cs typeface="Arial"/>
                <a:sym typeface="Arial"/>
              </a:rPr>
              <a:t>single inheritance</a:t>
            </a:r>
            <a:r>
              <a:rPr lang="en-US" sz="2200" b="0" i="0" u="none">
                <a:solidFill>
                  <a:schemeClr val="dk1"/>
                </a:solidFill>
                <a:latin typeface="Arial"/>
                <a:ea typeface="Arial"/>
                <a:cs typeface="Arial"/>
                <a:sym typeface="Arial"/>
              </a:rPr>
              <a:t>. </a:t>
            </a:r>
            <a:endParaRPr/>
          </a:p>
          <a:p>
            <a:pPr marL="7937" marR="0" lvl="0" indent="7938" algn="l" rtl="0">
              <a:spcBef>
                <a:spcPts val="440"/>
              </a:spcBef>
              <a:spcAft>
                <a:spcPts val="0"/>
              </a:spcAft>
              <a:buNone/>
            </a:pPr>
            <a:endParaRPr sz="2200" b="0" i="0" u="none">
              <a:solidFill>
                <a:schemeClr val="dk1"/>
              </a:solidFill>
              <a:latin typeface="Arial"/>
              <a:ea typeface="Arial"/>
              <a:cs typeface="Arial"/>
              <a:sym typeface="Arial"/>
            </a:endParaRPr>
          </a:p>
        </p:txBody>
      </p:sp>
      <p:sp>
        <p:nvSpPr>
          <p:cNvPr id="639" name="Google Shape;639;p7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Single Inheritance</a:t>
            </a:r>
            <a:endParaRPr/>
          </a:p>
        </p:txBody>
      </p:sp>
      <p:grpSp>
        <p:nvGrpSpPr>
          <p:cNvPr id="640" name="Google Shape;640;p72"/>
          <p:cNvGrpSpPr/>
          <p:nvPr/>
        </p:nvGrpSpPr>
        <p:grpSpPr>
          <a:xfrm>
            <a:off x="798385" y="1814347"/>
            <a:ext cx="6677406" cy="4121610"/>
            <a:chOff x="0" y="0"/>
            <a:chExt cx="2147483647" cy="2147483647"/>
          </a:xfrm>
        </p:grpSpPr>
        <p:cxnSp>
          <p:nvCxnSpPr>
            <p:cNvPr id="641" name="Google Shape;641;p72"/>
            <p:cNvCxnSpPr/>
            <p:nvPr/>
          </p:nvCxnSpPr>
          <p:spPr>
            <a:xfrm rot="10800000">
              <a:off x="1097084105" y="756332775"/>
              <a:ext cx="0" cy="189083185"/>
            </a:xfrm>
            <a:prstGeom prst="straightConnector1">
              <a:avLst/>
            </a:prstGeom>
            <a:noFill/>
            <a:ln w="28575" cap="flat" cmpd="sng">
              <a:solidFill>
                <a:schemeClr val="dk1"/>
              </a:solidFill>
              <a:prstDash val="solid"/>
              <a:miter lim="800000"/>
              <a:headEnd type="none" w="med" len="med"/>
              <a:tailEnd type="triangle" w="med" len="med"/>
            </a:ln>
          </p:spPr>
        </p:cxnSp>
        <p:sp>
          <p:nvSpPr>
            <p:cNvPr id="642" name="Google Shape;642;p72"/>
            <p:cNvSpPr txBox="1"/>
            <p:nvPr/>
          </p:nvSpPr>
          <p:spPr>
            <a:xfrm>
              <a:off x="513528731" y="0"/>
              <a:ext cx="1143768494" cy="75633274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3" name="Google Shape;643;p72"/>
            <p:cNvSpPr txBox="1"/>
            <p:nvPr/>
          </p:nvSpPr>
          <p:spPr>
            <a:xfrm>
              <a:off x="513528731" y="945415961"/>
              <a:ext cx="1143768494"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4" name="Google Shape;644;p72"/>
            <p:cNvSpPr txBox="1"/>
            <p:nvPr/>
          </p:nvSpPr>
          <p:spPr>
            <a:xfrm>
              <a:off x="513528731" y="1626115493"/>
              <a:ext cx="1143768494"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5" name="Google Shape;645;p72"/>
            <p:cNvSpPr txBox="1"/>
            <p:nvPr/>
          </p:nvSpPr>
          <p:spPr>
            <a:xfrm>
              <a:off x="1820692648" y="756332743"/>
              <a:ext cx="326790998"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46" name="Google Shape;646;p72" descr="cnt204277.gif"/>
            <p:cNvPicPr preferRelativeResize="0"/>
            <p:nvPr/>
          </p:nvPicPr>
          <p:blipFill rotWithShape="1">
            <a:blip r:embed="rId3">
              <a:alphaModFix/>
            </a:blip>
            <a:srcRect/>
            <a:stretch/>
          </p:blipFill>
          <p:spPr>
            <a:xfrm>
              <a:off x="560213121" y="37816605"/>
              <a:ext cx="186737722" cy="341710022"/>
            </a:xfrm>
            <a:prstGeom prst="rect">
              <a:avLst/>
            </a:prstGeom>
            <a:noFill/>
            <a:ln>
              <a:noFill/>
            </a:ln>
          </p:spPr>
        </p:pic>
        <p:pic>
          <p:nvPicPr>
            <p:cNvPr id="647" name="Google Shape;647;p72" descr="cnt204277.gif"/>
            <p:cNvPicPr preferRelativeResize="0"/>
            <p:nvPr/>
          </p:nvPicPr>
          <p:blipFill rotWithShape="1">
            <a:blip r:embed="rId3">
              <a:alphaModFix/>
            </a:blip>
            <a:srcRect/>
            <a:stretch/>
          </p:blipFill>
          <p:spPr>
            <a:xfrm>
              <a:off x="560213121" y="966594716"/>
              <a:ext cx="186737722" cy="341710022"/>
            </a:xfrm>
            <a:prstGeom prst="rect">
              <a:avLst/>
            </a:prstGeom>
            <a:noFill/>
            <a:ln>
              <a:noFill/>
            </a:ln>
          </p:spPr>
        </p:pic>
        <p:pic>
          <p:nvPicPr>
            <p:cNvPr id="648" name="Google Shape;648;p72" descr="cnt204277.gif"/>
            <p:cNvPicPr preferRelativeResize="0"/>
            <p:nvPr/>
          </p:nvPicPr>
          <p:blipFill rotWithShape="1">
            <a:blip r:embed="rId3">
              <a:alphaModFix/>
            </a:blip>
            <a:srcRect/>
            <a:stretch/>
          </p:blipFill>
          <p:spPr>
            <a:xfrm>
              <a:off x="557972361" y="1650924370"/>
              <a:ext cx="186737722" cy="341710022"/>
            </a:xfrm>
            <a:prstGeom prst="rect">
              <a:avLst/>
            </a:prstGeom>
            <a:noFill/>
            <a:ln>
              <a:noFill/>
            </a:ln>
          </p:spPr>
        </p:pic>
        <p:pic>
          <p:nvPicPr>
            <p:cNvPr id="649" name="Google Shape;649;p72" descr="cnt205401.gif"/>
            <p:cNvPicPr preferRelativeResize="0"/>
            <p:nvPr/>
          </p:nvPicPr>
          <p:blipFill rotWithShape="1">
            <a:blip r:embed="rId4">
              <a:alphaModFix/>
            </a:blip>
            <a:srcRect/>
            <a:stretch/>
          </p:blipFill>
          <p:spPr>
            <a:xfrm>
              <a:off x="1022389019" y="110415108"/>
              <a:ext cx="123246886" cy="465860788"/>
            </a:xfrm>
            <a:prstGeom prst="rect">
              <a:avLst/>
            </a:prstGeom>
            <a:noFill/>
            <a:ln>
              <a:noFill/>
            </a:ln>
          </p:spPr>
        </p:pic>
        <p:pic>
          <p:nvPicPr>
            <p:cNvPr id="650" name="Google Shape;650;p72" descr="cnt205401.gif"/>
            <p:cNvPicPr preferRelativeResize="0"/>
            <p:nvPr/>
          </p:nvPicPr>
          <p:blipFill rotWithShape="1">
            <a:blip r:embed="rId5">
              <a:alphaModFix/>
            </a:blip>
            <a:srcRect/>
            <a:stretch/>
          </p:blipFill>
          <p:spPr>
            <a:xfrm>
              <a:off x="1022389019" y="957434378"/>
              <a:ext cx="123246886" cy="465860788"/>
            </a:xfrm>
            <a:prstGeom prst="rect">
              <a:avLst/>
            </a:prstGeom>
            <a:noFill/>
            <a:ln>
              <a:noFill/>
            </a:ln>
          </p:spPr>
        </p:pic>
        <p:pic>
          <p:nvPicPr>
            <p:cNvPr id="651" name="Google Shape;651;p72" descr="cnt205401.gif"/>
            <p:cNvPicPr preferRelativeResize="0"/>
            <p:nvPr/>
          </p:nvPicPr>
          <p:blipFill rotWithShape="1">
            <a:blip r:embed="rId6">
              <a:alphaModFix/>
            </a:blip>
            <a:srcRect/>
            <a:stretch/>
          </p:blipFill>
          <p:spPr>
            <a:xfrm>
              <a:off x="1022389019" y="1644124800"/>
              <a:ext cx="123246886" cy="468885621"/>
            </a:xfrm>
            <a:prstGeom prst="rect">
              <a:avLst/>
            </a:prstGeom>
            <a:noFill/>
            <a:ln>
              <a:noFill/>
            </a:ln>
          </p:spPr>
        </p:pic>
        <p:pic>
          <p:nvPicPr>
            <p:cNvPr id="652" name="Google Shape;652;p72" descr="cnt205139.gif"/>
            <p:cNvPicPr preferRelativeResize="0"/>
            <p:nvPr/>
          </p:nvPicPr>
          <p:blipFill rotWithShape="1">
            <a:blip r:embed="rId7">
              <a:alphaModFix/>
            </a:blip>
            <a:srcRect/>
            <a:stretch/>
          </p:blipFill>
          <p:spPr>
            <a:xfrm>
              <a:off x="1493901688" y="113449880"/>
              <a:ext cx="116711072" cy="339313506"/>
            </a:xfrm>
            <a:prstGeom prst="rect">
              <a:avLst/>
            </a:prstGeom>
            <a:noFill/>
            <a:ln>
              <a:noFill/>
            </a:ln>
          </p:spPr>
        </p:pic>
        <p:pic>
          <p:nvPicPr>
            <p:cNvPr id="653" name="Google Shape;653;p72" descr="cnt205139.gif"/>
            <p:cNvPicPr preferRelativeResize="0"/>
            <p:nvPr/>
          </p:nvPicPr>
          <p:blipFill rotWithShape="1">
            <a:blip r:embed="rId7">
              <a:alphaModFix/>
            </a:blip>
            <a:srcRect/>
            <a:stretch/>
          </p:blipFill>
          <p:spPr>
            <a:xfrm>
              <a:off x="1504026209" y="967285977"/>
              <a:ext cx="116711072" cy="339313506"/>
            </a:xfrm>
            <a:prstGeom prst="rect">
              <a:avLst/>
            </a:prstGeom>
            <a:noFill/>
            <a:ln>
              <a:noFill/>
            </a:ln>
          </p:spPr>
        </p:pic>
        <p:pic>
          <p:nvPicPr>
            <p:cNvPr id="654" name="Google Shape;654;p72" descr="cnt205139.gif"/>
            <p:cNvPicPr preferRelativeResize="0"/>
            <p:nvPr/>
          </p:nvPicPr>
          <p:blipFill rotWithShape="1">
            <a:blip r:embed="rId7">
              <a:alphaModFix/>
            </a:blip>
            <a:srcRect/>
            <a:stretch/>
          </p:blipFill>
          <p:spPr>
            <a:xfrm>
              <a:off x="1517243844" y="1663932036"/>
              <a:ext cx="116711072" cy="339313506"/>
            </a:xfrm>
            <a:prstGeom prst="rect">
              <a:avLst/>
            </a:prstGeom>
            <a:noFill/>
            <a:ln>
              <a:noFill/>
            </a:ln>
          </p:spPr>
        </p:pic>
        <p:pic>
          <p:nvPicPr>
            <p:cNvPr id="655" name="Google Shape;655;p72" descr="cnt205401.gif"/>
            <p:cNvPicPr preferRelativeResize="0"/>
            <p:nvPr/>
          </p:nvPicPr>
          <p:blipFill rotWithShape="1">
            <a:blip r:embed="rId8">
              <a:alphaModFix/>
            </a:blip>
            <a:srcRect/>
            <a:stretch/>
          </p:blipFill>
          <p:spPr>
            <a:xfrm>
              <a:off x="92435168" y="769880239"/>
              <a:ext cx="123246886" cy="468885621"/>
            </a:xfrm>
            <a:prstGeom prst="rect">
              <a:avLst/>
            </a:prstGeom>
            <a:noFill/>
            <a:ln>
              <a:noFill/>
            </a:ln>
          </p:spPr>
        </p:pic>
        <p:pic>
          <p:nvPicPr>
            <p:cNvPr id="656" name="Google Shape;656;p72" descr="cnt205401.gif"/>
            <p:cNvPicPr preferRelativeResize="0"/>
            <p:nvPr/>
          </p:nvPicPr>
          <p:blipFill rotWithShape="1">
            <a:blip r:embed="rId9">
              <a:alphaModFix/>
            </a:blip>
            <a:srcRect/>
            <a:stretch/>
          </p:blipFill>
          <p:spPr>
            <a:xfrm>
              <a:off x="1913127951" y="766854845"/>
              <a:ext cx="123246886" cy="465860788"/>
            </a:xfrm>
            <a:prstGeom prst="rect">
              <a:avLst/>
            </a:prstGeom>
            <a:noFill/>
            <a:ln>
              <a:noFill/>
            </a:ln>
          </p:spPr>
        </p:pic>
        <p:cxnSp>
          <p:nvCxnSpPr>
            <p:cNvPr id="657" name="Google Shape;657;p72"/>
            <p:cNvCxnSpPr/>
            <p:nvPr/>
          </p:nvCxnSpPr>
          <p:spPr>
            <a:xfrm rot="-5400000">
              <a:off x="221751034" y="283624778"/>
              <a:ext cx="233422141" cy="567249557"/>
            </a:xfrm>
            <a:prstGeom prst="bentConnector2">
              <a:avLst/>
            </a:prstGeom>
            <a:noFill/>
            <a:ln w="28575" cap="flat" cmpd="sng">
              <a:solidFill>
                <a:schemeClr val="dk1"/>
              </a:solidFill>
              <a:prstDash val="solid"/>
              <a:round/>
              <a:headEnd type="none" w="med" len="med"/>
              <a:tailEnd type="triangle" w="med" len="med"/>
            </a:ln>
          </p:spPr>
        </p:cxnSp>
        <p:cxnSp>
          <p:nvCxnSpPr>
            <p:cNvPr id="658" name="Google Shape;658;p72"/>
            <p:cNvCxnSpPr/>
            <p:nvPr/>
          </p:nvCxnSpPr>
          <p:spPr>
            <a:xfrm rot="5400000" flipH="1">
              <a:off x="1703981635" y="302533097"/>
              <a:ext cx="233422141" cy="529432920"/>
            </a:xfrm>
            <a:prstGeom prst="bentConnector2">
              <a:avLst/>
            </a:prstGeom>
            <a:noFill/>
            <a:ln w="28575" cap="flat" cmpd="sng">
              <a:solidFill>
                <a:schemeClr val="dk1"/>
              </a:solidFill>
              <a:prstDash val="solid"/>
              <a:round/>
              <a:headEnd type="none" w="med" len="med"/>
              <a:tailEnd type="triangle" w="med" len="med"/>
            </a:ln>
          </p:spPr>
        </p:cxnSp>
        <p:cxnSp>
          <p:nvCxnSpPr>
            <p:cNvPr id="659" name="Google Shape;659;p72"/>
            <p:cNvCxnSpPr/>
            <p:nvPr/>
          </p:nvCxnSpPr>
          <p:spPr>
            <a:xfrm rot="10800000">
              <a:off x="1085412949" y="1437032307"/>
              <a:ext cx="0" cy="189083185"/>
            </a:xfrm>
            <a:prstGeom prst="straightConnector1">
              <a:avLst/>
            </a:prstGeom>
            <a:noFill/>
            <a:ln w="28575" cap="flat" cmpd="sng">
              <a:solidFill>
                <a:schemeClr val="dk1"/>
              </a:solidFill>
              <a:prstDash val="solid"/>
              <a:miter lim="800000"/>
              <a:headEnd type="none" w="med" len="med"/>
              <a:tailEnd type="triangle" w="med" len="med"/>
            </a:ln>
          </p:spPr>
        </p:cxnSp>
        <p:sp>
          <p:nvSpPr>
            <p:cNvPr id="660" name="Google Shape;660;p72"/>
            <p:cNvSpPr/>
            <p:nvPr/>
          </p:nvSpPr>
          <p:spPr>
            <a:xfrm>
              <a:off x="840319691" y="264693545"/>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1" name="Google Shape;661;p72"/>
            <p:cNvSpPr/>
            <p:nvPr/>
          </p:nvSpPr>
          <p:spPr>
            <a:xfrm>
              <a:off x="840319691" y="1096587599"/>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2" name="Google Shape;662;p72"/>
            <p:cNvSpPr/>
            <p:nvPr/>
          </p:nvSpPr>
          <p:spPr>
            <a:xfrm>
              <a:off x="840319691" y="1815041150"/>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3" name="Google Shape;663;p72"/>
            <p:cNvSpPr/>
            <p:nvPr/>
          </p:nvSpPr>
          <p:spPr>
            <a:xfrm flipH="1">
              <a:off x="1260479527" y="264693545"/>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4" name="Google Shape;664;p72"/>
            <p:cNvSpPr/>
            <p:nvPr/>
          </p:nvSpPr>
          <p:spPr>
            <a:xfrm flipH="1">
              <a:off x="1260479527" y="1134400766"/>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5" name="Google Shape;665;p72"/>
            <p:cNvSpPr/>
            <p:nvPr/>
          </p:nvSpPr>
          <p:spPr>
            <a:xfrm flipH="1">
              <a:off x="1260479527" y="1815041150"/>
              <a:ext cx="116711070" cy="113439970"/>
            </a:xfrm>
            <a:prstGeom prst="rightArrow">
              <a:avLst>
                <a:gd name="adj1" fmla="val 15121"/>
                <a:gd name="adj2" fmla="val 50000"/>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666" name="Google Shape;666;p72"/>
            <p:cNvGrpSpPr/>
            <p:nvPr/>
          </p:nvGrpSpPr>
          <p:grpSpPr>
            <a:xfrm>
              <a:off x="1213795118" y="75633274"/>
              <a:ext cx="256764356" cy="122194841"/>
              <a:chOff x="0" y="0"/>
              <a:chExt cx="2147483647" cy="2147483647"/>
            </a:xfrm>
          </p:grpSpPr>
          <p:sp>
            <p:nvSpPr>
              <p:cNvPr id="667" name="Google Shape;667;p72"/>
              <p:cNvSpPr txBox="1"/>
              <p:nvPr/>
            </p:nvSpPr>
            <p:spPr>
              <a:xfrm>
                <a:off x="0" y="0"/>
                <a:ext cx="1952257860"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8" name="Google Shape;668;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Employee</a:t>
                </a:r>
                <a:endParaRPr/>
              </a:p>
            </p:txBody>
          </p:sp>
        </p:grpSp>
        <p:grpSp>
          <p:nvGrpSpPr>
            <p:cNvPr id="669" name="Google Shape;669;p72"/>
            <p:cNvGrpSpPr/>
            <p:nvPr/>
          </p:nvGrpSpPr>
          <p:grpSpPr>
            <a:xfrm>
              <a:off x="46684428" y="1285765727"/>
              <a:ext cx="233422141" cy="122194841"/>
              <a:chOff x="0" y="0"/>
              <a:chExt cx="2147483647" cy="2147483647"/>
            </a:xfrm>
          </p:grpSpPr>
          <p:sp>
            <p:nvSpPr>
              <p:cNvPr id="670" name="Google Shape;670;p72"/>
              <p:cNvSpPr txBox="1"/>
              <p:nvPr/>
            </p:nvSpPr>
            <p:spPr>
              <a:xfrm>
                <a:off x="0" y="153685659"/>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1" name="Google Shape;671;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Engineer </a:t>
                </a:r>
                <a:endParaRPr/>
              </a:p>
            </p:txBody>
          </p:sp>
        </p:grpSp>
        <p:grpSp>
          <p:nvGrpSpPr>
            <p:cNvPr id="672" name="Google Shape;672;p72"/>
            <p:cNvGrpSpPr/>
            <p:nvPr/>
          </p:nvGrpSpPr>
          <p:grpSpPr>
            <a:xfrm>
              <a:off x="1237137274" y="983232504"/>
              <a:ext cx="233422141" cy="122194841"/>
              <a:chOff x="0" y="0"/>
              <a:chExt cx="2147483647" cy="2147483647"/>
            </a:xfrm>
          </p:grpSpPr>
          <p:sp>
            <p:nvSpPr>
              <p:cNvPr id="673" name="Google Shape;673;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4" name="Google Shape;674;p72"/>
              <p:cNvSpPr txBox="1"/>
              <p:nvPr/>
            </p:nvSpPr>
            <p:spPr>
              <a:xfrm>
                <a:off x="0" y="0"/>
                <a:ext cx="214748364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Manager </a:t>
                </a:r>
                <a:endParaRPr/>
              </a:p>
            </p:txBody>
          </p:sp>
        </p:grpSp>
        <p:sp>
          <p:nvSpPr>
            <p:cNvPr id="675" name="Google Shape;675;p72"/>
            <p:cNvSpPr txBox="1"/>
            <p:nvPr/>
          </p:nvSpPr>
          <p:spPr>
            <a:xfrm>
              <a:off x="513528731" y="405022085"/>
              <a:ext cx="490186497" cy="3513106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a:solidFill>
                    <a:schemeClr val="dk1"/>
                  </a:solidFill>
                  <a:latin typeface="Arial"/>
                  <a:ea typeface="Arial"/>
                  <a:cs typeface="Arial"/>
                  <a:sym typeface="Arial"/>
                </a:rPr>
                <a:t>Employee ID</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Name</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Social Security number</a:t>
              </a:r>
              <a:br>
                <a:rPr lang="en-US" sz="1000" b="0" i="0" u="none">
                  <a:solidFill>
                    <a:schemeClr val="dk1"/>
                  </a:solidFill>
                  <a:latin typeface="Arial"/>
                  <a:ea typeface="Arial"/>
                  <a:cs typeface="Arial"/>
                  <a:sym typeface="Arial"/>
                </a:rPr>
              </a:br>
              <a:r>
                <a:rPr lang="en-US" sz="1000" b="0" i="0" u="none">
                  <a:solidFill>
                    <a:schemeClr val="dk1"/>
                  </a:solidFill>
                  <a:latin typeface="Arial"/>
                  <a:ea typeface="Arial"/>
                  <a:cs typeface="Arial"/>
                  <a:sym typeface="Arial"/>
                </a:rPr>
                <a:t>Salary</a:t>
              </a:r>
              <a:endParaRPr/>
            </a:p>
          </p:txBody>
        </p:sp>
        <p:sp>
          <p:nvSpPr>
            <p:cNvPr id="676" name="Google Shape;676;p72"/>
            <p:cNvSpPr txBox="1"/>
            <p:nvPr/>
          </p:nvSpPr>
          <p:spPr>
            <a:xfrm>
              <a:off x="536870964" y="1300286840"/>
              <a:ext cx="256764356" cy="1221948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DeptName</a:t>
              </a:r>
              <a:endParaRPr/>
            </a:p>
          </p:txBody>
        </p:sp>
        <p:sp>
          <p:nvSpPr>
            <p:cNvPr id="677" name="Google Shape;677;p72"/>
            <p:cNvSpPr txBox="1"/>
            <p:nvPr/>
          </p:nvSpPr>
          <p:spPr>
            <a:xfrm>
              <a:off x="1190452884" y="1260956475"/>
              <a:ext cx="375716244" cy="198567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addEmployee</a:t>
              </a:r>
              <a:br>
                <a:rPr lang="en-US" sz="1000" b="0" i="0" u="none">
                  <a:solidFill>
                    <a:schemeClr val="dk1"/>
                  </a:solidFill>
                  <a:latin typeface="Courier New"/>
                  <a:ea typeface="Courier New"/>
                  <a:cs typeface="Courier New"/>
                  <a:sym typeface="Courier New"/>
                </a:rPr>
              </a:br>
              <a:r>
                <a:rPr lang="en-US" sz="1000" b="0" i="0" u="none">
                  <a:solidFill>
                    <a:schemeClr val="dk1"/>
                  </a:solidFill>
                  <a:latin typeface="Courier New"/>
                  <a:ea typeface="Courier New"/>
                  <a:cs typeface="Courier New"/>
                  <a:sym typeface="Courier New"/>
                </a:rPr>
                <a:t>getDepartment</a:t>
              </a:r>
              <a:endParaRPr/>
            </a:p>
          </p:txBody>
        </p:sp>
        <p:sp>
          <p:nvSpPr>
            <p:cNvPr id="678" name="Google Shape;678;p72"/>
            <p:cNvSpPr txBox="1"/>
            <p:nvPr/>
          </p:nvSpPr>
          <p:spPr>
            <a:xfrm>
              <a:off x="1143768417" y="1948916501"/>
              <a:ext cx="434538913" cy="198567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ApproveExpense</a:t>
              </a:r>
              <a:endParaRPr/>
            </a:p>
            <a:p>
              <a:pPr marL="0" marR="0" lvl="0" indent="0" algn="ctr"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getBudget</a:t>
              </a:r>
              <a:endParaRPr/>
            </a:p>
          </p:txBody>
        </p:sp>
        <p:sp>
          <p:nvSpPr>
            <p:cNvPr id="679" name="Google Shape;679;p72"/>
            <p:cNvSpPr txBox="1"/>
            <p:nvPr/>
          </p:nvSpPr>
          <p:spPr>
            <a:xfrm>
              <a:off x="1319302254" y="513398047"/>
              <a:ext cx="280106570" cy="1680180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b="0" i="0" u="none">
                  <a:solidFill>
                    <a:schemeClr val="dk1"/>
                  </a:solidFill>
                  <a:latin typeface="Arial"/>
                  <a:ea typeface="Arial"/>
                  <a:cs typeface="Arial"/>
                  <a:sym typeface="Arial"/>
                </a:rPr>
                <a:t>Set Name</a:t>
              </a:r>
              <a:br>
                <a:rPr lang="en-US" sz="800" b="0" i="0" u="none">
                  <a:solidFill>
                    <a:schemeClr val="dk1"/>
                  </a:solidFill>
                  <a:latin typeface="Arial"/>
                  <a:ea typeface="Arial"/>
                  <a:cs typeface="Arial"/>
                  <a:sym typeface="Arial"/>
                </a:rPr>
              </a:br>
              <a:r>
                <a:rPr lang="en-US" sz="800" b="0" i="0" u="none">
                  <a:solidFill>
                    <a:schemeClr val="dk1"/>
                  </a:solidFill>
                  <a:latin typeface="Arial"/>
                  <a:ea typeface="Arial"/>
                  <a:cs typeface="Arial"/>
                  <a:sym typeface="Arial"/>
                </a:rPr>
                <a:t>Raise Salary</a:t>
              </a:r>
              <a:endParaRPr/>
            </a:p>
          </p:txBody>
        </p:sp>
        <p:grpSp>
          <p:nvGrpSpPr>
            <p:cNvPr id="680" name="Google Shape;680;p72"/>
            <p:cNvGrpSpPr/>
            <p:nvPr/>
          </p:nvGrpSpPr>
          <p:grpSpPr>
            <a:xfrm>
              <a:off x="1844034881" y="1285765602"/>
              <a:ext cx="233422141" cy="122194841"/>
              <a:chOff x="0" y="0"/>
              <a:chExt cx="2147483647" cy="2147483647"/>
            </a:xfrm>
          </p:grpSpPr>
          <p:sp>
            <p:nvSpPr>
              <p:cNvPr id="681" name="Google Shape;681;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2" name="Google Shape;682;p72"/>
              <p:cNvSpPr txBox="1"/>
              <p:nvPr/>
            </p:nvSpPr>
            <p:spPr>
              <a:xfrm>
                <a:off x="214748364" y="0"/>
                <a:ext cx="1717986917"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Admin</a:t>
                </a:r>
                <a:endParaRPr/>
              </a:p>
            </p:txBody>
          </p:sp>
        </p:grpSp>
        <p:grpSp>
          <p:nvGrpSpPr>
            <p:cNvPr id="683" name="Google Shape;683;p72"/>
            <p:cNvGrpSpPr/>
            <p:nvPr/>
          </p:nvGrpSpPr>
          <p:grpSpPr>
            <a:xfrm>
              <a:off x="1260479508" y="1663932036"/>
              <a:ext cx="233422141" cy="122194841"/>
              <a:chOff x="0" y="0"/>
              <a:chExt cx="2147483647" cy="2147483647"/>
            </a:xfrm>
          </p:grpSpPr>
          <p:sp>
            <p:nvSpPr>
              <p:cNvPr id="684" name="Google Shape;684;p72"/>
              <p:cNvSpPr txBox="1"/>
              <p:nvPr/>
            </p:nvSpPr>
            <p:spPr>
              <a:xfrm>
                <a:off x="0" y="0"/>
                <a:ext cx="2147483647" cy="1993797987"/>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5" name="Google Shape;685;p72"/>
              <p:cNvSpPr txBox="1"/>
              <p:nvPr/>
            </p:nvSpPr>
            <p:spPr>
              <a:xfrm>
                <a:off x="171798691" y="0"/>
                <a:ext cx="1932735282" cy="214748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Director</a:t>
                </a:r>
                <a:endParaRPr/>
              </a:p>
            </p:txBody>
          </p:sp>
        </p:grpSp>
        <p:sp>
          <p:nvSpPr>
            <p:cNvPr id="686" name="Google Shape;686;p72"/>
            <p:cNvSpPr txBox="1"/>
            <p:nvPr/>
          </p:nvSpPr>
          <p:spPr>
            <a:xfrm>
              <a:off x="0" y="756332743"/>
              <a:ext cx="326790998" cy="491616283"/>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7" name="Google Shape;687;p72"/>
            <p:cNvSpPr txBox="1"/>
            <p:nvPr/>
          </p:nvSpPr>
          <p:spPr>
            <a:xfrm>
              <a:off x="560213121" y="1991877239"/>
              <a:ext cx="256764356" cy="1221948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Courier New"/>
                <a:buNone/>
              </a:pPr>
              <a:r>
                <a:rPr lang="en-US" sz="1000" b="0" i="0" u="none">
                  <a:solidFill>
                    <a:schemeClr val="dk1"/>
                  </a:solidFill>
                  <a:latin typeface="Courier New"/>
                  <a:ea typeface="Courier New"/>
                  <a:cs typeface="Courier New"/>
                  <a:sym typeface="Courier New"/>
                </a:rPr>
                <a:t> budget</a:t>
              </a:r>
              <a:endParaRPr/>
            </a:p>
          </p:txBody>
        </p:sp>
      </p:grpSp>
      <p:sp>
        <p:nvSpPr>
          <p:cNvPr id="688" name="Google Shape;688;p7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73" descr="Duke-Summary.gif"/>
          <p:cNvPicPr preferRelativeResize="0"/>
          <p:nvPr/>
        </p:nvPicPr>
        <p:blipFill rotWithShape="1">
          <a:blip r:embed="rId3">
            <a:alphaModFix/>
          </a:blip>
          <a:srcRect/>
          <a:stretch/>
        </p:blipFill>
        <p:spPr>
          <a:xfrm>
            <a:off x="6459537" y="4756150"/>
            <a:ext cx="2074862" cy="1492250"/>
          </a:xfrm>
          <a:prstGeom prst="rect">
            <a:avLst/>
          </a:prstGeom>
          <a:noFill/>
          <a:ln>
            <a:noFill/>
          </a:ln>
        </p:spPr>
      </p:pic>
      <p:sp>
        <p:nvSpPr>
          <p:cNvPr id="695" name="Google Shape;695;p73"/>
          <p:cNvSpPr txBox="1">
            <a:spLocks noGrp="1"/>
          </p:cNvSpPr>
          <p:nvPr>
            <p:ph type="body" idx="1"/>
          </p:nvPr>
        </p:nvSpPr>
        <p:spPr>
          <a:xfrm>
            <a:off x="609600" y="1447800"/>
            <a:ext cx="7918500" cy="22290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this lesson, you should have learned how to:</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encapsulation in Java class design</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Java 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Make classes immutable</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Create and use Java subclasses</a:t>
            </a:r>
            <a:endParaRPr/>
          </a:p>
          <a:p>
            <a:pPr marL="574675" marR="0" lvl="1" indent="-460375" algn="l" rtl="0">
              <a:lnSpc>
                <a:spcPct val="95000"/>
              </a:lnSpc>
              <a:spcBef>
                <a:spcPts val="4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Overload methods</a:t>
            </a:r>
            <a:endParaRPr/>
          </a:p>
        </p:txBody>
      </p:sp>
      <p:sp>
        <p:nvSpPr>
          <p:cNvPr id="696" name="Google Shape;696;p7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Summary</a:t>
            </a:r>
            <a:endParaRPr/>
          </a:p>
        </p:txBody>
      </p:sp>
      <p:sp>
        <p:nvSpPr>
          <p:cNvPr id="697" name="Google Shape;697;p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74" descr="Duke-Practise-Overview.gif"/>
          <p:cNvPicPr preferRelativeResize="0"/>
          <p:nvPr/>
        </p:nvPicPr>
        <p:blipFill rotWithShape="1">
          <a:blip r:embed="rId3">
            <a:alphaModFix/>
          </a:blip>
          <a:srcRect/>
          <a:stretch/>
        </p:blipFill>
        <p:spPr>
          <a:xfrm>
            <a:off x="6705600" y="4451350"/>
            <a:ext cx="1828800" cy="1873250"/>
          </a:xfrm>
          <a:prstGeom prst="rect">
            <a:avLst/>
          </a:prstGeom>
          <a:noFill/>
          <a:ln>
            <a:noFill/>
          </a:ln>
        </p:spPr>
      </p:pic>
      <p:sp>
        <p:nvSpPr>
          <p:cNvPr id="704" name="Google Shape;704;p7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This </a:t>
            </a:r>
            <a:r>
              <a:rPr lang="en-US"/>
              <a:t>Lab </a:t>
            </a:r>
            <a:r>
              <a:rPr lang="en-US" sz="2200" b="0" i="0" u="none">
                <a:solidFill>
                  <a:schemeClr val="dk1"/>
                </a:solidFill>
                <a:latin typeface="Arial"/>
                <a:ea typeface="Arial"/>
                <a:cs typeface="Arial"/>
                <a:sym typeface="Arial"/>
              </a:rPr>
              <a:t>covers the following topics:</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Applying encapsulation principles to the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class that you created in the previous practice</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subclasses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including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Engineer</a:t>
            </a:r>
            <a:r>
              <a:rPr lang="en-US" sz="2200" b="0" i="0" u="none" strike="noStrike" cap="none">
                <a:solidFill>
                  <a:schemeClr val="dk1"/>
                </a:solidFill>
                <a:latin typeface="Arial"/>
                <a:ea typeface="Arial"/>
                <a:cs typeface="Arial"/>
                <a:sym typeface="Arial"/>
              </a:rPr>
              <a:t>, and Administrative assistant (</a:t>
            </a:r>
            <a:r>
              <a:rPr lang="en-US" sz="2200" b="0" i="0" u="none" strike="noStrike" cap="none">
                <a:solidFill>
                  <a:schemeClr val="dk1"/>
                </a:solidFill>
                <a:latin typeface="Courier New"/>
                <a:ea typeface="Courier New"/>
                <a:cs typeface="Courier New"/>
                <a:sym typeface="Courier New"/>
              </a:rPr>
              <a:t>Admin</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a subclass of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called </a:t>
            </a:r>
            <a:r>
              <a:rPr lang="en-US" sz="2200" b="0" i="0" u="none" strike="noStrike" cap="none">
                <a:solidFill>
                  <a:schemeClr val="dk1"/>
                </a:solidFill>
                <a:latin typeface="Courier New"/>
                <a:ea typeface="Courier New"/>
                <a:cs typeface="Courier New"/>
                <a:sym typeface="Courier New"/>
              </a:rPr>
              <a:t>Director</a:t>
            </a:r>
            <a:endParaRPr/>
          </a:p>
          <a:p>
            <a:pPr marL="574675" marR="0" lvl="1" indent="-460375" algn="l" rtl="0">
              <a:lnSpc>
                <a:spcPct val="10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Creating a test class with a </a:t>
            </a:r>
            <a:r>
              <a:rPr lang="en-US" sz="2200" b="0" i="0" u="none" strike="noStrike" cap="none">
                <a:solidFill>
                  <a:schemeClr val="dk1"/>
                </a:solidFill>
                <a:latin typeface="Courier New"/>
                <a:ea typeface="Courier New"/>
                <a:cs typeface="Courier New"/>
                <a:sym typeface="Courier New"/>
              </a:rPr>
              <a:t>main</a:t>
            </a:r>
            <a:r>
              <a:rPr lang="en-US" sz="2200" b="0" i="0" u="none" strike="noStrike" cap="none">
                <a:solidFill>
                  <a:schemeClr val="dk1"/>
                </a:solidFill>
                <a:latin typeface="Arial"/>
                <a:ea typeface="Arial"/>
                <a:cs typeface="Arial"/>
                <a:sym typeface="Arial"/>
              </a:rPr>
              <a:t> method to test your new classes</a:t>
            </a:r>
            <a:endParaRPr/>
          </a:p>
        </p:txBody>
      </p:sp>
      <p:sp>
        <p:nvSpPr>
          <p:cNvPr id="705" name="Google Shape;705;p7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a:t>Lab </a:t>
            </a:r>
            <a:r>
              <a:rPr lang="en-US" sz="2600" b="1" i="0" u="none" strike="noStrike" cap="none">
                <a:solidFill>
                  <a:schemeClr val="dk1"/>
                </a:solidFill>
                <a:latin typeface="Arial"/>
                <a:ea typeface="Arial"/>
                <a:cs typeface="Arial"/>
                <a:sym typeface="Arial"/>
              </a:rPr>
              <a:t>3-1 Overview:</a:t>
            </a:r>
            <a:br>
              <a:rPr lang="en-US" sz="2600" b="1" i="0" u="none" strike="noStrike" cap="none">
                <a:solidFill>
                  <a:schemeClr val="dk1"/>
                </a:solidFill>
                <a:latin typeface="Arial"/>
                <a:ea typeface="Arial"/>
                <a:cs typeface="Arial"/>
                <a:sym typeface="Arial"/>
              </a:rPr>
            </a:br>
            <a:r>
              <a:rPr lang="en-US" sz="2600" b="1" i="0" u="none" strike="noStrike" cap="none">
                <a:solidFill>
                  <a:schemeClr val="dk1"/>
                </a:solidFill>
                <a:latin typeface="Arial"/>
                <a:ea typeface="Arial"/>
                <a:cs typeface="Arial"/>
                <a:sym typeface="Arial"/>
              </a:rPr>
              <a:t> Creating Subclasses </a:t>
            </a:r>
            <a:br>
              <a:rPr lang="en-US" sz="2600" b="1" i="0" u="none" strike="noStrike" cap="none">
                <a:solidFill>
                  <a:schemeClr val="dk1"/>
                </a:solidFill>
                <a:latin typeface="Arial"/>
                <a:ea typeface="Arial"/>
                <a:cs typeface="Arial"/>
                <a:sym typeface="Arial"/>
              </a:rPr>
            </a:br>
            <a:endParaRPr/>
          </a:p>
        </p:txBody>
      </p:sp>
      <p:sp>
        <p:nvSpPr>
          <p:cNvPr id="706" name="Google Shape;706;p7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713" name="Google Shape;713;p75"/>
          <p:cNvSpPr txBox="1">
            <a:spLocks noGrp="1"/>
          </p:cNvSpPr>
          <p:nvPr>
            <p:ph type="body" idx="1"/>
          </p:nvPr>
        </p:nvSpPr>
        <p:spPr>
          <a:xfrm>
            <a:off x="609600" y="1447800"/>
            <a:ext cx="7918500" cy="2497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Which of the following declarations demonstrates the application of good Java naming conventions?  </a:t>
            </a:r>
            <a:endParaRPr sz="700" b="0" i="0" u="none">
              <a:solidFill>
                <a:schemeClr val="dk1"/>
              </a:solidFill>
              <a:latin typeface="Courier New"/>
              <a:ea typeface="Courier New"/>
              <a:cs typeface="Courier New"/>
              <a:sym typeface="Courier New"/>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class repeat { }</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void Screencoord (int x, int y){}</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private int XCOORD;</a:t>
            </a:r>
            <a:endParaRPr/>
          </a:p>
          <a:p>
            <a:pPr marL="574675" marR="0" lvl="1" indent="-457200"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Courier New"/>
                <a:ea typeface="Courier New"/>
                <a:cs typeface="Courier New"/>
                <a:sym typeface="Courier New"/>
              </a:rPr>
              <a:t>public int calcOffset (int xCoord, int yCoord) { }</a:t>
            </a:r>
            <a:endParaRPr/>
          </a:p>
        </p:txBody>
      </p:sp>
      <p:sp>
        <p:nvSpPr>
          <p:cNvPr id="714" name="Google Shape;714;p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6"/>
          <p:cNvSpPr txBox="1"/>
          <p:nvPr/>
        </p:nvSpPr>
        <p:spPr>
          <a:xfrm>
            <a:off x="609600" y="1700212"/>
            <a:ext cx="7924800" cy="2667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1" name="Google Shape;721;p7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Quiz</a:t>
            </a:r>
            <a:endParaRPr/>
          </a:p>
        </p:txBody>
      </p:sp>
      <p:sp>
        <p:nvSpPr>
          <p:cNvPr id="722" name="Google Shape;722;p76"/>
          <p:cNvSpPr txBox="1">
            <a:spLocks noGrp="1"/>
          </p:cNvSpPr>
          <p:nvPr>
            <p:ph type="body" idx="1"/>
          </p:nvPr>
        </p:nvSpPr>
        <p:spPr>
          <a:xfrm>
            <a:off x="609600" y="990600"/>
            <a:ext cx="7918500" cy="5248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What changes would you perform to make this class immutable? (Choose all that apply.)</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Stock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symbol;</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price;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int shares;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getStockValue()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setSymbol(String symbol)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setPrice(double price)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void setShares(int number)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Make the fields </a:t>
            </a:r>
            <a:r>
              <a:rPr lang="en-US" sz="2200" b="0" i="0" u="none" strike="noStrike" cap="none">
                <a:solidFill>
                  <a:schemeClr val="dk1"/>
                </a:solidFill>
                <a:latin typeface="Courier New"/>
                <a:ea typeface="Courier New"/>
                <a:cs typeface="Courier New"/>
                <a:sym typeface="Courier New"/>
              </a:rPr>
              <a: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shares</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price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Remove </a:t>
            </a:r>
            <a:r>
              <a:rPr lang="en-US" sz="2200" b="0" i="0" u="none" strike="noStrike" cap="none">
                <a:solidFill>
                  <a:schemeClr val="dk1"/>
                </a:solidFill>
                <a:latin typeface="Courier New"/>
                <a:ea typeface="Courier New"/>
                <a:cs typeface="Courier New"/>
                <a:sym typeface="Courier New"/>
              </a:rPr>
              <a:t>setSymbol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setPrice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setShares</a:t>
            </a:r>
            <a:r>
              <a:rPr lang="en-US" sz="2200" b="0" i="0" u="none" strike="noStrike" cap="none">
                <a:solidFill>
                  <a:schemeClr val="dk1"/>
                </a:solidFill>
                <a:latin typeface="Arial"/>
                <a:ea typeface="Arial"/>
                <a:cs typeface="Arial"/>
                <a:sym typeface="Arial"/>
              </a:rPr>
              <a:t>.</a:t>
            </a:r>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Make the </a:t>
            </a:r>
            <a:r>
              <a:rPr lang="en-US" sz="2200" b="0" i="0" u="none" strike="noStrike" cap="none">
                <a:solidFill>
                  <a:schemeClr val="dk1"/>
                </a:solidFill>
                <a:latin typeface="Courier New"/>
                <a:ea typeface="Courier New"/>
                <a:cs typeface="Courier New"/>
                <a:sym typeface="Courier New"/>
              </a:rPr>
              <a:t>getStockValue</a:t>
            </a:r>
            <a:r>
              <a:rPr lang="en-US" sz="2200" b="0" i="0" u="none" strike="noStrike" cap="none">
                <a:solidFill>
                  <a:schemeClr val="dk1"/>
                </a:solidFill>
                <a:latin typeface="Arial"/>
                <a:ea typeface="Arial"/>
                <a:cs typeface="Arial"/>
                <a:sym typeface="Arial"/>
              </a:rPr>
              <a:t> method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a:t>
            </a:r>
            <a:endParaRPr sz="2200" b="0" i="0" u="none" strike="noStrike" cap="none">
              <a:solidFill>
                <a:schemeClr val="dk1"/>
              </a:solidFill>
              <a:latin typeface="Courier New"/>
              <a:ea typeface="Courier New"/>
              <a:cs typeface="Courier New"/>
              <a:sym typeface="Courier New"/>
            </a:endParaRPr>
          </a:p>
          <a:p>
            <a:pPr marL="566737" marR="0" lvl="1" indent="-449262" algn="l" rtl="0">
              <a:lnSpc>
                <a:spcPct val="90000"/>
              </a:lnSpc>
              <a:spcBef>
                <a:spcPts val="440"/>
              </a:spcBef>
              <a:spcAft>
                <a:spcPts val="0"/>
              </a:spcAft>
              <a:buClr>
                <a:srgbClr val="FF0000"/>
              </a:buClr>
              <a:buSzPts val="2200"/>
              <a:buFont typeface="Arial"/>
              <a:buAutoNum type="alphaLcPeriod"/>
            </a:pPr>
            <a:r>
              <a:rPr lang="en-US" sz="2200" b="0" i="0" u="none" strike="noStrike" cap="none">
                <a:solidFill>
                  <a:schemeClr val="dk1"/>
                </a:solidFill>
                <a:latin typeface="Arial"/>
                <a:ea typeface="Arial"/>
                <a:cs typeface="Arial"/>
                <a:sym typeface="Arial"/>
              </a:rPr>
              <a:t>Add a constructor that takes </a:t>
            </a:r>
            <a:r>
              <a:rPr lang="en-US" sz="2200" b="0" i="0" u="none" strike="noStrike" cap="none">
                <a:solidFill>
                  <a:schemeClr val="dk1"/>
                </a:solidFill>
                <a:latin typeface="Courier New"/>
                <a:ea typeface="Courier New"/>
                <a:cs typeface="Courier New"/>
                <a:sym typeface="Courier New"/>
              </a:rPr>
              <a:t>symbol</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shares</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price</a:t>
            </a:r>
            <a:r>
              <a:rPr lang="en-US" sz="2200" b="0" i="0" u="none" strike="noStrike" cap="none">
                <a:solidFill>
                  <a:schemeClr val="dk1"/>
                </a:solidFill>
                <a:latin typeface="Arial"/>
                <a:ea typeface="Arial"/>
                <a:cs typeface="Arial"/>
                <a:sym typeface="Arial"/>
              </a:rPr>
              <a:t> as arguments.</a:t>
            </a:r>
            <a:endParaRPr/>
          </a:p>
        </p:txBody>
      </p:sp>
      <p:sp>
        <p:nvSpPr>
          <p:cNvPr id="723" name="Google Shape;723;p7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7"/>
          <p:cNvSpPr txBox="1">
            <a:spLocks noGrp="1"/>
          </p:cNvSpPr>
          <p:nvPr>
            <p:ph type="ctrTitle"/>
          </p:nvPr>
        </p:nvSpPr>
        <p:spPr>
          <a:xfrm>
            <a:off x="311708" y="992767"/>
            <a:ext cx="8520600" cy="27369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 Polymorphism, and Static Classes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 smtClean="0"/>
              <a:t>Java Technology Product Groups</a:t>
            </a:r>
          </a:p>
        </p:txBody>
      </p:sp>
      <p:pic>
        <p:nvPicPr>
          <p:cNvPr id="12291" name="Picture 34" descr="JavaPlatformGroup.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66800"/>
            <a:ext cx="86106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ChangeArrowheads="1"/>
          </p:cNvSpPr>
          <p:nvPr/>
        </p:nvSpPr>
        <p:spPr bwMode="auto">
          <a:xfrm>
            <a:off x="2133600" y="1225550"/>
            <a:ext cx="5257800" cy="990600"/>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 altLang=""/>
          </a:p>
        </p:txBody>
      </p:sp>
      <p:pic>
        <p:nvPicPr>
          <p:cNvPr id="12293" name="Picture 4" descr="compu03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62050"/>
            <a:ext cx="1001713"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descr="elect023.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423988"/>
            <a:ext cx="3143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mobile_num.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1371600"/>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embeded.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1651000"/>
            <a:ext cx="752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0" descr="DVD-player2.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00625" y="1603375"/>
            <a:ext cx="10191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6" descr="elect046.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1066800"/>
            <a:ext cx="6762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713295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78" descr="Duke-with-Dart.gif"/>
          <p:cNvPicPr preferRelativeResize="0"/>
          <p:nvPr/>
        </p:nvPicPr>
        <p:blipFill rotWithShape="1">
          <a:blip r:embed="rId3">
            <a:alphaModFix/>
          </a:blip>
          <a:srcRect/>
          <a:stretch/>
        </p:blipFill>
        <p:spPr>
          <a:xfrm>
            <a:off x="6172200" y="5335587"/>
            <a:ext cx="2533650" cy="896937"/>
          </a:xfrm>
          <a:prstGeom prst="rect">
            <a:avLst/>
          </a:prstGeom>
          <a:noFill/>
          <a:ln>
            <a:noFill/>
          </a:ln>
        </p:spPr>
      </p:pic>
      <p:sp>
        <p:nvSpPr>
          <p:cNvPr id="735" name="Google Shape;735;p7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Objectives</a:t>
            </a:r>
            <a:endParaRPr/>
          </a:p>
        </p:txBody>
      </p:sp>
      <p:sp>
        <p:nvSpPr>
          <p:cNvPr id="736" name="Google Shape;736;p78"/>
          <p:cNvSpPr txBox="1">
            <a:spLocks noGrp="1"/>
          </p:cNvSpPr>
          <p:nvPr>
            <p:ph type="body" idx="1"/>
          </p:nvPr>
        </p:nvSpPr>
        <p:spPr>
          <a:xfrm>
            <a:off x="609600" y="1447800"/>
            <a:ext cx="7918500" cy="46974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After completing this lesson, you should be able to do the following:</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access levels: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Courier New"/>
                <a:ea typeface="Courier New"/>
                <a:cs typeface="Courier New"/>
                <a:sym typeface="Courier New"/>
              </a:rPr>
              <a:t>protected</a:t>
            </a:r>
            <a:r>
              <a:rPr lang="en-US" sz="2200" b="0" i="0" u="none" strike="noStrike" cap="none">
                <a:solidFill>
                  <a:schemeClr val="dk1"/>
                </a:solidFill>
                <a:latin typeface="Arial"/>
                <a:ea typeface="Arial"/>
                <a:cs typeface="Arial"/>
                <a:sym typeface="Arial"/>
              </a:rPr>
              <a:t>, default, and </a:t>
            </a:r>
            <a:r>
              <a:rPr lang="en-US" sz="2200" b="0" i="0" u="none" strike="noStrike" cap="none">
                <a:solidFill>
                  <a:schemeClr val="dk1"/>
                </a:solidFill>
                <a:latin typeface="Courier New"/>
                <a:ea typeface="Courier New"/>
                <a:cs typeface="Courier New"/>
                <a:sym typeface="Courier New"/>
              </a:rPr>
              <a:t>public</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Override methods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virtual method invocation</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a:t>
            </a:r>
            <a:r>
              <a:rPr lang="en-US" sz="2200" b="0" i="0" u="none" strike="noStrike" cap="none">
                <a:solidFill>
                  <a:schemeClr val="dk1"/>
                </a:solidFill>
                <a:latin typeface="Courier New"/>
                <a:ea typeface="Courier New"/>
                <a:cs typeface="Courier New"/>
                <a:sym typeface="Courier New"/>
              </a:rPr>
              <a:t>varargs</a:t>
            </a:r>
            <a:r>
              <a:rPr lang="en-US" sz="2200" b="0" i="0" u="none" strike="noStrike" cap="none">
                <a:solidFill>
                  <a:schemeClr val="dk1"/>
                </a:solidFill>
                <a:latin typeface="Arial"/>
                <a:ea typeface="Arial"/>
                <a:cs typeface="Arial"/>
                <a:sym typeface="Arial"/>
              </a:rPr>
              <a:t> to specify variable arguments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the </a:t>
            </a:r>
            <a:r>
              <a:rPr lang="en-US" sz="2200" b="0" i="0" u="none" strike="noStrike" cap="none">
                <a:solidFill>
                  <a:schemeClr val="dk1"/>
                </a:solidFill>
                <a:latin typeface="Courier New"/>
                <a:ea typeface="Courier New"/>
                <a:cs typeface="Courier New"/>
                <a:sym typeface="Courier New"/>
              </a:rPr>
              <a:t>instanceof</a:t>
            </a:r>
            <a:r>
              <a:rPr lang="en-US" sz="2200" b="0" i="0" u="none" strike="noStrike" cap="none">
                <a:solidFill>
                  <a:schemeClr val="dk1"/>
                </a:solidFill>
                <a:latin typeface="Arial"/>
                <a:ea typeface="Arial"/>
                <a:cs typeface="Arial"/>
                <a:sym typeface="Arial"/>
              </a:rPr>
              <a:t> operator to compare object types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Use upward and downward casts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Model business problems by using the </a:t>
            </a:r>
            <a:r>
              <a:rPr lang="en-US" sz="2200" b="0" i="0" u="none" strike="noStrike" cap="none">
                <a:solidFill>
                  <a:schemeClr val="dk1"/>
                </a:solidFill>
                <a:latin typeface="Courier New"/>
                <a:ea typeface="Courier New"/>
                <a:cs typeface="Courier New"/>
                <a:sym typeface="Courier New"/>
              </a:rPr>
              <a:t>static</a:t>
            </a:r>
            <a:r>
              <a:rPr lang="en-US" sz="2200" b="0" i="0" u="none" strike="noStrike" cap="none">
                <a:solidFill>
                  <a:schemeClr val="dk1"/>
                </a:solidFill>
                <a:latin typeface="Arial"/>
                <a:ea typeface="Arial"/>
                <a:cs typeface="Arial"/>
                <a:sym typeface="Arial"/>
              </a:rPr>
              <a:t> keyword</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Implement the singleton design pattern</a:t>
            </a:r>
            <a:endParaRPr/>
          </a:p>
          <a:p>
            <a:pPr marL="7937" marR="0" lvl="0" indent="7938"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737" name="Google Shape;737;p7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9"/>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Access Control</a:t>
            </a:r>
            <a:endParaRPr/>
          </a:p>
        </p:txBody>
      </p:sp>
      <p:sp>
        <p:nvSpPr>
          <p:cNvPr id="744" name="Google Shape;744;p79"/>
          <p:cNvSpPr txBox="1">
            <a:spLocks noGrp="1"/>
          </p:cNvSpPr>
          <p:nvPr>
            <p:ph type="body" idx="1"/>
          </p:nvPr>
        </p:nvSpPr>
        <p:spPr>
          <a:xfrm>
            <a:off x="609600" y="1066800"/>
            <a:ext cx="7918500" cy="18288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have seen the keywords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private</a:t>
            </a:r>
            <a:r>
              <a:rPr lang="en-US" sz="2200" b="0" i="0" u="none" strike="noStrike" cap="none">
                <a:solidFill>
                  <a:schemeClr val="dk1"/>
                </a:solidFill>
                <a:latin typeface="Arial"/>
                <a:ea typeface="Arial"/>
                <a:cs typeface="Arial"/>
                <a:sym typeface="Arial"/>
              </a:rPr>
              <a:t>. </a:t>
            </a:r>
            <a:endParaRPr/>
          </a:p>
          <a:p>
            <a:pPr marL="574675" marR="0" lvl="1" indent="-460375" algn="l" rtl="0">
              <a:lnSpc>
                <a:spcPct val="100000"/>
              </a:lnSpc>
              <a:spcBef>
                <a:spcPts val="1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There are four access levels that can be applied to data fields and methods. </a:t>
            </a:r>
            <a:endParaRPr/>
          </a:p>
          <a:p>
            <a:pPr marL="574675" marR="0" lvl="1" indent="-460375" algn="l" rtl="0">
              <a:lnSpc>
                <a:spcPct val="100000"/>
              </a:lnSpc>
              <a:spcBef>
                <a:spcPts val="150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Classes can be default (no modifier) or </a:t>
            </a:r>
            <a:r>
              <a:rPr lang="en-US" sz="2200" b="0" i="0" u="none" strike="noStrike" cap="none">
                <a:solidFill>
                  <a:schemeClr val="dk1"/>
                </a:solidFill>
                <a:latin typeface="Courier New"/>
                <a:ea typeface="Courier New"/>
                <a:cs typeface="Courier New"/>
                <a:sym typeface="Courier New"/>
              </a:rPr>
              <a:t>public</a:t>
            </a:r>
            <a:r>
              <a:rPr lang="en-US" sz="2200" b="0" i="0" u="none" strike="noStrike" cap="none">
                <a:solidFill>
                  <a:schemeClr val="dk1"/>
                </a:solidFill>
                <a:latin typeface="Arial"/>
                <a:ea typeface="Arial"/>
                <a:cs typeface="Arial"/>
                <a:sym typeface="Arial"/>
              </a:rPr>
              <a:t>.</a:t>
            </a:r>
            <a:endParaRPr/>
          </a:p>
          <a:p>
            <a:pPr marL="574675" marR="0" lvl="1" indent="-460375" algn="l" rtl="0">
              <a:lnSpc>
                <a:spcPct val="100000"/>
              </a:lnSpc>
              <a:spcBef>
                <a:spcPts val="90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7937" marR="0" lvl="0" indent="7938" algn="l" rtl="0">
              <a:spcBef>
                <a:spcPts val="840"/>
              </a:spcBef>
              <a:spcAft>
                <a:spcPts val="0"/>
              </a:spcAft>
              <a:buNone/>
            </a:pPr>
            <a:endParaRPr sz="2200" b="0" i="0" u="none" strike="noStrike" cap="none">
              <a:solidFill>
                <a:schemeClr val="dk1"/>
              </a:solidFill>
              <a:latin typeface="Arial"/>
              <a:ea typeface="Arial"/>
              <a:cs typeface="Arial"/>
              <a:sym typeface="Arial"/>
            </a:endParaRPr>
          </a:p>
        </p:txBody>
      </p:sp>
      <p:graphicFrame>
        <p:nvGraphicFramePr>
          <p:cNvPr id="745" name="Google Shape;745;p79"/>
          <p:cNvGraphicFramePr/>
          <p:nvPr/>
        </p:nvGraphicFramePr>
        <p:xfrm>
          <a:off x="685800" y="3124200"/>
          <a:ext cx="3000000" cy="3000000"/>
        </p:xfrm>
        <a:graphic>
          <a:graphicData uri="http://schemas.openxmlformats.org/drawingml/2006/table">
            <a:tbl>
              <a:tblPr>
                <a:noFill/>
                <a:tableStyleId>{A0095474-483F-4493-A76D-1D2E1571B2CC}</a:tableStyleId>
              </a:tblPr>
              <a:tblGrid>
                <a:gridCol w="1577975"/>
                <a:gridCol w="1574800"/>
                <a:gridCol w="1576375"/>
                <a:gridCol w="1576375"/>
                <a:gridCol w="1576375"/>
              </a:tblGrid>
              <a:tr h="969950">
                <a:tc>
                  <a:txBody>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Modifier (keyword)</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Same Class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Same Package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Subclass in Another Package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Universe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57150" cap="flat" cmpd="sng">
                      <a:solidFill>
                        <a:schemeClr val="dk1"/>
                      </a:solidFill>
                      <a:prstDash val="solid"/>
                      <a:round/>
                      <a:headEnd type="none" w="sm" len="sm"/>
                      <a:tailEnd type="none" w="sm" len="sm"/>
                    </a:lnB>
                    <a:solidFill>
                      <a:schemeClr val="accent2"/>
                    </a:solidFill>
                  </a:tcPr>
                </a:tc>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strike="noStrike" cap="none">
                          <a:solidFill>
                            <a:schemeClr val="dk1"/>
                          </a:solidFill>
                          <a:latin typeface="Courier New"/>
                          <a:ea typeface="Courier New"/>
                          <a:cs typeface="Courier New"/>
                          <a:sym typeface="Courier New"/>
                        </a:rPr>
                        <a:t>private</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571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8100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1" u="none">
                          <a:solidFill>
                            <a:schemeClr val="dk1"/>
                          </a:solidFill>
                          <a:latin typeface="Courier New"/>
                          <a:ea typeface="Courier New"/>
                          <a:cs typeface="Courier New"/>
                          <a:sym typeface="Courier New"/>
                        </a:rPr>
                        <a:t>default</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protected</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r>
                        <a:rPr lang="en-US" sz="2000" b="0" i="0" u="none">
                          <a:solidFill>
                            <a:schemeClr val="dk1"/>
                          </a:solidFill>
                          <a:latin typeface="Arial"/>
                          <a:ea typeface="Arial"/>
                          <a:cs typeface="Arial"/>
                          <a:sym typeface="Arial"/>
                        </a:rPr>
                        <a:t> </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r h="4794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public</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Yes</a:t>
                      </a:r>
                      <a:endParaRPr/>
                    </a:p>
                  </a:txBody>
                  <a:tcPr marL="73150" marR="73150" marT="73150" marB="731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DDDDDD"/>
                    </a:solidFill>
                  </a:tcPr>
                </a:tc>
              </a:tr>
            </a:tbl>
          </a:graphicData>
        </a:graphic>
      </p:graphicFrame>
      <p:sp>
        <p:nvSpPr>
          <p:cNvPr id="746" name="Google Shape;746;p7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0"/>
          <p:cNvSpPr txBox="1"/>
          <p:nvPr/>
        </p:nvSpPr>
        <p:spPr>
          <a:xfrm>
            <a:off x="609600" y="3200400"/>
            <a:ext cx="79248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3" name="Google Shape;753;p80"/>
          <p:cNvSpPr txBox="1"/>
          <p:nvPr/>
        </p:nvSpPr>
        <p:spPr>
          <a:xfrm>
            <a:off x="609600" y="1295400"/>
            <a:ext cx="7924800" cy="1600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4" name="Google Shape;754;p80"/>
          <p:cNvSpPr txBox="1">
            <a:spLocks noGrp="1"/>
          </p:cNvSpPr>
          <p:nvPr>
            <p:ph type="title"/>
          </p:nvPr>
        </p:nvSpPr>
        <p:spPr>
          <a:xfrm>
            <a:off x="311700" y="593367"/>
            <a:ext cx="8520600" cy="7635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Protected Access Control: Example</a:t>
            </a:r>
            <a:endParaRPr/>
          </a:p>
        </p:txBody>
      </p:sp>
      <p:sp>
        <p:nvSpPr>
          <p:cNvPr id="755" name="Google Shape;755;p80"/>
          <p:cNvSpPr txBox="1">
            <a:spLocks noGrp="1"/>
          </p:cNvSpPr>
          <p:nvPr>
            <p:ph type="body" idx="4294967295"/>
          </p:nvPr>
        </p:nvSpPr>
        <p:spPr>
          <a:xfrm>
            <a:off x="609600" y="1295400"/>
            <a:ext cx="7918500" cy="4956300"/>
          </a:xfrm>
          <a:prstGeom prst="rect">
            <a:avLst/>
          </a:prstGeom>
          <a:noFill/>
          <a:ln>
            <a:noFill/>
          </a:ln>
        </p:spPr>
        <p:txBody>
          <a:bodyPr spcFirstLastPara="1" wrap="square" lIns="12700" tIns="12700" rIns="12700" bIns="12700" anchor="t" anchorCtr="0">
            <a:noAutofit/>
          </a:bodyPr>
          <a:lstStyle/>
          <a:p>
            <a:pPr marL="15875" marR="0" lvl="0" indent="-7937" algn="l" rtl="0">
              <a:lnSpc>
                <a:spcPct val="100000"/>
              </a:lnSpc>
              <a:spcBef>
                <a:spcPts val="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demo;</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Foo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protected int result = 20;</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int num= 25;</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60"/>
              </a:spcBef>
              <a:spcAft>
                <a:spcPts val="0"/>
              </a:spcAft>
              <a:buClr>
                <a:srgbClr val="000000"/>
              </a:buClr>
              <a:buSzPts val="1800"/>
              <a:buFont typeface="Arial"/>
              <a:buNone/>
            </a:pPr>
            <a:endParaRPr sz="1800" b="0" i="0" u="none">
              <a:solidFill>
                <a:schemeClr val="dk1"/>
              </a:solidFill>
              <a:latin typeface="Courier New"/>
              <a:ea typeface="Courier New"/>
              <a:cs typeface="Courier New"/>
              <a:sym typeface="Courier New"/>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package test;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import demo.Foo;</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Bar extends Foo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private int sum = 10;</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void reportSum ()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sum += result;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rgbClr val="FF0000"/>
                </a:solidFill>
                <a:latin typeface="Courier New"/>
                <a:ea typeface="Courier New"/>
                <a:cs typeface="Courier New"/>
                <a:sym typeface="Courier New"/>
              </a:rPr>
              <a:t>sum +=num;</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 </a:t>
            </a:r>
            <a:endParaRPr/>
          </a:p>
        </p:txBody>
      </p:sp>
      <p:sp>
        <p:nvSpPr>
          <p:cNvPr id="756" name="Google Shape;756;p80"/>
          <p:cNvSpPr txBox="1"/>
          <p:nvPr/>
        </p:nvSpPr>
        <p:spPr>
          <a:xfrm>
            <a:off x="5181600" y="2133600"/>
            <a:ext cx="31242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subclass-friendly declaration </a:t>
            </a:r>
            <a:endParaRPr/>
          </a:p>
        </p:txBody>
      </p:sp>
      <p:sp>
        <p:nvSpPr>
          <p:cNvPr id="757" name="Google Shape;757;p80"/>
          <p:cNvSpPr txBox="1"/>
          <p:nvPr/>
        </p:nvSpPr>
        <p:spPr>
          <a:xfrm>
            <a:off x="5715000" y="5334000"/>
            <a:ext cx="1593900" cy="36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compiler error</a:t>
            </a:r>
            <a:endParaRPr/>
          </a:p>
        </p:txBody>
      </p:sp>
      <p:cxnSp>
        <p:nvCxnSpPr>
          <p:cNvPr id="758" name="Google Shape;758;p80"/>
          <p:cNvCxnSpPr/>
          <p:nvPr/>
        </p:nvCxnSpPr>
        <p:spPr>
          <a:xfrm rot="10800000">
            <a:off x="5029200" y="2133600"/>
            <a:ext cx="762000" cy="0"/>
          </a:xfrm>
          <a:prstGeom prst="straightConnector1">
            <a:avLst/>
          </a:prstGeom>
          <a:noFill/>
          <a:ln w="28575" cap="flat" cmpd="sng">
            <a:solidFill>
              <a:schemeClr val="dk1"/>
            </a:solidFill>
            <a:prstDash val="solid"/>
            <a:miter lim="800000"/>
            <a:headEnd type="none" w="med" len="med"/>
            <a:tailEnd type="triangle" w="med" len="med"/>
          </a:ln>
        </p:spPr>
      </p:cxnSp>
      <p:cxnSp>
        <p:nvCxnSpPr>
          <p:cNvPr id="759" name="Google Shape;759;p80"/>
          <p:cNvCxnSpPr/>
          <p:nvPr/>
        </p:nvCxnSpPr>
        <p:spPr>
          <a:xfrm rot="10800000">
            <a:off x="4038600" y="5334037"/>
            <a:ext cx="1676400" cy="1857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760" name="Google Shape;760;p8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1"/>
          <p:cNvSpPr txBox="1"/>
          <p:nvPr/>
        </p:nvSpPr>
        <p:spPr>
          <a:xfrm>
            <a:off x="533400" y="2057400"/>
            <a:ext cx="8001000" cy="1905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67" name="Google Shape;767;p81"/>
          <p:cNvSpPr txBox="1"/>
          <p:nvPr/>
        </p:nvSpPr>
        <p:spPr>
          <a:xfrm>
            <a:off x="533400" y="4114800"/>
            <a:ext cx="8001000" cy="2057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68" name="Google Shape;768;p81"/>
          <p:cNvSpPr txBox="1">
            <a:spLocks noGrp="1"/>
          </p:cNvSpPr>
          <p:nvPr>
            <p:ph type="title"/>
          </p:nvPr>
        </p:nvSpPr>
        <p:spPr>
          <a:xfrm>
            <a:off x="609600" y="439737"/>
            <a:ext cx="7918500" cy="4746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Access Control: Good Practice</a:t>
            </a:r>
            <a:endParaRPr/>
          </a:p>
        </p:txBody>
      </p:sp>
      <p:sp>
        <p:nvSpPr>
          <p:cNvPr id="769" name="Google Shape;769;p81"/>
          <p:cNvSpPr txBox="1">
            <a:spLocks noGrp="1"/>
          </p:cNvSpPr>
          <p:nvPr>
            <p:ph type="body" idx="1"/>
          </p:nvPr>
        </p:nvSpPr>
        <p:spPr>
          <a:xfrm>
            <a:off x="609600" y="1066800"/>
            <a:ext cx="7918500" cy="5122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000"/>
              <a:buFont typeface="Arial"/>
              <a:buNone/>
            </a:pPr>
            <a:r>
              <a:rPr lang="en-US" sz="2000" b="0" i="0" u="none">
                <a:solidFill>
                  <a:schemeClr val="dk1"/>
                </a:solidFill>
                <a:latin typeface="Arial"/>
                <a:ea typeface="Arial"/>
                <a:cs typeface="Arial"/>
                <a:sym typeface="Arial"/>
              </a:rPr>
              <a:t>A good </a:t>
            </a:r>
            <a:r>
              <a:rPr lang="en-US" sz="2000"/>
              <a:t>Lab </a:t>
            </a:r>
            <a:r>
              <a:rPr lang="en-US" sz="2000" b="0" i="0" u="none">
                <a:solidFill>
                  <a:schemeClr val="dk1"/>
                </a:solidFill>
                <a:latin typeface="Arial"/>
                <a:ea typeface="Arial"/>
                <a:cs typeface="Arial"/>
                <a:sym typeface="Arial"/>
              </a:rPr>
              <a:t>when working with fields is to make fields as inaccessible as possible, and provide clear intent for the use of fields through methods.</a:t>
            </a:r>
            <a:endParaRPr/>
          </a:p>
          <a:p>
            <a:pPr marL="15875" marR="0" lvl="0" indent="-7937" algn="l" rtl="0">
              <a:lnSpc>
                <a:spcPct val="100000"/>
              </a:lnSpc>
              <a:spcBef>
                <a:spcPts val="12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package demo;</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class Foo3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private</a:t>
            </a:r>
            <a:r>
              <a:rPr lang="en-US" sz="1400" b="0" i="0" u="none">
                <a:solidFill>
                  <a:schemeClr val="dk1"/>
                </a:solidFill>
                <a:latin typeface="Courier New"/>
                <a:ea typeface="Courier New"/>
                <a:cs typeface="Courier New"/>
                <a:sym typeface="Courier New"/>
              </a:rPr>
              <a:t> int result = 20;</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r>
              <a:rPr lang="en-US" sz="1400" b="1" i="0" u="none">
                <a:solidFill>
                  <a:schemeClr val="dk1"/>
                </a:solidFill>
                <a:latin typeface="Courier New"/>
                <a:ea typeface="Courier New"/>
                <a:cs typeface="Courier New"/>
                <a:sym typeface="Courier New"/>
              </a:rPr>
              <a:t>protected</a:t>
            </a:r>
            <a:r>
              <a:rPr lang="en-US" sz="1400" b="0" i="0" u="none">
                <a:solidFill>
                  <a:schemeClr val="dk1"/>
                </a:solidFill>
                <a:latin typeface="Courier New"/>
                <a:ea typeface="Courier New"/>
                <a:cs typeface="Courier New"/>
                <a:sym typeface="Courier New"/>
              </a:rPr>
              <a:t> int getResult() {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return this.result;</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28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7937" marR="0" lvl="0" indent="7937" algn="l" rtl="0">
              <a:lnSpc>
                <a:spcPct val="100000"/>
              </a:lnSpc>
              <a:spcBef>
                <a:spcPts val="120"/>
              </a:spcBef>
              <a:spcAft>
                <a:spcPts val="0"/>
              </a:spcAft>
              <a:buClr>
                <a:srgbClr val="000000"/>
              </a:buClr>
              <a:buSzPts val="600"/>
              <a:buFont typeface="Arial"/>
              <a:buNone/>
            </a:pPr>
            <a:endParaRPr sz="600" b="0" i="0" u="none">
              <a:solidFill>
                <a:schemeClr val="dk1"/>
              </a:solidFill>
              <a:latin typeface="Courier New"/>
              <a:ea typeface="Courier New"/>
              <a:cs typeface="Courier New"/>
              <a:sym typeface="Courier New"/>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package test;</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import demo.Foo3;</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class Bar3 extends Foo3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private int sum = 10;</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public void reportSum()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sum += getResult();</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00"/>
              </a:spcBef>
              <a:spcAft>
                <a:spcPts val="0"/>
              </a:spcAft>
              <a:buClr>
                <a:srgbClr val="000000"/>
              </a:buClr>
              <a:buSzPts val="200"/>
              <a:buFont typeface="Courier New"/>
              <a:buAutoNum type="arabicPlain"/>
            </a:pPr>
            <a:r>
              <a:rPr lang="en-US" sz="1400" b="0" i="0" u="none">
                <a:solidFill>
                  <a:schemeClr val="dk1"/>
                </a:solidFill>
                <a:latin typeface="Courier New"/>
                <a:ea typeface="Courier New"/>
                <a:cs typeface="Courier New"/>
                <a:sym typeface="Courier New"/>
              </a:rPr>
              <a:t> }</a:t>
            </a:r>
            <a:endParaRPr/>
          </a:p>
        </p:txBody>
      </p:sp>
      <p:sp>
        <p:nvSpPr>
          <p:cNvPr id="770" name="Google Shape;770;p8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2"/>
          <p:cNvSpPr txBox="1"/>
          <p:nvPr/>
        </p:nvSpPr>
        <p:spPr>
          <a:xfrm>
            <a:off x="533400" y="2209800"/>
            <a:ext cx="8001000" cy="2819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76" name="Google Shape;776;p8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a:t>
            </a:r>
            <a:endParaRPr/>
          </a:p>
        </p:txBody>
      </p:sp>
      <p:sp>
        <p:nvSpPr>
          <p:cNvPr id="777" name="Google Shape;777;p82"/>
          <p:cNvSpPr txBox="1">
            <a:spLocks noGrp="1"/>
          </p:cNvSpPr>
          <p:nvPr>
            <p:ph type="body" idx="1"/>
          </p:nvPr>
        </p:nvSpPr>
        <p:spPr>
          <a:xfrm>
            <a:off x="609600" y="1447800"/>
            <a:ext cx="7918500" cy="37686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Consider a requirement to provide a String that represents some details about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fields.</a:t>
            </a:r>
            <a:endParaRPr/>
          </a:p>
          <a:p>
            <a:pPr marL="7937" marR="0" lvl="0" indent="7937" algn="l" rtl="0">
              <a:lnSpc>
                <a:spcPct val="100000"/>
              </a:lnSpc>
              <a:spcBef>
                <a:spcPts val="80"/>
              </a:spcBef>
              <a:spcAft>
                <a:spcPts val="0"/>
              </a:spcAft>
              <a:buClr>
                <a:srgbClr val="000000"/>
              </a:buClr>
              <a:buSzPts val="400"/>
              <a:buFont typeface="Arial"/>
              <a:buNone/>
            </a:pPr>
            <a:endParaRPr sz="400" b="0" i="0" u="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3 public class Employee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4     private int empId;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5     private String 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14     // Lines omitted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15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16     public String getDetails()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17       return "ID: " + empId + " Name: " + name;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18     }</a:t>
            </a:r>
            <a:endParaRPr/>
          </a:p>
          <a:p>
            <a:pPr marL="7937" marR="0" lvl="0" indent="7938" algn="l" rtl="0">
              <a:spcBef>
                <a:spcPts val="360"/>
              </a:spcBef>
              <a:spcAft>
                <a:spcPts val="0"/>
              </a:spcAft>
              <a:buNone/>
            </a:pPr>
            <a:endParaRPr sz="1800" b="1" i="0" u="none">
              <a:solidFill>
                <a:schemeClr val="dk1"/>
              </a:solidFill>
              <a:latin typeface="Courier New"/>
              <a:ea typeface="Courier New"/>
              <a:cs typeface="Courier New"/>
              <a:sym typeface="Courier New"/>
            </a:endParaRPr>
          </a:p>
        </p:txBody>
      </p:sp>
      <p:sp>
        <p:nvSpPr>
          <p:cNvPr id="778" name="Google Shape;778;p8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3"/>
          <p:cNvSpPr txBox="1"/>
          <p:nvPr/>
        </p:nvSpPr>
        <p:spPr>
          <a:xfrm>
            <a:off x="457200" y="2514600"/>
            <a:ext cx="8077200" cy="29718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85" name="Google Shape;785;p8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Methods</a:t>
            </a:r>
            <a:endParaRPr/>
          </a:p>
        </p:txBody>
      </p:sp>
      <p:sp>
        <p:nvSpPr>
          <p:cNvPr id="786" name="Google Shape;786;p83"/>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In the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 class, by creating a method with the same signature as the method in the </a:t>
            </a:r>
            <a:r>
              <a:rPr lang="en-US" sz="2200" b="0" i="0" u="none">
                <a:solidFill>
                  <a:schemeClr val="dk1"/>
                </a:solidFill>
                <a:latin typeface="Courier New"/>
                <a:ea typeface="Courier New"/>
                <a:cs typeface="Courier New"/>
                <a:sym typeface="Courier New"/>
              </a:rPr>
              <a:t>Employee</a:t>
            </a:r>
            <a:r>
              <a:rPr lang="en-US" sz="2200" b="0" i="0" u="none">
                <a:solidFill>
                  <a:schemeClr val="dk1"/>
                </a:solidFill>
                <a:latin typeface="Arial"/>
                <a:ea typeface="Arial"/>
                <a:cs typeface="Arial"/>
                <a:sym typeface="Arial"/>
              </a:rPr>
              <a:t> class, you are </a:t>
            </a:r>
            <a:r>
              <a:rPr lang="en-US" sz="2200" b="0" i="1" u="none">
                <a:solidFill>
                  <a:schemeClr val="dk1"/>
                </a:solidFill>
                <a:latin typeface="Arial"/>
                <a:ea typeface="Arial"/>
                <a:cs typeface="Arial"/>
                <a:sym typeface="Arial"/>
              </a:rPr>
              <a:t>overriding</a:t>
            </a:r>
            <a:r>
              <a:rPr lang="en-US" sz="2200" b="0" i="0" u="none">
                <a:solidFill>
                  <a:schemeClr val="dk1"/>
                </a:solidFill>
                <a:latin typeface="Arial"/>
                <a:ea typeface="Arial"/>
                <a:cs typeface="Arial"/>
                <a:sym typeface="Arial"/>
              </a:rPr>
              <a:t> the </a:t>
            </a:r>
            <a:r>
              <a:rPr lang="en-US" sz="2200" b="0" i="0" u="none">
                <a:solidFill>
                  <a:schemeClr val="dk1"/>
                </a:solidFill>
                <a:latin typeface="Courier New"/>
                <a:ea typeface="Courier New"/>
                <a:cs typeface="Courier New"/>
                <a:sym typeface="Courier New"/>
              </a:rPr>
              <a:t>getDetails</a:t>
            </a:r>
            <a:r>
              <a:rPr lang="en-US" sz="2200" b="0" i="0" u="none">
                <a:solidFill>
                  <a:schemeClr val="dk1"/>
                </a:solidFill>
                <a:latin typeface="Arial"/>
                <a:ea typeface="Arial"/>
                <a:cs typeface="Arial"/>
                <a:sym typeface="Arial"/>
              </a:rPr>
              <a:t> method: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3 public class Manager extends Employee {</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 4     private String deptName;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17     // Lines omitted</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18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19     @Override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20     public String getDetails()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21       return super.getDetails () + </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22         " Dept: " + deptName;</a:t>
            </a:r>
            <a:endParaRPr/>
          </a:p>
          <a:p>
            <a:pPr marL="7937" marR="0" lvl="0" indent="7937" algn="l" rtl="0">
              <a:lnSpc>
                <a:spcPct val="100000"/>
              </a:lnSpc>
              <a:spcBef>
                <a:spcPts val="360"/>
              </a:spcBef>
              <a:spcAft>
                <a:spcPts val="0"/>
              </a:spcAft>
              <a:buClr>
                <a:srgbClr val="000000"/>
              </a:buClr>
              <a:buSzPts val="1800"/>
              <a:buFont typeface="Arial"/>
              <a:buNone/>
            </a:pPr>
            <a:r>
              <a:rPr lang="en-US" sz="1800" b="1" i="0" u="none">
                <a:solidFill>
                  <a:schemeClr val="dk1"/>
                </a:solidFill>
                <a:latin typeface="Courier New"/>
                <a:ea typeface="Courier New"/>
                <a:cs typeface="Courier New"/>
                <a:sym typeface="Courier New"/>
              </a:rPr>
              <a:t>23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subclass can invoke a parent method by using the </a:t>
            </a:r>
            <a:r>
              <a:rPr lang="en-US" sz="2200" b="0" i="0" u="none">
                <a:solidFill>
                  <a:schemeClr val="dk1"/>
                </a:solidFill>
                <a:latin typeface="Courier New"/>
                <a:ea typeface="Courier New"/>
                <a:cs typeface="Courier New"/>
                <a:sym typeface="Courier New"/>
              </a:rPr>
              <a:t>super</a:t>
            </a:r>
            <a:r>
              <a:rPr lang="en-US" sz="2200" b="0" i="0" u="none">
                <a:solidFill>
                  <a:schemeClr val="dk1"/>
                </a:solidFill>
                <a:latin typeface="Arial"/>
                <a:ea typeface="Arial"/>
                <a:cs typeface="Arial"/>
                <a:sym typeface="Arial"/>
              </a:rPr>
              <a:t> keyword.</a:t>
            </a:r>
            <a:endParaRPr/>
          </a:p>
        </p:txBody>
      </p:sp>
      <p:sp>
        <p:nvSpPr>
          <p:cNvPr id="787" name="Google Shape;787;p8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4"/>
          <p:cNvSpPr txBox="1"/>
          <p:nvPr/>
        </p:nvSpPr>
        <p:spPr>
          <a:xfrm>
            <a:off x="457200" y="5181600"/>
            <a:ext cx="7924800" cy="762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94" name="Google Shape;794;p84"/>
          <p:cNvSpPr txBox="1"/>
          <p:nvPr/>
        </p:nvSpPr>
        <p:spPr>
          <a:xfrm>
            <a:off x="457200" y="1927225"/>
            <a:ext cx="7924800" cy="272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95" name="Google Shape;795;p8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Invoking an Overridden Method</a:t>
            </a:r>
            <a:endParaRPr/>
          </a:p>
        </p:txBody>
      </p:sp>
      <p:sp>
        <p:nvSpPr>
          <p:cNvPr id="796" name="Google Shape;796;p84"/>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Using the previous examples of </a:t>
            </a:r>
            <a:r>
              <a:rPr lang="en-US" sz="2200" b="0" i="0" u="none" strike="noStrike" cap="none">
                <a:solidFill>
                  <a:schemeClr val="dk1"/>
                </a:solidFill>
                <a:latin typeface="Courier New"/>
                <a:ea typeface="Courier New"/>
                <a:cs typeface="Courier New"/>
                <a:sym typeface="Courier New"/>
              </a:rPr>
              <a:t>Employee</a:t>
            </a:r>
            <a:r>
              <a:rPr lang="en-US" sz="2200" b="0" i="0" u="none" strike="noStrike" cap="none">
                <a:solidFill>
                  <a:schemeClr val="dk1"/>
                </a:solidFill>
                <a:latin typeface="Arial"/>
                <a:ea typeface="Arial"/>
                <a:cs typeface="Arial"/>
                <a:sym typeface="Arial"/>
              </a:rPr>
              <a:t> and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Employee e = new Employee(101, "Jim Smith",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"011-12-2345", 100_000.00);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Manager m = new Manager(102, "Joan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"012-23-4567", 110_450.54, "Marketing");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System.out.println(e.getDetails());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System.out.println(m.getDetails());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correct </a:t>
            </a:r>
            <a:r>
              <a:rPr lang="en-US" sz="2200" b="0" i="0" u="none" strike="noStrike" cap="none">
                <a:solidFill>
                  <a:schemeClr val="dk1"/>
                </a:solidFill>
                <a:latin typeface="Courier New"/>
                <a:ea typeface="Courier New"/>
                <a:cs typeface="Courier New"/>
                <a:sym typeface="Courier New"/>
              </a:rPr>
              <a:t>getDetails</a:t>
            </a:r>
            <a:r>
              <a:rPr lang="en-US" sz="2200" b="0" i="0" u="none" strike="noStrike" cap="none">
                <a:solidFill>
                  <a:schemeClr val="dk1"/>
                </a:solidFill>
                <a:latin typeface="Arial"/>
                <a:ea typeface="Arial"/>
                <a:cs typeface="Arial"/>
                <a:sym typeface="Arial"/>
              </a:rPr>
              <a:t> method of each class is called:</a:t>
            </a:r>
            <a:endParaRPr/>
          </a:p>
          <a:p>
            <a:pPr marL="574675" marR="0" lvl="1" indent="-409575" algn="l" rtl="0">
              <a:lnSpc>
                <a:spcPct val="100000"/>
              </a:lnSpc>
              <a:spcBef>
                <a:spcPts val="160"/>
              </a:spcBef>
              <a:spcAft>
                <a:spcPts val="0"/>
              </a:spcAft>
              <a:buClr>
                <a:srgbClr val="FF0000"/>
              </a:buClr>
              <a:buSzPts val="800"/>
              <a:buFont typeface="Arial"/>
              <a:buNone/>
            </a:pPr>
            <a:endParaRPr sz="8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101 Name: Jim Smith</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102 Name: Joan Kern Dept: Marketing </a:t>
            </a:r>
            <a:endParaRPr/>
          </a:p>
        </p:txBody>
      </p:sp>
      <p:sp>
        <p:nvSpPr>
          <p:cNvPr id="797" name="Google Shape;797;p8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5"/>
          <p:cNvSpPr txBox="1"/>
          <p:nvPr/>
        </p:nvSpPr>
        <p:spPr>
          <a:xfrm>
            <a:off x="304800" y="4495800"/>
            <a:ext cx="80772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04" name="Google Shape;804;p85"/>
          <p:cNvSpPr txBox="1"/>
          <p:nvPr/>
        </p:nvSpPr>
        <p:spPr>
          <a:xfrm>
            <a:off x="457200" y="1905000"/>
            <a:ext cx="8077200" cy="1752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05" name="Google Shape;805;p8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Virtual Method Invocation</a:t>
            </a:r>
            <a:endParaRPr/>
          </a:p>
        </p:txBody>
      </p:sp>
      <p:sp>
        <p:nvSpPr>
          <p:cNvPr id="806" name="Google Shape;806;p85"/>
          <p:cNvSpPr txBox="1">
            <a:spLocks noGrp="1"/>
          </p:cNvSpPr>
          <p:nvPr>
            <p:ph type="body" idx="1"/>
          </p:nvPr>
        </p:nvSpPr>
        <p:spPr>
          <a:xfrm>
            <a:off x="609600" y="1447800"/>
            <a:ext cx="7918500" cy="49434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What happens if you have the following?</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Employee e = new Manager(102, "Joan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"012-23-4567", 110_450.54, "Marketing");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System.out.println(e.getDetails());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During execution, the object’s runtime type is determined to be a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object:</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ID: 102 Name: Joan Kern Dept: Marketing</a:t>
            </a:r>
            <a:endParaRPr sz="8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At run time, the method that is executed is referenced from a </a:t>
            </a:r>
            <a:r>
              <a:rPr lang="en-US" sz="2200" b="0" i="0" u="none" strike="noStrike" cap="none">
                <a:solidFill>
                  <a:schemeClr val="dk1"/>
                </a:solidFill>
                <a:latin typeface="Courier New"/>
                <a:ea typeface="Courier New"/>
                <a:cs typeface="Courier New"/>
                <a:sym typeface="Courier New"/>
              </a:rPr>
              <a:t>Manager</a:t>
            </a:r>
            <a:r>
              <a:rPr lang="en-US" sz="2200" b="0" i="0" u="none" strike="noStrike" cap="none">
                <a:solidFill>
                  <a:schemeClr val="dk1"/>
                </a:solidFill>
                <a:latin typeface="Arial"/>
                <a:ea typeface="Arial"/>
                <a:cs typeface="Arial"/>
                <a:sym typeface="Arial"/>
              </a:rPr>
              <a:t>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an aspect of polymorphism called </a:t>
            </a:r>
            <a:r>
              <a:rPr lang="en-US" sz="2200" b="0" i="1" u="none" strike="noStrike" cap="none">
                <a:solidFill>
                  <a:schemeClr val="dk1"/>
                </a:solidFill>
                <a:latin typeface="Arial"/>
                <a:ea typeface="Arial"/>
                <a:cs typeface="Arial"/>
                <a:sym typeface="Arial"/>
              </a:rPr>
              <a:t>virtual method invocation</a:t>
            </a:r>
            <a:r>
              <a:rPr lang="en-US" sz="2200" b="0" i="0" u="none" strike="noStrike" cap="none">
                <a:solidFill>
                  <a:schemeClr val="dk1"/>
                </a:solidFill>
                <a:latin typeface="Arial"/>
                <a:ea typeface="Arial"/>
                <a:cs typeface="Arial"/>
                <a:sym typeface="Arial"/>
              </a:rPr>
              <a:t>.</a:t>
            </a:r>
            <a:endParaRPr/>
          </a:p>
        </p:txBody>
      </p:sp>
      <p:sp>
        <p:nvSpPr>
          <p:cNvPr id="807" name="Google Shape;807;p8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6"/>
          <p:cNvSpPr txBox="1"/>
          <p:nvPr/>
        </p:nvSpPr>
        <p:spPr>
          <a:xfrm>
            <a:off x="533400" y="3419475"/>
            <a:ext cx="8001000" cy="26241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4" name="Google Shape;814;p86"/>
          <p:cNvSpPr txBox="1"/>
          <p:nvPr/>
        </p:nvSpPr>
        <p:spPr>
          <a:xfrm>
            <a:off x="533400" y="2157412"/>
            <a:ext cx="8001000" cy="1143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5" name="Google Shape;815;p8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Accessibility of Overriding Methods</a:t>
            </a:r>
            <a:endParaRPr/>
          </a:p>
        </p:txBody>
      </p:sp>
      <p:sp>
        <p:nvSpPr>
          <p:cNvPr id="816" name="Google Shape;816;p86"/>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overriding method cannot be less accessible than the method in the parent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other fields and methods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getDetails()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7937" marR="0" lvl="0" indent="7937" algn="l" rtl="0">
              <a:lnSpc>
                <a:spcPct val="100000"/>
              </a:lnSpc>
              <a:spcBef>
                <a:spcPts val="60"/>
              </a:spcBef>
              <a:spcAft>
                <a:spcPts val="0"/>
              </a:spcAft>
              <a:buClr>
                <a:srgbClr val="000000"/>
              </a:buClr>
              <a:buSzPts val="300"/>
              <a:buFont typeface="Arial"/>
              <a:buNone/>
            </a:pPr>
            <a:endParaRPr sz="300" b="0" i="0" u="none">
              <a:solidFill>
                <a:schemeClr val="dk1"/>
              </a:solidFill>
              <a:latin typeface="Courier New"/>
              <a:ea typeface="Courier New"/>
              <a:cs typeface="Courier New"/>
              <a:sym typeface="Courier New"/>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BadManager extends Employee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private String deptName;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 lines omitted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20     @Override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21     private String getDetails() { // Compile error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22       return super.getDetails ()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23         " Dept: " + deptName;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24     }</a:t>
            </a:r>
            <a:endParaRPr/>
          </a:p>
          <a:p>
            <a:pPr marL="7937" marR="0" lvl="0" indent="7938" algn="l" rtl="0">
              <a:spcBef>
                <a:spcPts val="320"/>
              </a:spcBef>
              <a:spcAft>
                <a:spcPts val="0"/>
              </a:spcAft>
              <a:buNone/>
            </a:pPr>
            <a:endParaRPr sz="1600" b="0" i="0" u="none">
              <a:solidFill>
                <a:schemeClr val="dk1"/>
              </a:solidFill>
              <a:latin typeface="Courier New"/>
              <a:ea typeface="Courier New"/>
              <a:cs typeface="Courier New"/>
              <a:sym typeface="Courier New"/>
            </a:endParaRPr>
          </a:p>
        </p:txBody>
      </p:sp>
      <p:sp>
        <p:nvSpPr>
          <p:cNvPr id="817" name="Google Shape;817;p8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7"/>
          <p:cNvSpPr txBox="1"/>
          <p:nvPr/>
        </p:nvSpPr>
        <p:spPr>
          <a:xfrm>
            <a:off x="381000" y="2438400"/>
            <a:ext cx="8153400" cy="3810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24" name="Google Shape;824;p8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Applying Polymorphism</a:t>
            </a:r>
            <a:endParaRPr/>
          </a:p>
        </p:txBody>
      </p:sp>
      <p:sp>
        <p:nvSpPr>
          <p:cNvPr id="825" name="Google Shape;825;p87"/>
          <p:cNvSpPr txBox="1">
            <a:spLocks noGrp="1"/>
          </p:cNvSpPr>
          <p:nvPr>
            <p:ph type="body" idx="1"/>
          </p:nvPr>
        </p:nvSpPr>
        <p:spPr>
          <a:xfrm>
            <a:off x="609600" y="1447800"/>
            <a:ext cx="7918500" cy="4832400"/>
          </a:xfrm>
          <a:prstGeom prst="rect">
            <a:avLst/>
          </a:prstGeom>
          <a:noFill/>
          <a:ln>
            <a:noFill/>
          </a:ln>
        </p:spPr>
        <p:txBody>
          <a:bodyPr spcFirstLastPara="1" wrap="square" lIns="12700" tIns="12700" rIns="12700" bIns="12700" anchor="t" anchorCtr="0">
            <a:noAutofit/>
          </a:bodyPr>
          <a:lstStyle/>
          <a:p>
            <a:pPr marL="7937" marR="0" lvl="0" indent="7937" algn="l" rtl="0">
              <a:lnSpc>
                <a:spcPct val="95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Suppose that you are asked to create a new class that calculates a bonus for employees based on their salary and their role (employee, manager, or engineer):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3 public class BadBonus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public double getBonusPercent(Employee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return 0.01;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public double getBonusPercent(Manager m){</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return 0.03;</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10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public double getBonusPercent(Engineer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return 0.01;</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14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Lines omitted</a:t>
            </a:r>
            <a:endParaRPr/>
          </a:p>
        </p:txBody>
      </p:sp>
      <p:sp>
        <p:nvSpPr>
          <p:cNvPr id="826" name="Google Shape;826;p87"/>
          <p:cNvSpPr txBox="1"/>
          <p:nvPr/>
        </p:nvSpPr>
        <p:spPr>
          <a:xfrm rot="-1439688">
            <a:off x="6119822" y="3551302"/>
            <a:ext cx="1890798" cy="6475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FF"/>
              </a:buClr>
              <a:buSzPts val="1800"/>
              <a:buFont typeface="Shadows Into Light"/>
              <a:buNone/>
            </a:pPr>
            <a:r>
              <a:rPr lang="en-US" sz="1800" b="0" i="0" u="none">
                <a:solidFill>
                  <a:srgbClr val="0000FF"/>
                </a:solidFill>
                <a:latin typeface="Shadows Into Light"/>
                <a:ea typeface="Shadows Into Light"/>
                <a:cs typeface="Shadows Into Light"/>
                <a:sym typeface="Shadows Into Light"/>
              </a:rPr>
              <a:t>not very</a:t>
            </a:r>
            <a:br>
              <a:rPr lang="en-US" sz="1800" b="0" i="0" u="none">
                <a:solidFill>
                  <a:srgbClr val="0000FF"/>
                </a:solidFill>
                <a:latin typeface="Shadows Into Light"/>
                <a:ea typeface="Shadows Into Light"/>
                <a:cs typeface="Shadows Into Light"/>
                <a:sym typeface="Shadows Into Light"/>
              </a:rPr>
            </a:br>
            <a:r>
              <a:rPr lang="en-US" sz="1800" b="0" i="0" u="none">
                <a:solidFill>
                  <a:srgbClr val="0000FF"/>
                </a:solidFill>
                <a:latin typeface="Shadows Into Light"/>
                <a:ea typeface="Shadows Into Light"/>
                <a:cs typeface="Shadows Into Light"/>
                <a:sym typeface="Shadows Into Light"/>
              </a:rPr>
              <a:t>object-oriented!</a:t>
            </a:r>
            <a:endParaRPr/>
          </a:p>
        </p:txBody>
      </p:sp>
      <p:sp>
        <p:nvSpPr>
          <p:cNvPr id="827" name="Google Shape;827;p8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Grp="1" noChangeArrowheads="1"/>
          </p:cNvSpPr>
          <p:nvPr>
            <p:ph type="title"/>
          </p:nvPr>
        </p:nvSpPr>
        <p:spPr/>
        <p:txBody>
          <a:bodyPr/>
          <a:lstStyle/>
          <a:p>
            <a:pPr eaLnBrk="1" hangingPunct="1"/>
            <a:r>
              <a:rPr lang="en-US" altLang="" smtClean="0"/>
              <a:t>Java SE Platform Versions</a:t>
            </a:r>
          </a:p>
        </p:txBody>
      </p:sp>
      <p:graphicFrame>
        <p:nvGraphicFramePr>
          <p:cNvPr id="332803" name="Group 3"/>
          <p:cNvGraphicFramePr>
            <a:graphicFrameLocks noGrp="1"/>
          </p:cNvGraphicFramePr>
          <p:nvPr/>
        </p:nvGraphicFramePr>
        <p:xfrm>
          <a:off x="1828800" y="1524000"/>
          <a:ext cx="5181600" cy="3767288"/>
        </p:xfrm>
        <a:graphic>
          <a:graphicData uri="http://schemas.openxmlformats.org/drawingml/2006/table">
            <a:tbl>
              <a:tblPr/>
              <a:tblGrid>
                <a:gridCol w="1625599"/>
                <a:gridCol w="1719485"/>
                <a:gridCol w="1836516"/>
              </a:tblGrid>
              <a:tr h="749770">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smtClean="0">
                          <a:ln>
                            <a:noFill/>
                          </a:ln>
                          <a:solidFill>
                            <a:schemeClr val="bg1"/>
                          </a:solidFill>
                          <a:effectLst/>
                          <a:latin typeface="Arial" pitchFamily="34" charset="0"/>
                        </a:rPr>
                        <a:t>Year</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smtClean="0">
                          <a:ln>
                            <a:noFill/>
                          </a:ln>
                          <a:solidFill>
                            <a:schemeClr val="bg1"/>
                          </a:solidFill>
                          <a:effectLst/>
                          <a:latin typeface="Arial" pitchFamily="34" charset="0"/>
                        </a:rPr>
                        <a:t>Developer Version (JDK)</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Tx/>
                        <a:buFont typeface="Arial" pitchFamily="34" charset="0"/>
                        <a:buNone/>
                        <a:tabLst/>
                      </a:pPr>
                      <a:r>
                        <a:rPr kumimoji="0" lang="en-US" sz="1800" b="1" i="0" u="none" strike="noStrike" cap="none" normalizeH="0" baseline="0" dirty="0" smtClean="0">
                          <a:ln>
                            <a:noFill/>
                          </a:ln>
                          <a:solidFill>
                            <a:schemeClr val="bg1"/>
                          </a:solidFill>
                          <a:effectLst/>
                          <a:latin typeface="Arial" pitchFamily="34" charset="0"/>
                        </a:rPr>
                        <a:t>Platform</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accent2"/>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1996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1.0</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1997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1998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2000</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1.3</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2002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2004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1.5</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5</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2006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6</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2011</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7</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35263">
                <a:tc>
                  <a:txBody>
                    <a:bodyPr/>
                    <a:lstStyle/>
                    <a:p>
                      <a:pPr marL="0" marR="0" lvl="0" indent="0" algn="ctr" defTabSz="914400" rtl="0" eaLnBrk="1" fontAlgn="base" latinLnBrk="0" hangingPunct="1">
                        <a:lnSpc>
                          <a:spcPct val="80000"/>
                        </a:lnSpc>
                        <a:spcBef>
                          <a:spcPct val="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2014</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1.8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8</a:t>
                      </a:r>
                    </a:p>
                  </a:txBody>
                  <a:tcPr marT="45718" marB="4571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ustDataLst>
      <p:tags r:id="rId1"/>
    </p:custDataLst>
    <p:extLst>
      <p:ext uri="{BB962C8B-B14F-4D97-AF65-F5344CB8AC3E}">
        <p14:creationId xmlns:p14="http://schemas.microsoft.com/office/powerpoint/2010/main" val="41759638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8"/>
          <p:cNvSpPr txBox="1"/>
          <p:nvPr/>
        </p:nvSpPr>
        <p:spPr>
          <a:xfrm>
            <a:off x="457200" y="3657600"/>
            <a:ext cx="8077200" cy="13209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34" name="Google Shape;834;p88"/>
          <p:cNvSpPr txBox="1"/>
          <p:nvPr/>
        </p:nvSpPr>
        <p:spPr>
          <a:xfrm>
            <a:off x="457200" y="2197100"/>
            <a:ext cx="8077200" cy="1308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35" name="Google Shape;835;p88"/>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Applying Polymorphism</a:t>
            </a:r>
            <a:endParaRPr/>
          </a:p>
        </p:txBody>
      </p:sp>
      <p:sp>
        <p:nvSpPr>
          <p:cNvPr id="836" name="Google Shape;836;p88"/>
          <p:cNvSpPr txBox="1">
            <a:spLocks noGrp="1"/>
          </p:cNvSpPr>
          <p:nvPr>
            <p:ph type="body" idx="1"/>
          </p:nvPr>
        </p:nvSpPr>
        <p:spPr>
          <a:xfrm>
            <a:off x="609600" y="1447800"/>
            <a:ext cx="7918500" cy="4279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good </a:t>
            </a:r>
            <a:r>
              <a:rPr lang="en-US"/>
              <a:t>Lab </a:t>
            </a:r>
            <a:r>
              <a:rPr lang="en-US" sz="2200" b="0" i="0" u="none">
                <a:solidFill>
                  <a:schemeClr val="dk1"/>
                </a:solidFill>
                <a:latin typeface="Arial"/>
                <a:ea typeface="Arial"/>
                <a:cs typeface="Arial"/>
                <a:sym typeface="Arial"/>
              </a:rPr>
              <a:t>is to pass parameters and write methods that use the most generic possible form of your object.</a:t>
            </a:r>
            <a:endParaRPr/>
          </a:p>
          <a:p>
            <a:pPr marL="7937" marR="0" lvl="0" indent="7937" algn="l" rtl="0">
              <a:lnSpc>
                <a:spcPct val="100000"/>
              </a:lnSpc>
              <a:spcBef>
                <a:spcPts val="120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class GoodBonus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static double getBonusPercent(Employee 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Code here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320"/>
              </a:spcBef>
              <a:spcAft>
                <a:spcPts val="0"/>
              </a:spcAft>
              <a:buClr>
                <a:srgbClr val="000000"/>
              </a:buClr>
              <a:buSzPts val="1600"/>
              <a:buFont typeface="Arial"/>
              <a:buNone/>
            </a:pPr>
            <a:endParaRPr sz="1600" b="0" i="0" u="none">
              <a:solidFill>
                <a:schemeClr val="dk1"/>
              </a:solidFill>
              <a:latin typeface="Courier New"/>
              <a:ea typeface="Courier New"/>
              <a:cs typeface="Courier New"/>
              <a:sym typeface="Courier New"/>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In the Employee class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double calcBonus(){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this.getSalary() * GoodBonus.getBonusPercent(this);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    </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One method will calculate the bonus for every type.</a:t>
            </a:r>
            <a:endParaRPr/>
          </a:p>
        </p:txBody>
      </p:sp>
      <p:sp>
        <p:nvSpPr>
          <p:cNvPr id="837" name="Google Shape;837;p8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9"/>
          <p:cNvSpPr txBox="1"/>
          <p:nvPr/>
        </p:nvSpPr>
        <p:spPr>
          <a:xfrm>
            <a:off x="609600" y="2162175"/>
            <a:ext cx="7924800" cy="33243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44" name="Google Shape;844;p89"/>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Using the </a:t>
            </a:r>
            <a:r>
              <a:rPr lang="en-US" sz="2600" b="1" i="0" u="none" strike="noStrike" cap="none">
                <a:solidFill>
                  <a:schemeClr val="dk1"/>
                </a:solidFill>
                <a:latin typeface="Courier New"/>
                <a:ea typeface="Courier New"/>
                <a:cs typeface="Courier New"/>
                <a:sym typeface="Courier New"/>
              </a:rPr>
              <a:t>instanceof</a:t>
            </a:r>
            <a:r>
              <a:rPr lang="en-US" sz="2600" b="1" i="0" u="none" strike="noStrike" cap="none">
                <a:solidFill>
                  <a:schemeClr val="dk1"/>
                </a:solidFill>
                <a:latin typeface="Arial"/>
                <a:ea typeface="Arial"/>
                <a:cs typeface="Arial"/>
                <a:sym typeface="Arial"/>
              </a:rPr>
              <a:t> Keyword</a:t>
            </a:r>
            <a:endParaRPr/>
          </a:p>
        </p:txBody>
      </p:sp>
      <p:sp>
        <p:nvSpPr>
          <p:cNvPr id="845" name="Google Shape;845;p89"/>
          <p:cNvSpPr txBox="1">
            <a:spLocks noGrp="1"/>
          </p:cNvSpPr>
          <p:nvPr>
            <p:ph type="body" idx="1"/>
          </p:nvPr>
        </p:nvSpPr>
        <p:spPr>
          <a:xfrm>
            <a:off x="609600" y="1447800"/>
            <a:ext cx="7918500" cy="4651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Java language provides the </a:t>
            </a:r>
            <a:r>
              <a:rPr lang="en-US" sz="2200" b="0" i="0" u="none">
                <a:solidFill>
                  <a:schemeClr val="dk1"/>
                </a:solidFill>
                <a:latin typeface="Courier New"/>
                <a:ea typeface="Courier New"/>
                <a:cs typeface="Courier New"/>
                <a:sym typeface="Courier New"/>
              </a:rPr>
              <a:t>instanceof</a:t>
            </a:r>
            <a:r>
              <a:rPr lang="en-US" sz="2200" b="0" i="0" u="none">
                <a:solidFill>
                  <a:schemeClr val="dk1"/>
                </a:solidFill>
                <a:latin typeface="Arial"/>
                <a:ea typeface="Arial"/>
                <a:cs typeface="Arial"/>
                <a:sym typeface="Arial"/>
              </a:rPr>
              <a:t> keyword to determine an object’s class type at run time.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3 public class GoodBonus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4   public static double getBonusPercent(Employee e){</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5     if (e instanceof Manager){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6       return 0.03;</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7     }else if (e instanceof Director){</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8       return 0.05;</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 9     }else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10       return 0.01;</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11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12   }</a:t>
            </a:r>
            <a:endParaRPr/>
          </a:p>
          <a:p>
            <a:pPr marL="574675" marR="0" lvl="1" indent="-460375" algn="l" rtl="0">
              <a:lnSpc>
                <a:spcPct val="100000"/>
              </a:lnSpc>
              <a:spcBef>
                <a:spcPts val="320"/>
              </a:spcBef>
              <a:spcAft>
                <a:spcPts val="0"/>
              </a:spcAft>
              <a:buClr>
                <a:srgbClr val="FF0000"/>
              </a:buClr>
              <a:buSzPts val="1600"/>
              <a:buFont typeface="Arial"/>
              <a:buNone/>
            </a:pPr>
            <a:r>
              <a:rPr lang="en-US" sz="1600" b="0" i="0" u="none" strike="noStrike" cap="none">
                <a:solidFill>
                  <a:schemeClr val="dk1"/>
                </a:solidFill>
                <a:latin typeface="Courier New"/>
                <a:ea typeface="Courier New"/>
                <a:cs typeface="Courier New"/>
                <a:sym typeface="Courier New"/>
              </a:rPr>
              <a:t>13 }</a:t>
            </a:r>
            <a:endParaRPr/>
          </a:p>
          <a:p>
            <a:pPr marL="574675" marR="0" lvl="1" indent="-460375" algn="l" rtl="0">
              <a:lnSpc>
                <a:spcPct val="100000"/>
              </a:lnSpc>
              <a:spcBef>
                <a:spcPts val="320"/>
              </a:spcBef>
              <a:spcAft>
                <a:spcPts val="0"/>
              </a:spcAft>
              <a:buClr>
                <a:srgbClr val="FF0000"/>
              </a:buClr>
              <a:buSzPts val="1600"/>
              <a:buFont typeface="Arial"/>
              <a:buNone/>
            </a:pPr>
            <a:endParaRPr sz="1600" b="0" i="0" u="none" strike="noStrike" cap="none">
              <a:solidFill>
                <a:schemeClr val="dk1"/>
              </a:solidFill>
              <a:latin typeface="Courier New"/>
              <a:ea typeface="Courier New"/>
              <a:cs typeface="Courier New"/>
              <a:sym typeface="Courier New"/>
            </a:endParaRPr>
          </a:p>
          <a:p>
            <a:pPr marL="7937" marR="0" lvl="0" indent="7938" algn="l" rtl="0">
              <a:spcBef>
                <a:spcPts val="320"/>
              </a:spcBef>
              <a:spcAft>
                <a:spcPts val="0"/>
              </a:spcAft>
              <a:buNone/>
            </a:pPr>
            <a:endParaRPr sz="1600" b="0" i="0" u="none" strike="noStrike" cap="none">
              <a:solidFill>
                <a:schemeClr val="dk1"/>
              </a:solidFill>
              <a:latin typeface="Courier New"/>
              <a:ea typeface="Courier New"/>
              <a:cs typeface="Courier New"/>
              <a:sym typeface="Courier New"/>
            </a:endParaRPr>
          </a:p>
        </p:txBody>
      </p:sp>
      <p:sp>
        <p:nvSpPr>
          <p:cNvPr id="846" name="Google Shape;846;p8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90"/>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Object methods</a:t>
            </a:r>
            <a:endParaRPr/>
          </a:p>
        </p:txBody>
      </p:sp>
      <p:sp>
        <p:nvSpPr>
          <p:cNvPr id="853" name="Google Shape;853;p90"/>
          <p:cNvSpPr txBox="1">
            <a:spLocks noGrp="1"/>
          </p:cNvSpPr>
          <p:nvPr>
            <p:ph type="body" idx="1"/>
          </p:nvPr>
        </p:nvSpPr>
        <p:spPr>
          <a:xfrm>
            <a:off x="615950" y="1447800"/>
            <a:ext cx="7918500" cy="46608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root class of every Java class is </a:t>
            </a:r>
            <a:r>
              <a:rPr lang="en-US" sz="2200" b="0" i="0" u="none">
                <a:solidFill>
                  <a:schemeClr val="dk1"/>
                </a:solidFill>
                <a:latin typeface="Courier New"/>
                <a:ea typeface="Courier New"/>
                <a:cs typeface="Courier New"/>
                <a:sym typeface="Courier New"/>
              </a:rPr>
              <a:t>java.lang.Object</a:t>
            </a:r>
            <a:r>
              <a:rPr lang="en-US" sz="2200" b="0" i="0" u="none">
                <a:solidFill>
                  <a:schemeClr val="dk1"/>
                </a:solidFill>
                <a:latin typeface="Arial"/>
                <a:ea typeface="Arial"/>
                <a:cs typeface="Arial"/>
                <a:sym typeface="Arial"/>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All classes will subclass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by default.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do not have to declare that your class extends </a:t>
            </a:r>
            <a:r>
              <a:rPr lang="en-US" sz="2200" b="0" i="0" u="none" strike="noStrike" cap="none">
                <a:solidFill>
                  <a:schemeClr val="dk1"/>
                </a:solidFill>
                <a:latin typeface="Courier New"/>
                <a:ea typeface="Courier New"/>
                <a:cs typeface="Courier New"/>
                <a:sym typeface="Courier New"/>
              </a:rPr>
              <a:t>Object</a:t>
            </a:r>
            <a:r>
              <a:rPr lang="en-US" sz="2200" b="0" i="0" u="none" strike="noStrike" cap="none">
                <a:solidFill>
                  <a:schemeClr val="dk1"/>
                </a:solidFill>
                <a:latin typeface="Arial"/>
                <a:ea typeface="Arial"/>
                <a:cs typeface="Arial"/>
                <a:sym typeface="Arial"/>
              </a:rPr>
              <a:t>. The compiler does that for you.</a:t>
            </a:r>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r>
              <a:rPr lang="en-US" sz="2200" b="0" i="0" u="none" strike="noStrike" cap="none">
                <a:solidFill>
                  <a:schemeClr val="dk1"/>
                </a:solidFill>
                <a:latin typeface="Arial"/>
                <a:ea typeface="Arial"/>
                <a:cs typeface="Arial"/>
                <a:sym typeface="Arial"/>
              </a:rPr>
              <a:t>   is equivalent to </a:t>
            </a:r>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 root class contains several nonfinal methods, but there are three that are important to consider overriding:</a:t>
            </a:r>
            <a:endParaRPr/>
          </a:p>
          <a:p>
            <a:pPr marL="1020762" marR="0" lvl="2" indent="-331787" algn="l" rtl="0">
              <a:lnSpc>
                <a:spcPct val="100000"/>
              </a:lnSpc>
              <a:spcBef>
                <a:spcPts val="400"/>
              </a:spcBef>
              <a:spcAft>
                <a:spcPts val="0"/>
              </a:spcAft>
              <a:buClr>
                <a:srgbClr val="FF0000"/>
              </a:buClr>
              <a:buSzPts val="2000"/>
              <a:buFont typeface="Arial"/>
              <a:buChar char="–"/>
            </a:pPr>
            <a:r>
              <a:rPr lang="en-US" sz="2000" b="0" i="0" u="none" strike="noStrike" cap="none">
                <a:solidFill>
                  <a:schemeClr val="dk1"/>
                </a:solidFill>
                <a:latin typeface="Courier New"/>
                <a:ea typeface="Courier New"/>
                <a:cs typeface="Courier New"/>
                <a:sym typeface="Courier New"/>
              </a:rPr>
              <a:t>toString</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equals</a:t>
            </a:r>
            <a:r>
              <a:rPr lang="en-US" sz="2000" b="0" i="0" u="none" strike="noStrike" cap="none">
                <a:solidFill>
                  <a:schemeClr val="dk1"/>
                </a:solidFill>
                <a:latin typeface="Arial"/>
                <a:ea typeface="Arial"/>
                <a:cs typeface="Arial"/>
                <a:sym typeface="Arial"/>
              </a:rPr>
              <a:t>, and </a:t>
            </a:r>
            <a:r>
              <a:rPr lang="en-US" sz="2000" b="0" i="0" u="none" strike="noStrike" cap="none">
                <a:solidFill>
                  <a:schemeClr val="dk1"/>
                </a:solidFill>
                <a:latin typeface="Courier New"/>
                <a:ea typeface="Courier New"/>
                <a:cs typeface="Courier New"/>
                <a:sym typeface="Courier New"/>
              </a:rPr>
              <a:t>hashCode</a:t>
            </a:r>
            <a:endParaRPr/>
          </a:p>
        </p:txBody>
      </p:sp>
      <p:sp>
        <p:nvSpPr>
          <p:cNvPr id="854" name="Google Shape;854;p90"/>
          <p:cNvSpPr txBox="1"/>
          <p:nvPr/>
        </p:nvSpPr>
        <p:spPr>
          <a:xfrm>
            <a:off x="685800" y="3124200"/>
            <a:ext cx="7162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 public class Employee { //... }</a:t>
            </a:r>
            <a:endParaRPr/>
          </a:p>
        </p:txBody>
      </p:sp>
      <p:sp>
        <p:nvSpPr>
          <p:cNvPr id="855" name="Google Shape;855;p90"/>
          <p:cNvSpPr txBox="1"/>
          <p:nvPr/>
        </p:nvSpPr>
        <p:spPr>
          <a:xfrm>
            <a:off x="685800" y="4419600"/>
            <a:ext cx="7162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a:solidFill>
                  <a:schemeClr val="dk1"/>
                </a:solidFill>
                <a:latin typeface="Courier New"/>
                <a:ea typeface="Courier New"/>
                <a:cs typeface="Courier New"/>
                <a:sym typeface="Courier New"/>
              </a:rPr>
              <a:t>public class Employee extends Object { //... }</a:t>
            </a:r>
            <a:endParaRPr/>
          </a:p>
        </p:txBody>
      </p:sp>
      <p:sp>
        <p:nvSpPr>
          <p:cNvPr id="856" name="Google Shape;856;p9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1"/>
          <p:cNvSpPr txBox="1"/>
          <p:nvPr/>
        </p:nvSpPr>
        <p:spPr>
          <a:xfrm>
            <a:off x="609600" y="2209800"/>
            <a:ext cx="7924800" cy="9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3" name="Google Shape;863;p91"/>
          <p:cNvSpPr txBox="1"/>
          <p:nvPr/>
        </p:nvSpPr>
        <p:spPr>
          <a:xfrm>
            <a:off x="609600" y="3725862"/>
            <a:ext cx="7924800" cy="1273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4" name="Google Shape;864;p91"/>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Object</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toString</a:t>
            </a:r>
            <a:r>
              <a:rPr lang="en-US" sz="2600" b="1" i="0" u="none" strike="noStrike" cap="none">
                <a:solidFill>
                  <a:schemeClr val="dk1"/>
                </a:solidFill>
                <a:latin typeface="Arial"/>
                <a:ea typeface="Arial"/>
                <a:cs typeface="Arial"/>
                <a:sym typeface="Arial"/>
              </a:rPr>
              <a:t> Method</a:t>
            </a:r>
            <a:endParaRPr/>
          </a:p>
        </p:txBody>
      </p:sp>
      <p:sp>
        <p:nvSpPr>
          <p:cNvPr id="865" name="Google Shape;865;p91"/>
          <p:cNvSpPr txBox="1">
            <a:spLocks noGrp="1"/>
          </p:cNvSpPr>
          <p:nvPr>
            <p:ph type="body" idx="1"/>
          </p:nvPr>
        </p:nvSpPr>
        <p:spPr>
          <a:xfrm>
            <a:off x="609600" y="1447800"/>
            <a:ext cx="7918500" cy="4402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toString</a:t>
            </a:r>
            <a:r>
              <a:rPr lang="en-US" sz="2200" b="0" i="0" u="none">
                <a:solidFill>
                  <a:schemeClr val="dk1"/>
                </a:solidFill>
                <a:latin typeface="Arial"/>
                <a:ea typeface="Arial"/>
                <a:cs typeface="Arial"/>
                <a:sym typeface="Arial"/>
              </a:rPr>
              <a:t> method returns a String representation of the object.</a:t>
            </a:r>
            <a:endParaRPr sz="2200" b="0" i="0" u="none">
              <a:solidFill>
                <a:schemeClr val="dk1"/>
              </a:solidFill>
              <a:latin typeface="Arial"/>
              <a:ea typeface="Arial"/>
              <a:cs typeface="Arial"/>
              <a:sym typeface="Arial"/>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Employee e = new Employee (101, "Jim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System.out.println (e);</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320675" algn="l" rtl="0">
              <a:lnSpc>
                <a:spcPct val="100000"/>
              </a:lnSpc>
              <a:spcBef>
                <a:spcPts val="440"/>
              </a:spcBef>
              <a:spcAft>
                <a:spcPts val="0"/>
              </a:spcAft>
              <a:buClr>
                <a:srgbClr val="FF0000"/>
              </a:buClr>
              <a:buSzPts val="2200"/>
              <a:buFont typeface="Arial"/>
              <a:buNone/>
            </a:pPr>
            <a:endParaRPr sz="2200" b="0" i="0" u="none" strike="noStrike" cap="none">
              <a:solidFill>
                <a:schemeClr val="dk1"/>
              </a:solidFill>
              <a:latin typeface="Arial"/>
              <a:ea typeface="Arial"/>
              <a:cs typeface="Arial"/>
              <a:sym typeface="Arial"/>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You can use </a:t>
            </a:r>
            <a:r>
              <a:rPr lang="en-US" sz="2200" b="0" i="0" u="none" strike="noStrike" cap="none">
                <a:solidFill>
                  <a:schemeClr val="dk1"/>
                </a:solidFill>
                <a:latin typeface="Courier New"/>
                <a:ea typeface="Courier New"/>
                <a:cs typeface="Courier New"/>
                <a:sym typeface="Courier New"/>
              </a:rPr>
              <a:t>toString</a:t>
            </a:r>
            <a:r>
              <a:rPr lang="en-US" sz="2200" b="0" i="0" u="none" strike="noStrike" cap="none">
                <a:solidFill>
                  <a:schemeClr val="dk1"/>
                </a:solidFill>
                <a:latin typeface="Arial"/>
                <a:ea typeface="Arial"/>
                <a:cs typeface="Arial"/>
                <a:sym typeface="Arial"/>
              </a:rPr>
              <a:t> to provide instance information:</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String toString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return "Employee id:  " + empId + "\n"+</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"Employee name:" + name;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This is a better approach to getting details about your class than creating your own </a:t>
            </a:r>
            <a:r>
              <a:rPr lang="en-US" sz="2200" b="0" i="0" u="none" strike="noStrike" cap="none">
                <a:solidFill>
                  <a:schemeClr val="dk1"/>
                </a:solidFill>
                <a:latin typeface="Courier New"/>
                <a:ea typeface="Courier New"/>
                <a:cs typeface="Courier New"/>
                <a:sym typeface="Courier New"/>
              </a:rPr>
              <a:t>getDetails</a:t>
            </a:r>
            <a:r>
              <a:rPr lang="en-US" sz="2200" b="0" i="0" u="none" strike="noStrike" cap="none">
                <a:solidFill>
                  <a:schemeClr val="dk1"/>
                </a:solidFill>
                <a:latin typeface="Arial"/>
                <a:ea typeface="Arial"/>
                <a:cs typeface="Arial"/>
                <a:sym typeface="Arial"/>
              </a:rPr>
              <a:t> method.</a:t>
            </a:r>
            <a:endParaRPr/>
          </a:p>
        </p:txBody>
      </p:sp>
      <p:sp>
        <p:nvSpPr>
          <p:cNvPr id="866" name="Google Shape;866;p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2"/>
          <p:cNvSpPr txBox="1"/>
          <p:nvPr/>
        </p:nvSpPr>
        <p:spPr>
          <a:xfrm>
            <a:off x="609600" y="5518150"/>
            <a:ext cx="7924800" cy="3810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73" name="Google Shape;873;p92"/>
          <p:cNvSpPr txBox="1"/>
          <p:nvPr/>
        </p:nvSpPr>
        <p:spPr>
          <a:xfrm>
            <a:off x="609600" y="2971800"/>
            <a:ext cx="7924800" cy="1676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74" name="Google Shape;874;p92"/>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Courier New"/>
                <a:ea typeface="Courier New"/>
                <a:cs typeface="Courier New"/>
                <a:sym typeface="Courier New"/>
              </a:rPr>
              <a:t>Object equals </a:t>
            </a:r>
            <a:r>
              <a:rPr lang="en-US" sz="2600" b="1" i="0" u="none" strike="noStrike" cap="none">
                <a:solidFill>
                  <a:schemeClr val="dk1"/>
                </a:solidFill>
                <a:latin typeface="Arial"/>
                <a:ea typeface="Arial"/>
                <a:cs typeface="Arial"/>
                <a:sym typeface="Arial"/>
              </a:rPr>
              <a:t>Method</a:t>
            </a:r>
            <a:endParaRPr/>
          </a:p>
        </p:txBody>
      </p:sp>
      <p:sp>
        <p:nvSpPr>
          <p:cNvPr id="875" name="Google Shape;875;p92"/>
          <p:cNvSpPr txBox="1">
            <a:spLocks noGrp="1"/>
          </p:cNvSpPr>
          <p:nvPr>
            <p:ph type="body" idx="1"/>
          </p:nvPr>
        </p:nvSpPr>
        <p:spPr>
          <a:xfrm>
            <a:off x="609600" y="1371600"/>
            <a:ext cx="8077200" cy="48642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a:t>
            </a:r>
            <a:r>
              <a:rPr lang="en-US" sz="2200" b="0" i="0" u="none">
                <a:solidFill>
                  <a:schemeClr val="dk1"/>
                </a:solidFill>
                <a:latin typeface="Courier New"/>
                <a:ea typeface="Courier New"/>
                <a:cs typeface="Courier New"/>
                <a:sym typeface="Courier New"/>
              </a:rPr>
              <a:t>Object</a:t>
            </a:r>
            <a:r>
              <a:rPr lang="en-US" sz="2200" b="0" i="0" u="none">
                <a:solidFill>
                  <a:schemeClr val="dk1"/>
                </a:solidFill>
                <a:latin typeface="Arial"/>
                <a:ea typeface="Arial"/>
                <a:cs typeface="Arial"/>
                <a:sym typeface="Arial"/>
              </a:rPr>
              <a:t>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compares only object references.</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If there are two objects x and y in any class, x is equal to y </a:t>
            </a:r>
            <a:br>
              <a:rPr lang="en-US" sz="2200" b="0" i="0" u="none" strike="noStrike" cap="none">
                <a:solidFill>
                  <a:schemeClr val="dk1"/>
                </a:solidFill>
                <a:latin typeface="Arial"/>
                <a:ea typeface="Arial"/>
                <a:cs typeface="Arial"/>
                <a:sym typeface="Arial"/>
              </a:rPr>
            </a:br>
            <a:r>
              <a:rPr lang="en-US" sz="2200" b="0" i="0" u="none" strike="noStrike" cap="none">
                <a:solidFill>
                  <a:schemeClr val="dk1"/>
                </a:solidFill>
                <a:latin typeface="Arial"/>
                <a:ea typeface="Arial"/>
                <a:cs typeface="Arial"/>
                <a:sym typeface="Arial"/>
              </a:rPr>
              <a:t>if and only if x and y refer to the same object.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Example:</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x = new Employee (1,"Sue","111-11-1111",10.0);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y = x;</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x.equals (y); // true</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Employee z = new Employee (1,"Sue","111-11-1111",10.0);</a:t>
            </a:r>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x.equals (z); // false!</a:t>
            </a:r>
            <a:endParaRPr/>
          </a:p>
          <a:p>
            <a:pPr marL="7937" marR="0" lvl="0" indent="7937" algn="l" rtl="0">
              <a:lnSpc>
                <a:spcPct val="100000"/>
              </a:lnSpc>
              <a:spcBef>
                <a:spcPts val="100"/>
              </a:spcBef>
              <a:spcAft>
                <a:spcPts val="0"/>
              </a:spcAft>
              <a:buClr>
                <a:srgbClr val="000000"/>
              </a:buClr>
              <a:buSzPts val="500"/>
              <a:buFont typeface="Arial"/>
              <a:buNone/>
            </a:pPr>
            <a:endParaRPr sz="500" b="0" i="0" u="none">
              <a:solidFill>
                <a:schemeClr val="dk1"/>
              </a:solidFill>
              <a:latin typeface="Courier New"/>
              <a:ea typeface="Courier New"/>
              <a:cs typeface="Courier New"/>
              <a:sym typeface="Courier New"/>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Because what we really want is to test the contents of the Employee object, we need to override the </a:t>
            </a:r>
            <a:r>
              <a:rPr lang="en-US" sz="2200" b="0" i="0" u="none" strike="noStrike" cap="none">
                <a:solidFill>
                  <a:schemeClr val="dk1"/>
                </a:solidFill>
                <a:latin typeface="Courier New"/>
                <a:ea typeface="Courier New"/>
                <a:cs typeface="Courier New"/>
                <a:sym typeface="Courier New"/>
              </a:rPr>
              <a:t>equals</a:t>
            </a:r>
            <a:r>
              <a:rPr lang="en-US" sz="2200" b="0" i="0" u="none" strike="noStrike" cap="none">
                <a:solidFill>
                  <a:schemeClr val="dk1"/>
                </a:solidFill>
                <a:latin typeface="Arial"/>
                <a:ea typeface="Arial"/>
                <a:cs typeface="Arial"/>
                <a:sym typeface="Arial"/>
              </a:rPr>
              <a:t> method:</a:t>
            </a:r>
            <a:endParaRPr/>
          </a:p>
          <a:p>
            <a:pPr marL="574675" marR="0" lvl="1" indent="-428625" algn="l" rtl="0">
              <a:lnSpc>
                <a:spcPct val="100000"/>
              </a:lnSpc>
              <a:spcBef>
                <a:spcPts val="100"/>
              </a:spcBef>
              <a:spcAft>
                <a:spcPts val="0"/>
              </a:spcAft>
              <a:buClr>
                <a:srgbClr val="FF0000"/>
              </a:buClr>
              <a:buSzPts val="500"/>
              <a:buFont typeface="Arial"/>
              <a:buNone/>
            </a:pPr>
            <a:endParaRPr sz="500" b="0" i="0" u="none" strike="noStrike" cap="none">
              <a:solidFill>
                <a:schemeClr val="dk1"/>
              </a:solidFill>
              <a:latin typeface="Arial"/>
              <a:ea typeface="Arial"/>
              <a:cs typeface="Arial"/>
              <a:sym typeface="Arial"/>
            </a:endParaRPr>
          </a:p>
          <a:p>
            <a:pPr marL="7937" marR="0" lvl="0" indent="7937" algn="l" rtl="0">
              <a:lnSpc>
                <a:spcPct val="100000"/>
              </a:lnSpc>
              <a:spcBef>
                <a:spcPts val="360"/>
              </a:spcBef>
              <a:spcAft>
                <a:spcPts val="0"/>
              </a:spcAft>
              <a:buClr>
                <a:srgbClr val="000000"/>
              </a:buClr>
              <a:buSzPts val="1800"/>
              <a:buFont typeface="Arial"/>
              <a:buNone/>
            </a:pPr>
            <a:r>
              <a:rPr lang="en-US" sz="1800" b="0" i="0" u="none">
                <a:solidFill>
                  <a:schemeClr val="dk1"/>
                </a:solidFill>
                <a:latin typeface="Courier New"/>
                <a:ea typeface="Courier New"/>
                <a:cs typeface="Courier New"/>
                <a:sym typeface="Courier New"/>
              </a:rPr>
              <a:t>public boolean equals (Object o) { ... }</a:t>
            </a:r>
            <a:endParaRPr/>
          </a:p>
          <a:p>
            <a:pPr marL="7937" marR="0" lvl="0" indent="7938" algn="l" rtl="0">
              <a:spcBef>
                <a:spcPts val="360"/>
              </a:spcBef>
              <a:spcAft>
                <a:spcPts val="0"/>
              </a:spcAft>
              <a:buNone/>
            </a:pPr>
            <a:endParaRPr sz="1800" b="0" i="0" u="none">
              <a:solidFill>
                <a:schemeClr val="dk1"/>
              </a:solidFill>
              <a:latin typeface="Courier New"/>
              <a:ea typeface="Courier New"/>
              <a:cs typeface="Courier New"/>
              <a:sym typeface="Courier New"/>
            </a:endParaRPr>
          </a:p>
        </p:txBody>
      </p:sp>
      <p:sp>
        <p:nvSpPr>
          <p:cNvPr id="876" name="Google Shape;876;p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3"/>
          <p:cNvSpPr txBox="1"/>
          <p:nvPr/>
        </p:nvSpPr>
        <p:spPr>
          <a:xfrm>
            <a:off x="609600" y="2160587"/>
            <a:ext cx="7924800" cy="3886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83" name="Google Shape;883;p93"/>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a:t>
            </a:r>
            <a:r>
              <a:rPr lang="en-US" sz="2600" b="1" i="0" u="none" strike="noStrike" cap="none">
                <a:solidFill>
                  <a:schemeClr val="dk1"/>
                </a:solidFill>
                <a:latin typeface="Courier New"/>
                <a:ea typeface="Courier New"/>
                <a:cs typeface="Courier New"/>
                <a:sym typeface="Courier New"/>
              </a:rPr>
              <a:t>equals</a:t>
            </a:r>
            <a:r>
              <a:rPr lang="en-US" sz="2600" b="1" i="0" u="none" strike="noStrike" cap="none">
                <a:solidFill>
                  <a:schemeClr val="dk1"/>
                </a:solidFill>
                <a:latin typeface="Arial"/>
                <a:ea typeface="Arial"/>
                <a:cs typeface="Arial"/>
                <a:sym typeface="Arial"/>
              </a:rPr>
              <a:t> in </a:t>
            </a:r>
            <a:r>
              <a:rPr lang="en-US" sz="2600" b="1" i="0" u="none" strike="noStrike" cap="none">
                <a:solidFill>
                  <a:schemeClr val="dk1"/>
                </a:solidFill>
                <a:latin typeface="Courier New"/>
                <a:ea typeface="Courier New"/>
                <a:cs typeface="Courier New"/>
                <a:sym typeface="Courier New"/>
              </a:rPr>
              <a:t>Employee</a:t>
            </a:r>
            <a:endParaRPr/>
          </a:p>
        </p:txBody>
      </p:sp>
      <p:sp>
        <p:nvSpPr>
          <p:cNvPr id="884" name="Google Shape;884;p93"/>
          <p:cNvSpPr txBox="1">
            <a:spLocks noGrp="1"/>
          </p:cNvSpPr>
          <p:nvPr>
            <p:ph type="body" idx="1"/>
          </p:nvPr>
        </p:nvSpPr>
        <p:spPr>
          <a:xfrm>
            <a:off x="609600" y="1436687"/>
            <a:ext cx="7918500" cy="45435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An example of overriding the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in the </a:t>
            </a:r>
            <a:r>
              <a:rPr lang="en-US" sz="2200" b="0" i="0" u="none">
                <a:solidFill>
                  <a:schemeClr val="dk1"/>
                </a:solidFill>
                <a:latin typeface="Courier New"/>
                <a:ea typeface="Courier New"/>
                <a:cs typeface="Courier New"/>
                <a:sym typeface="Courier New"/>
              </a:rPr>
              <a:t>Employee </a:t>
            </a:r>
            <a:r>
              <a:rPr lang="en-US" sz="2200" b="0" i="0" u="none">
                <a:solidFill>
                  <a:schemeClr val="dk1"/>
                </a:solidFill>
                <a:latin typeface="Arial"/>
                <a:ea typeface="Arial"/>
                <a:cs typeface="Arial"/>
                <a:sym typeface="Arial"/>
              </a:rPr>
              <a:t>class compares every field for equality:</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@Override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boolean equals (Object o)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boolean result = false;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((o != null) &amp;&amp; (o instanceof Employee))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Employee e = (Employee)o;</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if ((e.empId == this.empId) &amp;&amp;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(e.name.equals(this.name)) &amp;&amp;</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(e.ssn.equals(this.ssn)) &amp;&amp;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(e.salary == this.salary))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result = true;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     return result;</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885" name="Google Shape;885;p93"/>
          <p:cNvSpPr txBox="1"/>
          <p:nvPr/>
        </p:nvSpPr>
        <p:spPr>
          <a:xfrm>
            <a:off x="838200" y="2198687"/>
            <a:ext cx="1295400" cy="2286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86" name="Google Shape;886;p9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4"/>
          <p:cNvSpPr txBox="1"/>
          <p:nvPr/>
        </p:nvSpPr>
        <p:spPr>
          <a:xfrm>
            <a:off x="609600" y="2590800"/>
            <a:ext cx="7924800" cy="32004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93" name="Google Shape;893;p94"/>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Overriding </a:t>
            </a:r>
            <a:r>
              <a:rPr lang="en-US" sz="2600" b="1" i="0" u="none" strike="noStrike" cap="none">
                <a:solidFill>
                  <a:schemeClr val="dk1"/>
                </a:solidFill>
                <a:latin typeface="Courier New"/>
                <a:ea typeface="Courier New"/>
                <a:cs typeface="Courier New"/>
                <a:sym typeface="Courier New"/>
              </a:rPr>
              <a:t>Object</a:t>
            </a:r>
            <a:r>
              <a:rPr lang="en-US" sz="2600" b="1" i="0" u="none" strike="noStrike" cap="none">
                <a:solidFill>
                  <a:schemeClr val="dk1"/>
                </a:solidFill>
                <a:latin typeface="Arial"/>
                <a:ea typeface="Arial"/>
                <a:cs typeface="Arial"/>
                <a:sym typeface="Arial"/>
              </a:rPr>
              <a:t> </a:t>
            </a:r>
            <a:r>
              <a:rPr lang="en-US" sz="2600" b="1" i="0" u="none" strike="noStrike" cap="none">
                <a:solidFill>
                  <a:schemeClr val="dk1"/>
                </a:solidFill>
                <a:latin typeface="Courier New"/>
                <a:ea typeface="Courier New"/>
                <a:cs typeface="Courier New"/>
                <a:sym typeface="Courier New"/>
              </a:rPr>
              <a:t>hashCode</a:t>
            </a:r>
            <a:endParaRPr/>
          </a:p>
        </p:txBody>
      </p:sp>
      <p:sp>
        <p:nvSpPr>
          <p:cNvPr id="894" name="Google Shape;894;p94"/>
          <p:cNvSpPr txBox="1">
            <a:spLocks noGrp="1"/>
          </p:cNvSpPr>
          <p:nvPr>
            <p:ph type="body" idx="1"/>
          </p:nvPr>
        </p:nvSpPr>
        <p:spPr>
          <a:xfrm>
            <a:off x="609600" y="1447800"/>
            <a:ext cx="7918500" cy="4340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The general contract for </a:t>
            </a:r>
            <a:r>
              <a:rPr lang="en-US" sz="2200" b="0" i="0" u="none">
                <a:solidFill>
                  <a:schemeClr val="dk1"/>
                </a:solidFill>
                <a:latin typeface="Courier New"/>
                <a:ea typeface="Courier New"/>
                <a:cs typeface="Courier New"/>
                <a:sym typeface="Courier New"/>
              </a:rPr>
              <a:t>Object</a:t>
            </a:r>
            <a:r>
              <a:rPr lang="en-US" sz="2200" b="0" i="0" u="none">
                <a:solidFill>
                  <a:schemeClr val="dk1"/>
                </a:solidFill>
                <a:latin typeface="Arial"/>
                <a:ea typeface="Arial"/>
                <a:cs typeface="Arial"/>
                <a:sym typeface="Arial"/>
              </a:rPr>
              <a:t> states that if two objects are considered equal (using the </a:t>
            </a:r>
            <a:r>
              <a:rPr lang="en-US" sz="2200" b="0" i="0" u="none">
                <a:solidFill>
                  <a:schemeClr val="dk1"/>
                </a:solidFill>
                <a:latin typeface="Courier New"/>
                <a:ea typeface="Courier New"/>
                <a:cs typeface="Courier New"/>
                <a:sym typeface="Courier New"/>
              </a:rPr>
              <a:t>equals</a:t>
            </a:r>
            <a:r>
              <a:rPr lang="en-US" sz="2200" b="0" i="0" u="none">
                <a:solidFill>
                  <a:schemeClr val="dk1"/>
                </a:solidFill>
                <a:latin typeface="Arial"/>
                <a:ea typeface="Arial"/>
                <a:cs typeface="Arial"/>
                <a:sym typeface="Arial"/>
              </a:rPr>
              <a:t> method), then integer hashcode returned for the two objects should also be equal.</a:t>
            </a:r>
            <a:endParaRPr/>
          </a:p>
          <a:p>
            <a:pPr marL="7937" marR="0" lvl="0" indent="7937" algn="l" rtl="0">
              <a:lnSpc>
                <a:spcPct val="100000"/>
              </a:lnSpc>
              <a:spcBef>
                <a:spcPts val="160"/>
              </a:spcBef>
              <a:spcAft>
                <a:spcPts val="0"/>
              </a:spcAft>
              <a:buClr>
                <a:srgbClr val="000000"/>
              </a:buClr>
              <a:buSzPts val="800"/>
              <a:buFont typeface="Arial"/>
              <a:buNone/>
            </a:pPr>
            <a:endParaRPr sz="800" b="0" i="0" u="none">
              <a:solidFill>
                <a:schemeClr val="dk1"/>
              </a:solidFill>
              <a:latin typeface="Arial"/>
              <a:ea typeface="Arial"/>
              <a:cs typeface="Arial"/>
              <a:sym typeface="Arial"/>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@Override //generated by NetBeans</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public int hashCode() {</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int hash = 7;</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this.empId;</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Objects.hashCode(this.name);</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Objects.hashCode(this.ssn);</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hash = 83 * hash + (int) (Double.doubleToLongBits(this.salary) ^ (Double.doubleToLongBits(this.salary) &gt;&gt;&gt; 32));</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return hash;</a:t>
            </a:r>
            <a:endParaRPr/>
          </a:p>
          <a:p>
            <a:pPr marL="15875" marR="0" lvl="0" indent="-7937" algn="l" rtl="0">
              <a:lnSpc>
                <a:spcPct val="100000"/>
              </a:lnSpc>
              <a:spcBef>
                <a:spcPts val="320"/>
              </a:spcBef>
              <a:spcAft>
                <a:spcPts val="0"/>
              </a:spcAft>
              <a:buClr>
                <a:srgbClr val="000000"/>
              </a:buClr>
              <a:buSzPts val="200"/>
              <a:buFont typeface="Courier New"/>
              <a:buAutoNum type="arabicPlain"/>
            </a:pPr>
            <a:r>
              <a:rPr lang="en-US" sz="1600" b="0" i="0" u="none">
                <a:solidFill>
                  <a:schemeClr val="dk1"/>
                </a:solidFill>
                <a:latin typeface="Courier New"/>
                <a:ea typeface="Courier New"/>
                <a:cs typeface="Courier New"/>
                <a:sym typeface="Courier New"/>
              </a:rPr>
              <a:t> }</a:t>
            </a:r>
            <a:endParaRPr/>
          </a:p>
        </p:txBody>
      </p:sp>
      <p:sp>
        <p:nvSpPr>
          <p:cNvPr id="895" name="Google Shape;895;p94"/>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95"/>
          <p:cNvSpPr txBox="1"/>
          <p:nvPr/>
        </p:nvSpPr>
        <p:spPr>
          <a:xfrm>
            <a:off x="609600" y="4679950"/>
            <a:ext cx="7924800" cy="1219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02" name="Google Shape;902;p95"/>
          <p:cNvSpPr txBox="1"/>
          <p:nvPr/>
        </p:nvSpPr>
        <p:spPr>
          <a:xfrm>
            <a:off x="609600" y="2165350"/>
            <a:ext cx="7924800" cy="14922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03" name="Google Shape;903;p95"/>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 Using Variable Arguments</a:t>
            </a:r>
            <a:endParaRPr/>
          </a:p>
        </p:txBody>
      </p:sp>
      <p:sp>
        <p:nvSpPr>
          <p:cNvPr id="904" name="Google Shape;904;p95"/>
          <p:cNvSpPr txBox="1">
            <a:spLocks noGrp="1"/>
          </p:cNvSpPr>
          <p:nvPr>
            <p:ph type="body" idx="1"/>
          </p:nvPr>
        </p:nvSpPr>
        <p:spPr>
          <a:xfrm>
            <a:off x="609600" y="1447800"/>
            <a:ext cx="7918500" cy="17511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 variation of method overloading is when you need a method that takes any number of arguments of the same type: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public class Statistics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int x3)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public float average (int x1, int x2, int x3, int x4) {}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These three overloaded methods share the same functionality. It would be nice to collapse these methods into one method.</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Statistics stats = new Statistics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avg1 = stats.average(100, 200);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avg2 = stats.average(100, 200, 300);</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float avg3 = stats.average(100, 200, 300, 400);</a:t>
            </a:r>
            <a:endParaRPr/>
          </a:p>
          <a:p>
            <a:pPr marL="7937" marR="0" lvl="0" indent="7938" algn="l" rtl="0">
              <a:spcBef>
                <a:spcPts val="320"/>
              </a:spcBef>
              <a:spcAft>
                <a:spcPts val="0"/>
              </a:spcAft>
              <a:buNone/>
            </a:pPr>
            <a:endParaRPr sz="1600" b="0" i="0" u="none">
              <a:solidFill>
                <a:srgbClr val="000000"/>
              </a:solidFill>
              <a:latin typeface="Courier New"/>
              <a:ea typeface="Courier New"/>
              <a:cs typeface="Courier New"/>
              <a:sym typeface="Courier New"/>
            </a:endParaRPr>
          </a:p>
        </p:txBody>
      </p:sp>
      <p:sp>
        <p:nvSpPr>
          <p:cNvPr id="905" name="Google Shape;905;p9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6"/>
          <p:cNvSpPr txBox="1"/>
          <p:nvPr/>
        </p:nvSpPr>
        <p:spPr>
          <a:xfrm>
            <a:off x="609600" y="2036762"/>
            <a:ext cx="7924800" cy="29925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12" name="Google Shape;912;p96"/>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Methods Using Variable Arguments</a:t>
            </a:r>
            <a:endParaRPr/>
          </a:p>
        </p:txBody>
      </p:sp>
      <p:sp>
        <p:nvSpPr>
          <p:cNvPr id="913" name="Google Shape;913;p96"/>
          <p:cNvSpPr txBox="1">
            <a:spLocks noGrp="1"/>
          </p:cNvSpPr>
          <p:nvPr>
            <p:ph type="body" idx="1"/>
          </p:nvPr>
        </p:nvSpPr>
        <p:spPr>
          <a:xfrm>
            <a:off x="609600" y="1295400"/>
            <a:ext cx="7918500" cy="1751100"/>
          </a:xfrm>
          <a:prstGeom prst="rect">
            <a:avLst/>
          </a:prstGeom>
          <a:noFill/>
          <a:ln>
            <a:noFill/>
          </a:ln>
        </p:spPr>
        <p:txBody>
          <a:bodyPr spcFirstLastPara="1" wrap="square" lIns="12700" tIns="12700" rIns="12700" bIns="12700" anchor="t" anchorCtr="0">
            <a:noAutofit/>
          </a:bodyPr>
          <a:lstStyle/>
          <a:p>
            <a:pPr marL="574675" marR="0" lvl="1" indent="-460375" algn="l" rtl="0">
              <a:lnSpc>
                <a:spcPct val="100000"/>
              </a:lnSpc>
              <a:spcBef>
                <a:spcPts val="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Java provides a feature called </a:t>
            </a:r>
            <a:r>
              <a:rPr lang="en-US" sz="2200" b="0" i="1" u="none" strike="noStrike" cap="none">
                <a:solidFill>
                  <a:schemeClr val="dk1"/>
                </a:solidFill>
                <a:latin typeface="Arial"/>
                <a:ea typeface="Arial"/>
                <a:cs typeface="Arial"/>
                <a:sym typeface="Arial"/>
              </a:rPr>
              <a:t>varargs</a:t>
            </a:r>
            <a:r>
              <a:rPr lang="en-US" sz="2200" b="0" i="0" u="none" strike="noStrike" cap="none">
                <a:solidFill>
                  <a:schemeClr val="dk1"/>
                </a:solidFill>
                <a:latin typeface="Arial"/>
                <a:ea typeface="Arial"/>
                <a:cs typeface="Arial"/>
                <a:sym typeface="Arial"/>
              </a:rPr>
              <a:t> or </a:t>
            </a:r>
            <a:r>
              <a:rPr lang="en-US" sz="2200" b="0" i="1" u="none" strike="noStrike" cap="none">
                <a:solidFill>
                  <a:schemeClr val="dk1"/>
                </a:solidFill>
                <a:latin typeface="Arial"/>
                <a:ea typeface="Arial"/>
                <a:cs typeface="Arial"/>
                <a:sym typeface="Arial"/>
              </a:rPr>
              <a:t>variable arguments</a:t>
            </a:r>
            <a:r>
              <a:rPr lang="en-US" sz="2200" b="0" i="0" u="none" strike="noStrike" cap="none">
                <a:solidFill>
                  <a:schemeClr val="dk1"/>
                </a:solidFill>
                <a:latin typeface="Arial"/>
                <a:ea typeface="Arial"/>
                <a:cs typeface="Arial"/>
                <a:sym typeface="Arial"/>
              </a:rPr>
              <a:t>.</a:t>
            </a:r>
            <a:endParaRPr/>
          </a:p>
          <a:p>
            <a:pPr marL="574675" marR="0" lvl="1" indent="-441325" algn="l" rtl="0">
              <a:lnSpc>
                <a:spcPct val="100000"/>
              </a:lnSpc>
              <a:spcBef>
                <a:spcPts val="60"/>
              </a:spcBef>
              <a:spcAft>
                <a:spcPts val="0"/>
              </a:spcAft>
              <a:buClr>
                <a:srgbClr val="FF0000"/>
              </a:buClr>
              <a:buSzPts val="300"/>
              <a:buFont typeface="Arial"/>
              <a:buNone/>
            </a:pPr>
            <a:endParaRPr sz="300" b="0" i="0" u="none" strike="noStrike" cap="none">
              <a:solidFill>
                <a:schemeClr val="dk1"/>
              </a:solidFill>
              <a:latin typeface="Arial"/>
              <a:ea typeface="Arial"/>
              <a:cs typeface="Arial"/>
              <a:sym typeface="Arial"/>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public class Statistics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r>
              <a:rPr lang="en-US" sz="1800" b="1" i="0" u="none">
                <a:solidFill>
                  <a:schemeClr val="dk1"/>
                </a:solidFill>
                <a:latin typeface="Courier New"/>
                <a:ea typeface="Courier New"/>
                <a:cs typeface="Courier New"/>
                <a:sym typeface="Courier New"/>
              </a:rPr>
              <a:t>public float average(int... nums) </a:t>
            </a:r>
            <a:r>
              <a:rPr lang="en-US" sz="1800" b="0" i="0" u="none">
                <a:solidFill>
                  <a:schemeClr val="dk1"/>
                </a:solidFill>
                <a:latin typeface="Courier New"/>
                <a:ea typeface="Courier New"/>
                <a:cs typeface="Courier New"/>
                <a:sym typeface="Courier New"/>
              </a:rPr>
              <a:t>{</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int sum = 0;</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for (int x : nums) {  // iterate int array nums</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sum += x;</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return ((float) sum / nums.length);</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15875" marR="0" lvl="0" indent="-7937" algn="l" rtl="0">
              <a:lnSpc>
                <a:spcPct val="100000"/>
              </a:lnSpc>
              <a:spcBef>
                <a:spcPts val="360"/>
              </a:spcBef>
              <a:spcAft>
                <a:spcPts val="0"/>
              </a:spcAft>
              <a:buClr>
                <a:srgbClr val="000000"/>
              </a:buClr>
              <a:buSzPts val="200"/>
              <a:buFont typeface="Courier New"/>
              <a:buAutoNum type="arabicPlain"/>
            </a:pPr>
            <a:r>
              <a:rPr lang="en-US" sz="1800" b="0" i="0" u="none">
                <a:solidFill>
                  <a:schemeClr val="dk1"/>
                </a:solidFill>
                <a:latin typeface="Courier New"/>
                <a:ea typeface="Courier New"/>
                <a:cs typeface="Courier New"/>
                <a:sym typeface="Courier New"/>
              </a:rPr>
              <a:t> }</a:t>
            </a:r>
            <a:endParaRPr/>
          </a:p>
          <a:p>
            <a:pPr marL="574675" marR="0" lvl="1" indent="-460375" algn="l" rtl="0">
              <a:lnSpc>
                <a:spcPct val="100000"/>
              </a:lnSpc>
              <a:spcBef>
                <a:spcPts val="440"/>
              </a:spcBef>
              <a:spcAft>
                <a:spcPts val="0"/>
              </a:spcAft>
              <a:buClr>
                <a:srgbClr val="FF0000"/>
              </a:buClr>
              <a:buSzPts val="2200"/>
              <a:buFont typeface="Arial"/>
              <a:buChar char="•"/>
            </a:pPr>
            <a:r>
              <a:rPr lang="en-US" sz="2200" b="0" i="0" u="none" strike="noStrike" cap="none">
                <a:solidFill>
                  <a:schemeClr val="dk1"/>
                </a:solidFill>
                <a:latin typeface="Arial"/>
                <a:ea typeface="Arial"/>
                <a:cs typeface="Arial"/>
                <a:sym typeface="Arial"/>
              </a:rPr>
              <a:t>Note that the </a:t>
            </a:r>
            <a:r>
              <a:rPr lang="en-US" sz="2200" b="0" i="0" u="none" strike="noStrike" cap="none">
                <a:solidFill>
                  <a:schemeClr val="dk1"/>
                </a:solidFill>
                <a:latin typeface="Courier New"/>
                <a:ea typeface="Courier New"/>
                <a:cs typeface="Courier New"/>
                <a:sym typeface="Courier New"/>
              </a:rPr>
              <a:t>nums</a:t>
            </a:r>
            <a:r>
              <a:rPr lang="en-US" sz="2200" b="0" i="0" u="none" strike="noStrike" cap="none">
                <a:solidFill>
                  <a:schemeClr val="dk1"/>
                </a:solidFill>
                <a:latin typeface="Arial"/>
                <a:ea typeface="Arial"/>
                <a:cs typeface="Arial"/>
                <a:sym typeface="Arial"/>
              </a:rPr>
              <a:t> argument is actually an array object of type </a:t>
            </a:r>
            <a:r>
              <a:rPr lang="en-US" sz="2200" b="0" i="0" u="none" strike="noStrike" cap="none">
                <a:solidFill>
                  <a:schemeClr val="dk1"/>
                </a:solidFill>
                <a:latin typeface="Courier New"/>
                <a:ea typeface="Courier New"/>
                <a:cs typeface="Courier New"/>
                <a:sym typeface="Courier New"/>
              </a:rPr>
              <a:t>int[]</a:t>
            </a:r>
            <a:r>
              <a:rPr lang="en-US" sz="2200" b="0" i="0" u="none" strike="noStrike" cap="none">
                <a:solidFill>
                  <a:schemeClr val="dk1"/>
                </a:solidFill>
                <a:latin typeface="Arial"/>
                <a:ea typeface="Arial"/>
                <a:cs typeface="Arial"/>
                <a:sym typeface="Arial"/>
              </a:rPr>
              <a:t>. This permits the method to iterate over and allow any number of elements.</a:t>
            </a:r>
            <a:endParaRPr/>
          </a:p>
        </p:txBody>
      </p:sp>
      <p:sp>
        <p:nvSpPr>
          <p:cNvPr id="914" name="Google Shape;914;p96"/>
          <p:cNvSpPr/>
          <p:nvPr/>
        </p:nvSpPr>
        <p:spPr>
          <a:xfrm>
            <a:off x="6705600" y="1676400"/>
            <a:ext cx="2133600" cy="762000"/>
          </a:xfrm>
          <a:prstGeom prst="wedgeRectCallout">
            <a:avLst>
              <a:gd name="adj1" fmla="val -11867"/>
              <a:gd name="adj2" fmla="val 20309"/>
            </a:avLst>
          </a:prstGeom>
          <a:solidFill>
            <a:srgbClr val="FFFFCC"/>
          </a:solidFill>
          <a:ln w="9525"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The varargs notation treats the </a:t>
            </a:r>
            <a:r>
              <a:rPr lang="en-US" sz="1400" b="0" i="0" u="none">
                <a:solidFill>
                  <a:schemeClr val="dk1"/>
                </a:solidFill>
                <a:latin typeface="Courier New"/>
                <a:ea typeface="Courier New"/>
                <a:cs typeface="Courier New"/>
                <a:sym typeface="Courier New"/>
              </a:rPr>
              <a:t>nums </a:t>
            </a:r>
            <a:r>
              <a:rPr lang="en-US" sz="1400" b="0" i="0" u="none">
                <a:solidFill>
                  <a:schemeClr val="dk1"/>
                </a:solidFill>
                <a:latin typeface="Arial"/>
                <a:ea typeface="Arial"/>
                <a:cs typeface="Arial"/>
                <a:sym typeface="Arial"/>
              </a:rPr>
              <a:t>parameter as an array.</a:t>
            </a:r>
            <a:endParaRPr/>
          </a:p>
        </p:txBody>
      </p:sp>
      <p:sp>
        <p:nvSpPr>
          <p:cNvPr id="915" name="Google Shape;915;p9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7"/>
          <p:cNvSpPr txBox="1"/>
          <p:nvPr/>
        </p:nvSpPr>
        <p:spPr>
          <a:xfrm>
            <a:off x="533400" y="2514600"/>
            <a:ext cx="7924800" cy="2895600"/>
          </a:xfrm>
          <a:prstGeom prst="rect">
            <a:avLst/>
          </a:prstGeom>
          <a:solidFill>
            <a:srgbClr val="DDDDD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22" name="Google Shape;922;p97"/>
          <p:cNvSpPr txBox="1">
            <a:spLocks noGrp="1"/>
          </p:cNvSpPr>
          <p:nvPr>
            <p:ph type="title"/>
          </p:nvPr>
        </p:nvSpPr>
        <p:spPr>
          <a:xfrm>
            <a:off x="609600" y="439737"/>
            <a:ext cx="7918500" cy="876300"/>
          </a:xfrm>
          <a:prstGeom prst="rect">
            <a:avLst/>
          </a:prstGeom>
          <a:noFill/>
          <a:ln>
            <a:noFill/>
          </a:ln>
        </p:spPr>
        <p:txBody>
          <a:bodyPr spcFirstLastPara="1" wrap="square" lIns="12700" tIns="12700" rIns="12700" bIns="12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Casting Object References</a:t>
            </a:r>
            <a:endParaRPr/>
          </a:p>
        </p:txBody>
      </p:sp>
      <p:sp>
        <p:nvSpPr>
          <p:cNvPr id="923" name="Google Shape;923;p97"/>
          <p:cNvSpPr txBox="1">
            <a:spLocks noGrp="1"/>
          </p:cNvSpPr>
          <p:nvPr>
            <p:ph type="body" idx="1"/>
          </p:nvPr>
        </p:nvSpPr>
        <p:spPr>
          <a:xfrm>
            <a:off x="609600" y="1447800"/>
            <a:ext cx="7620000" cy="4740300"/>
          </a:xfrm>
          <a:prstGeom prst="rect">
            <a:avLst/>
          </a:prstGeom>
          <a:noFill/>
          <a:ln>
            <a:noFill/>
          </a:ln>
        </p:spPr>
        <p:txBody>
          <a:bodyPr spcFirstLastPara="1" wrap="square" lIns="12700" tIns="12700" rIns="12700" bIns="12700" anchor="t" anchorCtr="0">
            <a:noAutofit/>
          </a:bodyPr>
          <a:lstStyle/>
          <a:p>
            <a:pPr marL="7937" marR="0" lvl="0" indent="7937" algn="l" rtl="0">
              <a:lnSpc>
                <a:spcPct val="100000"/>
              </a:lnSpc>
              <a:spcBef>
                <a:spcPts val="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After using the </a:t>
            </a:r>
            <a:r>
              <a:rPr lang="en-US" sz="2200" b="0" i="0" u="none">
                <a:solidFill>
                  <a:schemeClr val="dk1"/>
                </a:solidFill>
                <a:latin typeface="Courier New"/>
                <a:ea typeface="Courier New"/>
                <a:cs typeface="Courier New"/>
                <a:sym typeface="Courier New"/>
              </a:rPr>
              <a:t>instanceof</a:t>
            </a:r>
            <a:r>
              <a:rPr lang="en-US" sz="2200" b="0" i="0" u="none">
                <a:solidFill>
                  <a:schemeClr val="dk1"/>
                </a:solidFill>
                <a:latin typeface="Arial"/>
                <a:ea typeface="Arial"/>
                <a:cs typeface="Arial"/>
                <a:sym typeface="Arial"/>
              </a:rPr>
              <a:t> operator to verify that the object you received as an argument is a subclass, you can access the full functionality of the object by casting the reference:</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4   public static void main(String[] args)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5     Employee e = new Manager(102, "Joan Kern",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6         "012-23-4567", 110_450.54, "Marketing");</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7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8     if (e instanceof Manager){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 9       Manager m = (Manager) e;</a:t>
            </a:r>
            <a:endParaRPr/>
          </a:p>
          <a:p>
            <a:pPr marL="7937" marR="0" lvl="0" indent="7937" algn="l" rtl="0">
              <a:lnSpc>
                <a:spcPct val="100000"/>
              </a:lnSpc>
              <a:spcBef>
                <a:spcPts val="320"/>
              </a:spcBef>
              <a:spcAft>
                <a:spcPts val="0"/>
              </a:spcAft>
              <a:buClr>
                <a:srgbClr val="000000"/>
              </a:buClr>
              <a:buSzPts val="1600"/>
              <a:buFont typeface="Arial"/>
              <a:buNone/>
            </a:pPr>
            <a:r>
              <a:rPr lang="en-US" sz="1600" b="1" i="0" u="none">
                <a:solidFill>
                  <a:schemeClr val="dk1"/>
                </a:solidFill>
                <a:latin typeface="Courier New"/>
                <a:ea typeface="Courier New"/>
                <a:cs typeface="Courier New"/>
                <a:sym typeface="Courier New"/>
              </a:rPr>
              <a:t>10       m.setDeptName("HR");</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11       System.out.println(m.getDetails());</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12     }</a:t>
            </a:r>
            <a:endParaRPr/>
          </a:p>
          <a:p>
            <a:pPr marL="7937" marR="0" lvl="0" indent="7937" algn="l" rtl="0">
              <a:lnSpc>
                <a:spcPct val="100000"/>
              </a:lnSpc>
              <a:spcBef>
                <a:spcPts val="320"/>
              </a:spcBef>
              <a:spcAft>
                <a:spcPts val="0"/>
              </a:spcAft>
              <a:buClr>
                <a:srgbClr val="000000"/>
              </a:buClr>
              <a:buSzPts val="1600"/>
              <a:buFont typeface="Arial"/>
              <a:buNone/>
            </a:pPr>
            <a:r>
              <a:rPr lang="en-US" sz="1600" b="0" i="0" u="none">
                <a:solidFill>
                  <a:schemeClr val="dk1"/>
                </a:solidFill>
                <a:latin typeface="Courier New"/>
                <a:ea typeface="Courier New"/>
                <a:cs typeface="Courier New"/>
                <a:sym typeface="Courier New"/>
              </a:rPr>
              <a:t>13   }</a:t>
            </a:r>
            <a:endParaRPr/>
          </a:p>
          <a:p>
            <a:pPr marL="7937" marR="0" lvl="0" indent="7937" algn="l" rtl="0">
              <a:lnSpc>
                <a:spcPct val="100000"/>
              </a:lnSpc>
              <a:spcBef>
                <a:spcPts val="440"/>
              </a:spcBef>
              <a:spcAft>
                <a:spcPts val="0"/>
              </a:spcAft>
              <a:buClr>
                <a:srgbClr val="000000"/>
              </a:buClr>
              <a:buSzPts val="2200"/>
              <a:buFont typeface="Arial"/>
              <a:buNone/>
            </a:pPr>
            <a:r>
              <a:rPr lang="en-US" sz="2200" b="0" i="0" u="none">
                <a:solidFill>
                  <a:schemeClr val="dk1"/>
                </a:solidFill>
                <a:latin typeface="Arial"/>
                <a:ea typeface="Arial"/>
                <a:cs typeface="Arial"/>
                <a:sym typeface="Arial"/>
              </a:rPr>
              <a:t>Without the cast to </a:t>
            </a:r>
            <a:r>
              <a:rPr lang="en-US" sz="2200" b="0" i="0" u="none">
                <a:solidFill>
                  <a:schemeClr val="dk1"/>
                </a:solidFill>
                <a:latin typeface="Courier New"/>
                <a:ea typeface="Courier New"/>
                <a:cs typeface="Courier New"/>
                <a:sym typeface="Courier New"/>
              </a:rPr>
              <a:t>Manager</a:t>
            </a:r>
            <a:r>
              <a:rPr lang="en-US" sz="2200" b="0" i="0" u="none">
                <a:solidFill>
                  <a:schemeClr val="dk1"/>
                </a:solidFill>
                <a:latin typeface="Arial"/>
                <a:ea typeface="Arial"/>
                <a:cs typeface="Arial"/>
                <a:sym typeface="Arial"/>
              </a:rPr>
              <a:t>, the </a:t>
            </a:r>
            <a:r>
              <a:rPr lang="en-US" sz="2200" b="0" i="0" u="none">
                <a:solidFill>
                  <a:schemeClr val="dk1"/>
                </a:solidFill>
                <a:latin typeface="Courier New"/>
                <a:ea typeface="Courier New"/>
                <a:cs typeface="Courier New"/>
                <a:sym typeface="Courier New"/>
              </a:rPr>
              <a:t>setDeptName</a:t>
            </a:r>
            <a:r>
              <a:rPr lang="en-US" sz="2200" b="0" i="0" u="none">
                <a:solidFill>
                  <a:schemeClr val="dk1"/>
                </a:solidFill>
                <a:latin typeface="Arial"/>
                <a:ea typeface="Arial"/>
                <a:cs typeface="Arial"/>
                <a:sym typeface="Arial"/>
              </a:rPr>
              <a:t> method would not compile.</a:t>
            </a:r>
            <a:endParaRPr/>
          </a:p>
        </p:txBody>
      </p:sp>
      <p:sp>
        <p:nvSpPr>
          <p:cNvPr id="924" name="Google Shape;924;p9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PLAYLIST_ID" val="-1"/>
  <p:tag name="AUDIO_IMPORT" val="C:\eStudy\audio\How Can I Learn More.mp3"/>
  <p:tag name="AUDIO_ID" val="303"/>
  <p:tag name="ELAPSEDTIME" val="52.815"/>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66081</Words>
  <Application>Microsoft Office PowerPoint</Application>
  <PresentationFormat>On-screen Show (4:3)</PresentationFormat>
  <Paragraphs>8457</Paragraphs>
  <Slides>555</Slides>
  <Notes>555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555</vt:i4>
      </vt:variant>
    </vt:vector>
  </HeadingPairs>
  <TitlesOfParts>
    <vt:vector size="564" baseType="lpstr">
      <vt:lpstr>Courier New</vt:lpstr>
      <vt:lpstr>Verdana</vt:lpstr>
      <vt:lpstr>Noto Sans Symbols</vt:lpstr>
      <vt:lpstr>Calibri</vt:lpstr>
      <vt:lpstr>ＭＳ Ｐゴシック</vt:lpstr>
      <vt:lpstr>Times New Roman</vt:lpstr>
      <vt:lpstr>Arial</vt:lpstr>
      <vt:lpstr>Shadows Into Light</vt:lpstr>
      <vt:lpstr>Simple Light</vt:lpstr>
      <vt:lpstr>Java Programming</vt:lpstr>
      <vt:lpstr>Introduction</vt:lpstr>
      <vt:lpstr>Course Goals</vt:lpstr>
      <vt:lpstr>Course Objectives</vt:lpstr>
      <vt:lpstr>Course Objectives</vt:lpstr>
      <vt:lpstr>Course Environment</vt:lpstr>
      <vt:lpstr>Java Programs Are Platform-Independent</vt:lpstr>
      <vt:lpstr>Java Technology Product Groups</vt:lpstr>
      <vt:lpstr>Java SE Platform Versions</vt:lpstr>
      <vt:lpstr>Downloading and Installing the JDK</vt:lpstr>
      <vt:lpstr>Java in Server Environments</vt:lpstr>
      <vt:lpstr>The Internet of Things</vt:lpstr>
      <vt:lpstr>The Java Community</vt:lpstr>
      <vt:lpstr>The Java Community Process (JCP)</vt:lpstr>
      <vt:lpstr>OpenJDK</vt:lpstr>
      <vt:lpstr>Oracle Java SE Support</vt:lpstr>
      <vt:lpstr>Summary</vt:lpstr>
      <vt:lpstr>Java Syntax and Class Review</vt:lpstr>
      <vt:lpstr>Objectives</vt:lpstr>
      <vt:lpstr>Java Language Review</vt:lpstr>
      <vt:lpstr>Java Class Structure</vt:lpstr>
      <vt:lpstr>A Simple Class</vt:lpstr>
      <vt:lpstr>Java Naming Conventions</vt:lpstr>
      <vt:lpstr>How to Compile and Run</vt:lpstr>
      <vt:lpstr>How to Compile and Run: Example</vt:lpstr>
      <vt:lpstr>Code Blocks</vt:lpstr>
      <vt:lpstr>Primitive Data Types</vt:lpstr>
      <vt:lpstr>Numeric Literals</vt:lpstr>
      <vt:lpstr>Operators</vt:lpstr>
      <vt:lpstr>Logical Operators</vt:lpstr>
      <vt:lpstr>if else Statement </vt:lpstr>
      <vt:lpstr>switch Statement</vt:lpstr>
      <vt:lpstr>while Loop</vt:lpstr>
      <vt:lpstr>do-while Loop</vt:lpstr>
      <vt:lpstr>for Loop</vt:lpstr>
      <vt:lpstr>Arrays and for-each Loop</vt:lpstr>
      <vt:lpstr>Strings</vt:lpstr>
      <vt:lpstr>String Operations: StringBuilder</vt:lpstr>
      <vt:lpstr>A Simple Java Class: Employee</vt:lpstr>
      <vt:lpstr>Methods</vt:lpstr>
      <vt:lpstr>Creating an Instance of a Class</vt:lpstr>
      <vt:lpstr>Constructors</vt:lpstr>
      <vt:lpstr>package Statement</vt:lpstr>
      <vt:lpstr>import Statements</vt:lpstr>
      <vt:lpstr>import Statements</vt:lpstr>
      <vt:lpstr>Java Is Pass-By-Value</vt:lpstr>
      <vt:lpstr>Pass-By-Value for Object References</vt:lpstr>
      <vt:lpstr>Objects Passed as Parameters</vt:lpstr>
      <vt:lpstr>Garbage Collection</vt:lpstr>
      <vt:lpstr>Summary</vt:lpstr>
      <vt:lpstr>Lab 2-1 Overview: Creating Java Classes </vt:lpstr>
      <vt:lpstr>Quiz</vt:lpstr>
      <vt:lpstr>Quiz</vt:lpstr>
      <vt:lpstr>Quiz</vt:lpstr>
      <vt:lpstr>Encapsulation and Subclassing</vt:lpstr>
      <vt:lpstr>Objectives</vt:lpstr>
      <vt:lpstr>Encapsulation</vt:lpstr>
      <vt:lpstr>Encapsulation: Example</vt:lpstr>
      <vt:lpstr>Encapsulation: Public and Private Access Modifiers</vt:lpstr>
      <vt:lpstr>Encapsulation: Private Data, Public Methods</vt:lpstr>
      <vt:lpstr>Employee Class Refined</vt:lpstr>
      <vt:lpstr>Make Classes as Immutable as Possible</vt:lpstr>
      <vt:lpstr>Method Naming: Best Practices</vt:lpstr>
      <vt:lpstr>Encapsulation: Benefits</vt:lpstr>
      <vt:lpstr>Creating Subclasses</vt:lpstr>
      <vt:lpstr>Subclassing</vt:lpstr>
      <vt:lpstr>Manager Subclass</vt:lpstr>
      <vt:lpstr>Constructors in Subclasses</vt:lpstr>
      <vt:lpstr>Using super</vt:lpstr>
      <vt:lpstr>Constructing a Manager Object</vt:lpstr>
      <vt:lpstr>Overloading Methods </vt:lpstr>
      <vt:lpstr>Overloaded Constructors</vt:lpstr>
      <vt:lpstr>Overloaded Constructors: Example</vt:lpstr>
      <vt:lpstr>Single Inheritance</vt:lpstr>
      <vt:lpstr>Summary</vt:lpstr>
      <vt:lpstr>Lab 3-1 Overview:  Creating Subclasses  </vt:lpstr>
      <vt:lpstr>Quiz</vt:lpstr>
      <vt:lpstr>Quiz</vt:lpstr>
      <vt:lpstr>Overriding Methods, Polymorphism, and Static Classes</vt:lpstr>
      <vt:lpstr>Objectives</vt:lpstr>
      <vt:lpstr>Using Access Control</vt:lpstr>
      <vt:lpstr>Protected Access Control: Example</vt:lpstr>
      <vt:lpstr>Access Control: Good Practice</vt:lpstr>
      <vt:lpstr>Overriding Methods</vt:lpstr>
      <vt:lpstr>Overriding Methods</vt:lpstr>
      <vt:lpstr>Invoking an Overridden Method</vt:lpstr>
      <vt:lpstr>Virtual Method Invocation</vt:lpstr>
      <vt:lpstr>Accessibility of Overriding Methods</vt:lpstr>
      <vt:lpstr>Applying Polymorphism</vt:lpstr>
      <vt:lpstr>Applying Polymorphism</vt:lpstr>
      <vt:lpstr>Using the instanceof Keyword</vt:lpstr>
      <vt:lpstr>Overriding Object methods</vt:lpstr>
      <vt:lpstr>Object toString Method</vt:lpstr>
      <vt:lpstr>Object equals Method</vt:lpstr>
      <vt:lpstr>Overriding equals in Employee</vt:lpstr>
      <vt:lpstr>Overriding Object hashCode</vt:lpstr>
      <vt:lpstr>Methods Using Variable Arguments</vt:lpstr>
      <vt:lpstr>Methods Using Variable Arguments</vt:lpstr>
      <vt:lpstr>Casting Object References</vt:lpstr>
      <vt:lpstr>Upward Casting Rules</vt:lpstr>
      <vt:lpstr>Downward Casting Rules</vt:lpstr>
      <vt:lpstr>static Keyword</vt:lpstr>
      <vt:lpstr>Static Methods</vt:lpstr>
      <vt:lpstr>Using Static Variables and Methods: Example</vt:lpstr>
      <vt:lpstr>Implementing Static Methods</vt:lpstr>
      <vt:lpstr>Calling Static Methods</vt:lpstr>
      <vt:lpstr>Static Variables</vt:lpstr>
      <vt:lpstr>Defining Static Variables</vt:lpstr>
      <vt:lpstr>Using Static Variables</vt:lpstr>
      <vt:lpstr>Static Initializers</vt:lpstr>
      <vt:lpstr>Static Imports</vt:lpstr>
      <vt:lpstr>Design Patterns</vt:lpstr>
      <vt:lpstr>Singleton Pattern</vt:lpstr>
      <vt:lpstr>Singleton: Example</vt:lpstr>
      <vt:lpstr>Immutable Classes</vt:lpstr>
      <vt:lpstr>Example: Creating Immutable class in Java</vt:lpstr>
      <vt:lpstr>Summary</vt:lpstr>
      <vt:lpstr>Lab 4-1 Overview:  Overriding Methods and Applying Polymorphism</vt:lpstr>
      <vt:lpstr>Lab 4-2 Overview:  Overriding Methods and Applying Polymorphism</vt:lpstr>
      <vt:lpstr>Lab 4-3 Overview:  Applying the Singleton Design Pattern  </vt:lpstr>
      <vt:lpstr>Quiz</vt:lpstr>
      <vt:lpstr>Quiz</vt:lpstr>
      <vt:lpstr>Quiz</vt:lpstr>
      <vt:lpstr>Abstract  and Nested Classes</vt:lpstr>
      <vt:lpstr>Objectives</vt:lpstr>
      <vt:lpstr>Modeling Business Problems with Classes</vt:lpstr>
      <vt:lpstr>Enabling Generalization</vt:lpstr>
      <vt:lpstr>Identifying the Need for Abstract Classes</vt:lpstr>
      <vt:lpstr>Defining Abstract Classes</vt:lpstr>
      <vt:lpstr>Defining Abstract Methods</vt:lpstr>
      <vt:lpstr> Validating Abstract Classes</vt:lpstr>
      <vt:lpstr>Final Methods</vt:lpstr>
      <vt:lpstr>Final Classes</vt:lpstr>
      <vt:lpstr>Final Variables</vt:lpstr>
      <vt:lpstr>Declaring Final Variables</vt:lpstr>
      <vt:lpstr>Nested Classes</vt:lpstr>
      <vt:lpstr>Example: Member Class</vt:lpstr>
      <vt:lpstr>Enumerations</vt:lpstr>
      <vt:lpstr>Enum Usage</vt:lpstr>
      <vt:lpstr>Complex Enums</vt:lpstr>
      <vt:lpstr>Complex Enums</vt:lpstr>
      <vt:lpstr>Summary</vt:lpstr>
      <vt:lpstr>Lab 5-1 Overview:  Applying the Abstract Keyword  </vt:lpstr>
      <vt:lpstr>Lab 5-2 Overview:  Using Inner Class As a Helper Class  </vt:lpstr>
      <vt:lpstr>Lab 5-3 Overview:  Using Java Enumerations</vt:lpstr>
      <vt:lpstr>Quiz</vt:lpstr>
      <vt:lpstr>Quiz</vt:lpstr>
      <vt:lpstr>Quiz</vt:lpstr>
      <vt:lpstr>Interfaces and Lambda Expressions</vt:lpstr>
      <vt:lpstr>Objectives</vt:lpstr>
      <vt:lpstr>Java Interfaces</vt:lpstr>
      <vt:lpstr>A Problem Solved by Interfaces</vt:lpstr>
      <vt:lpstr>CrushedRock Class</vt:lpstr>
      <vt:lpstr>The SalesCalcs Interface</vt:lpstr>
      <vt:lpstr>Adding an Interface</vt:lpstr>
      <vt:lpstr>Interface References</vt:lpstr>
      <vt:lpstr>Interface Reference Usefulness</vt:lpstr>
      <vt:lpstr>Interface Code Flexibility</vt:lpstr>
      <vt:lpstr>default Methods in Interfaces</vt:lpstr>
      <vt:lpstr>default Method: Example</vt:lpstr>
      <vt:lpstr>static Methods in Interfaces</vt:lpstr>
      <vt:lpstr>Constant Fields</vt:lpstr>
      <vt:lpstr>Extending Interfaces</vt:lpstr>
      <vt:lpstr>Implementing and Extending</vt:lpstr>
      <vt:lpstr>Anonymous Inner Classes</vt:lpstr>
      <vt:lpstr>Anonymous Inner Class: Example</vt:lpstr>
      <vt:lpstr>String Analysis Regular Class</vt:lpstr>
      <vt:lpstr>String Analysis Regular Test Class</vt:lpstr>
      <vt:lpstr>String Analysis Interface: Example</vt:lpstr>
      <vt:lpstr>String Analyzer Interface Test Class</vt:lpstr>
      <vt:lpstr>Encapsulate the for Loop</vt:lpstr>
      <vt:lpstr>String Analysis Test Class with Helper Method</vt:lpstr>
      <vt:lpstr>String Analysis Anonymous Inner Class</vt:lpstr>
      <vt:lpstr>String Analysis Lambda Expression</vt:lpstr>
      <vt:lpstr>Lambda Expression Defined</vt:lpstr>
      <vt:lpstr>What Is a Lambda Expression?</vt:lpstr>
      <vt:lpstr>What Is a Lambda Expression?</vt:lpstr>
      <vt:lpstr>What Is a Lambda Expression?</vt:lpstr>
      <vt:lpstr>Lambda Expression Shorthand</vt:lpstr>
      <vt:lpstr>Lambda Expressions as Variables</vt:lpstr>
      <vt:lpstr>Summary</vt:lpstr>
      <vt:lpstr>Lab 6-1: Implementing an Interface</vt:lpstr>
      <vt:lpstr>Lab 6-2: Using Java Interfaces</vt:lpstr>
      <vt:lpstr>Lab 6-3: Creating Lambda Expression</vt:lpstr>
      <vt:lpstr>Quiz</vt:lpstr>
      <vt:lpstr>Quiz</vt:lpstr>
      <vt:lpstr>Quiz</vt:lpstr>
      <vt:lpstr>Generics and Collections</vt:lpstr>
      <vt:lpstr>Objectives</vt:lpstr>
      <vt:lpstr>Topics</vt:lpstr>
      <vt:lpstr>Generics</vt:lpstr>
      <vt:lpstr>Simple Cache Class Without Generics</vt:lpstr>
      <vt:lpstr>Generic Cache Class</vt:lpstr>
      <vt:lpstr>Generics in Action</vt:lpstr>
      <vt:lpstr>Generics with Type Inference Diamond</vt:lpstr>
      <vt:lpstr>Collections</vt:lpstr>
      <vt:lpstr>Collection Types</vt:lpstr>
      <vt:lpstr>Collection Interfaces and Implementation</vt:lpstr>
      <vt:lpstr>List Interface</vt:lpstr>
      <vt:lpstr>ArrayList</vt:lpstr>
      <vt:lpstr>Autoboxing and Unboxing</vt:lpstr>
      <vt:lpstr> ArrayList Without Generics</vt:lpstr>
      <vt:lpstr>Generic ArrayList</vt:lpstr>
      <vt:lpstr>Generic ArrayList: Iteration and Boxing</vt:lpstr>
      <vt:lpstr>Set Interface</vt:lpstr>
      <vt:lpstr>TreeSet: Implementation of Set</vt:lpstr>
      <vt:lpstr>Map Interface</vt:lpstr>
      <vt:lpstr>Map Types</vt:lpstr>
      <vt:lpstr>TreeMap: Implementation of Map</vt:lpstr>
      <vt:lpstr>Deque Interface</vt:lpstr>
      <vt:lpstr>Stack with Deque: Example</vt:lpstr>
      <vt:lpstr>Ordering Collections</vt:lpstr>
      <vt:lpstr>Comparable: Example</vt:lpstr>
      <vt:lpstr>Comparable Test: Example</vt:lpstr>
      <vt:lpstr>Comparator Interface</vt:lpstr>
      <vt:lpstr>Comparator: Example</vt:lpstr>
      <vt:lpstr>Comparator Test: Example</vt:lpstr>
      <vt:lpstr>Summary</vt:lpstr>
      <vt:lpstr>Lab 7-1 Overview: Counting Part Numbers  by Using a HashMap</vt:lpstr>
      <vt:lpstr>Lab 7-2 Overview: Implementing Stack by  Using a Deque Object</vt:lpstr>
      <vt:lpstr>Quiz</vt:lpstr>
      <vt:lpstr>Quiz</vt:lpstr>
      <vt:lpstr>Collections, Streams, and Filters</vt:lpstr>
      <vt:lpstr>Objectives</vt:lpstr>
      <vt:lpstr>Collections, Streams, and Filters</vt:lpstr>
      <vt:lpstr>The Person Class</vt:lpstr>
      <vt:lpstr>Person Properties</vt:lpstr>
      <vt:lpstr>Builder Pattern</vt:lpstr>
      <vt:lpstr>Collection Iteration and Lambdas</vt:lpstr>
      <vt:lpstr>RoboCallTest07: Stream and Filter</vt:lpstr>
      <vt:lpstr>RobocallTest08:  Stream and Filter Again</vt:lpstr>
      <vt:lpstr>SalesTxn Class</vt:lpstr>
      <vt:lpstr>Java Streams</vt:lpstr>
      <vt:lpstr>The Filter Method</vt:lpstr>
      <vt:lpstr>Method References</vt:lpstr>
      <vt:lpstr>Method Chaining</vt:lpstr>
      <vt:lpstr>Method Chaining</vt:lpstr>
      <vt:lpstr>Pipeline Defined</vt:lpstr>
      <vt:lpstr>Summary</vt:lpstr>
      <vt:lpstr>Lab Overview</vt:lpstr>
      <vt:lpstr>Lambda Built-in Functional Interfaces</vt:lpstr>
      <vt:lpstr>Objectives</vt:lpstr>
      <vt:lpstr>Built-in Functional Interfaces</vt:lpstr>
      <vt:lpstr>The java.util.function Package</vt:lpstr>
      <vt:lpstr>Example Assumptions</vt:lpstr>
      <vt:lpstr>Predicate</vt:lpstr>
      <vt:lpstr>Predicate: Example</vt:lpstr>
      <vt:lpstr>Consumer</vt:lpstr>
      <vt:lpstr>Consumer: Example</vt:lpstr>
      <vt:lpstr>Function</vt:lpstr>
      <vt:lpstr>Function: Example</vt:lpstr>
      <vt:lpstr>Supplier</vt:lpstr>
      <vt:lpstr>Supplier: Example</vt:lpstr>
      <vt:lpstr>Primitive Interface</vt:lpstr>
      <vt:lpstr>Return a Primitive Type</vt:lpstr>
      <vt:lpstr>Return a Primitive Type: Example</vt:lpstr>
      <vt:lpstr>Process a Primitive Type</vt:lpstr>
      <vt:lpstr>Process Primitive Type: Example</vt:lpstr>
      <vt:lpstr>Binary Types</vt:lpstr>
      <vt:lpstr>Binary Type: Example</vt:lpstr>
      <vt:lpstr>Unary Operator</vt:lpstr>
      <vt:lpstr>UnaryOperator: Example</vt:lpstr>
      <vt:lpstr>Wildcard Generics Review</vt:lpstr>
      <vt:lpstr>Summary</vt:lpstr>
      <vt:lpstr>Lab Overview</vt:lpstr>
      <vt:lpstr>Lambda Operations</vt:lpstr>
      <vt:lpstr>Objectives</vt:lpstr>
      <vt:lpstr>Streams API</vt:lpstr>
      <vt:lpstr>Types of Operations</vt:lpstr>
      <vt:lpstr>Extracting Data with Map</vt:lpstr>
      <vt:lpstr>Taking a Peek</vt:lpstr>
      <vt:lpstr>Search Methods: Overview</vt:lpstr>
      <vt:lpstr>Search Methods</vt:lpstr>
      <vt:lpstr>Optional Class</vt:lpstr>
      <vt:lpstr>Lazy Operations</vt:lpstr>
      <vt:lpstr>Stream Data Methods</vt:lpstr>
      <vt:lpstr>Performing Calculations</vt:lpstr>
      <vt:lpstr>Sorting</vt:lpstr>
      <vt:lpstr>Comparator Updates</vt:lpstr>
      <vt:lpstr>Saving Data from a Stream</vt:lpstr>
      <vt:lpstr>Collectors Class</vt:lpstr>
      <vt:lpstr>Quick Streams with Stream.of</vt:lpstr>
      <vt:lpstr>Flatten Data with flatMap</vt:lpstr>
      <vt:lpstr>Summary</vt:lpstr>
      <vt:lpstr>Lab Overview</vt:lpstr>
      <vt:lpstr>Exceptions and Assertions</vt:lpstr>
      <vt:lpstr>Objectives</vt:lpstr>
      <vt:lpstr>Error Handling</vt:lpstr>
      <vt:lpstr>Exception Handling in Java</vt:lpstr>
      <vt:lpstr>try-catch Statement</vt:lpstr>
      <vt:lpstr>Exception Objects</vt:lpstr>
      <vt:lpstr>Exception Categories</vt:lpstr>
      <vt:lpstr>Handling Exceptions</vt:lpstr>
      <vt:lpstr>finally Clause</vt:lpstr>
      <vt:lpstr>try-with-resources Statement</vt:lpstr>
      <vt:lpstr>Catching Multiple Exceptions</vt:lpstr>
      <vt:lpstr>Declaring Exceptions</vt:lpstr>
      <vt:lpstr>Handling Declared Exceptions</vt:lpstr>
      <vt:lpstr>Throwing Exceptions</vt:lpstr>
      <vt:lpstr>Custom Exceptions</vt:lpstr>
      <vt:lpstr>Assertions</vt:lpstr>
      <vt:lpstr>Assertion Syntax</vt:lpstr>
      <vt:lpstr>Internal Invariants</vt:lpstr>
      <vt:lpstr>Control Flow Invariants</vt:lpstr>
      <vt:lpstr>Class Invariants</vt:lpstr>
      <vt:lpstr>Controlling Runtime Evaluation of Assertions</vt:lpstr>
      <vt:lpstr>Summary</vt:lpstr>
      <vt:lpstr>Lab 11-1 Overview: Catching Exceptions</vt:lpstr>
      <vt:lpstr>Lab 11-2 Overview: Extending Exception and Using throw and throws </vt:lpstr>
      <vt:lpstr>Quiz</vt:lpstr>
      <vt:lpstr>Quiz</vt:lpstr>
      <vt:lpstr>Quiz</vt:lpstr>
      <vt:lpstr>Quiz</vt:lpstr>
      <vt:lpstr>Java Date/Time API </vt:lpstr>
      <vt:lpstr>Objectives</vt:lpstr>
      <vt:lpstr>Why Is Date and Time Important?</vt:lpstr>
      <vt:lpstr>Previous Java Date and Time</vt:lpstr>
      <vt:lpstr>Java Date and Time API: Goals</vt:lpstr>
      <vt:lpstr>Working with Local Date and Time</vt:lpstr>
      <vt:lpstr>Working with LocalDate </vt:lpstr>
      <vt:lpstr>LocalDate: Example</vt:lpstr>
      <vt:lpstr>Working with LocalTime</vt:lpstr>
      <vt:lpstr>LocalTime: Example</vt:lpstr>
      <vt:lpstr>Working with LocalDateTime</vt:lpstr>
      <vt:lpstr>LocalTimeDate: Example</vt:lpstr>
      <vt:lpstr>Working with Time Zones</vt:lpstr>
      <vt:lpstr>Daylight Savings Time Rules</vt:lpstr>
      <vt:lpstr>Modeling Time Zones</vt:lpstr>
      <vt:lpstr>Creating ZonedDateTime Objects</vt:lpstr>
      <vt:lpstr>Working with ZonedDateTime Gaps/Overlaps</vt:lpstr>
      <vt:lpstr>ZoneRules</vt:lpstr>
      <vt:lpstr>Working Across Time Zones</vt:lpstr>
      <vt:lpstr>Date and Time Methods</vt:lpstr>
      <vt:lpstr>Date and Time Amounts</vt:lpstr>
      <vt:lpstr>Period</vt:lpstr>
      <vt:lpstr>Duration</vt:lpstr>
      <vt:lpstr>Calculating Between Days</vt:lpstr>
      <vt:lpstr>Making Dates Pretty</vt:lpstr>
      <vt:lpstr>Using Fluent Notation</vt:lpstr>
      <vt:lpstr>Summary</vt:lpstr>
      <vt:lpstr>Practices</vt:lpstr>
      <vt:lpstr>Java I/O Fundamentals</vt:lpstr>
      <vt:lpstr>Objectives</vt:lpstr>
      <vt:lpstr>Java I/O Basics</vt:lpstr>
      <vt:lpstr>I/O Streams</vt:lpstr>
      <vt:lpstr>I/O Application</vt:lpstr>
      <vt:lpstr>Data Within Streams </vt:lpstr>
      <vt:lpstr>Byte Stream InputStream Methods </vt:lpstr>
      <vt:lpstr>Byte Stream OutputStream Methods </vt:lpstr>
      <vt:lpstr>Byte Stream: Example </vt:lpstr>
      <vt:lpstr>Character Stream Reader Methods </vt:lpstr>
      <vt:lpstr>Character Stream Writer Methods </vt:lpstr>
      <vt:lpstr>Character Stream: Example</vt:lpstr>
      <vt:lpstr>I/O Stream Chaining </vt:lpstr>
      <vt:lpstr>Chained Streams: Example </vt:lpstr>
      <vt:lpstr>Console I/O </vt:lpstr>
      <vt:lpstr>Writing to Standard Output </vt:lpstr>
      <vt:lpstr>Reading from Standard Input </vt:lpstr>
      <vt:lpstr>Channel I/O</vt:lpstr>
      <vt:lpstr>Persistence</vt:lpstr>
      <vt:lpstr>Serialization and Object Graphs</vt:lpstr>
      <vt:lpstr>Transient Fields and Objects </vt:lpstr>
      <vt:lpstr>Transient: Example</vt:lpstr>
      <vt:lpstr>Serial Version UID</vt:lpstr>
      <vt:lpstr>Serialization: Example</vt:lpstr>
      <vt:lpstr>Writing and Reading an Object Stream</vt:lpstr>
      <vt:lpstr>Serialization Methods</vt:lpstr>
      <vt:lpstr>readObject: Example</vt:lpstr>
      <vt:lpstr>Summary</vt:lpstr>
      <vt:lpstr>Lab 13-1 Overview: Writing a Simple  Console I/O Application     </vt:lpstr>
      <vt:lpstr>Lab 13-2 Overview: Serializing and Deserializing a ShoppingCart</vt:lpstr>
      <vt:lpstr>Quiz</vt:lpstr>
      <vt:lpstr>Quiz</vt:lpstr>
      <vt:lpstr>Quiz</vt:lpstr>
      <vt:lpstr>Java File I/O (NIO.2)</vt:lpstr>
      <vt:lpstr>Objectives</vt:lpstr>
      <vt:lpstr> New File I/O API (NIO.2)</vt:lpstr>
      <vt:lpstr>Limitations of java.io.File</vt:lpstr>
      <vt:lpstr>File Systems, Paths, Files</vt:lpstr>
      <vt:lpstr>Relative Path Versus Absolute Path</vt:lpstr>
      <vt:lpstr>Java NIO.2 Concepts</vt:lpstr>
      <vt:lpstr>Path Interface</vt:lpstr>
      <vt:lpstr>Path Interface Features</vt:lpstr>
      <vt:lpstr>Path: Example</vt:lpstr>
      <vt:lpstr>Removing Redundancies from a Path</vt:lpstr>
      <vt:lpstr>Creating a Subpath</vt:lpstr>
      <vt:lpstr>Joining Two Paths</vt:lpstr>
      <vt:lpstr>Symbolic Links</vt:lpstr>
      <vt:lpstr>Working with Links</vt:lpstr>
      <vt:lpstr>File Operations</vt:lpstr>
      <vt:lpstr>Checking a File or Directory</vt:lpstr>
      <vt:lpstr>Checking a File or Directory</vt:lpstr>
      <vt:lpstr>Creating Files and Directories</vt:lpstr>
      <vt:lpstr>Deleting a File or Directory</vt:lpstr>
      <vt:lpstr>Copying a File or Directory</vt:lpstr>
      <vt:lpstr>Moving a File or Directory</vt:lpstr>
      <vt:lpstr>List the Contents of a Directory</vt:lpstr>
      <vt:lpstr>Walk the Directory Structure</vt:lpstr>
      <vt:lpstr>BufferedReader File Stream</vt:lpstr>
      <vt:lpstr>NIO File Stream</vt:lpstr>
      <vt:lpstr>Read File into ArrayList</vt:lpstr>
      <vt:lpstr>Managing Metadata</vt:lpstr>
      <vt:lpstr>Symbolic Links</vt:lpstr>
      <vt:lpstr>Summary</vt:lpstr>
      <vt:lpstr>Lab Overview </vt:lpstr>
      <vt:lpstr>Lab Overview </vt:lpstr>
      <vt:lpstr>Quiz</vt:lpstr>
      <vt:lpstr>Quiz</vt:lpstr>
      <vt:lpstr>Quiz</vt:lpstr>
      <vt:lpstr>Quiz</vt:lpstr>
      <vt:lpstr>Quiz</vt:lpstr>
      <vt:lpstr>Concurrency</vt:lpstr>
      <vt:lpstr>Objectives</vt:lpstr>
      <vt:lpstr>Task Scheduling</vt:lpstr>
      <vt:lpstr>Legacy Thread and Runnable</vt:lpstr>
      <vt:lpstr>Extending Thread</vt:lpstr>
      <vt:lpstr>Implementing Runnable</vt:lpstr>
      <vt:lpstr>The java.util.concurrent Package</vt:lpstr>
      <vt:lpstr>Recommended Threading Classes</vt:lpstr>
      <vt:lpstr>java.util.concurrent.ExecutorService</vt:lpstr>
      <vt:lpstr>Example ExecutorService</vt:lpstr>
      <vt:lpstr>Shutting Down an ExecutorService</vt:lpstr>
      <vt:lpstr>java.util.concurrent.Callable</vt:lpstr>
      <vt:lpstr>Example Callable Task</vt:lpstr>
      <vt:lpstr>java.util.concurrent.Future</vt:lpstr>
      <vt:lpstr>Example</vt:lpstr>
      <vt:lpstr>Threading Concerns</vt:lpstr>
      <vt:lpstr>Shared Data</vt:lpstr>
      <vt:lpstr>Problems with Shared Data</vt:lpstr>
      <vt:lpstr>Nonshared Data</vt:lpstr>
      <vt:lpstr>Atomic Operations</vt:lpstr>
      <vt:lpstr>Out-of-Order Execution</vt:lpstr>
      <vt:lpstr>The synchronized Keyword</vt:lpstr>
      <vt:lpstr>synchronized Methods</vt:lpstr>
      <vt:lpstr>synchronized Blocks</vt:lpstr>
      <vt:lpstr>Object Monitor Locking</vt:lpstr>
      <vt:lpstr>Threading Performance</vt:lpstr>
      <vt:lpstr>Performance Issue: Examples</vt:lpstr>
      <vt:lpstr>java.util.concurrent Classes and Packages</vt:lpstr>
      <vt:lpstr>The java.util.concurrent.atomic Package</vt:lpstr>
      <vt:lpstr>java.util.concurrent.CyclicBarrier</vt:lpstr>
      <vt:lpstr>java.util.concurrent.CyclicBarrier</vt:lpstr>
      <vt:lpstr>Thread-Safe Collections</vt:lpstr>
      <vt:lpstr>CopyOnWriteArrayList: Example</vt:lpstr>
      <vt:lpstr>Summary</vt:lpstr>
      <vt:lpstr>Lab 15-1 Overview:   Using the java.util.concurrent Package</vt:lpstr>
      <vt:lpstr>Quiz</vt:lpstr>
      <vt:lpstr>Quiz</vt:lpstr>
      <vt:lpstr>The Fork-Join Framework</vt:lpstr>
      <vt:lpstr>Objectives</vt:lpstr>
      <vt:lpstr>Parallelism</vt:lpstr>
      <vt:lpstr>Without Parallelism</vt:lpstr>
      <vt:lpstr>Naive Parallelism</vt:lpstr>
      <vt:lpstr>The Need for the Fork-Join Framework</vt:lpstr>
      <vt:lpstr>Work-Stealing</vt:lpstr>
      <vt:lpstr>A Single-Threaded Example</vt:lpstr>
      <vt:lpstr>java.util.concurrent.ForkJoinTask&lt;V&gt;</vt:lpstr>
      <vt:lpstr>RecursiveTask Example</vt:lpstr>
      <vt:lpstr>compute Structure</vt:lpstr>
      <vt:lpstr>compute Example (Below Threshold)</vt:lpstr>
      <vt:lpstr>compute Example (Above Threshold)</vt:lpstr>
      <vt:lpstr>ForkJoinPool Example</vt:lpstr>
      <vt:lpstr>Fork-Join Framework Recommendations</vt:lpstr>
      <vt:lpstr>Summary</vt:lpstr>
      <vt:lpstr>Lab 16-1 Overview:   Using the Fork-Join Framework</vt:lpstr>
      <vt:lpstr>Quiz</vt:lpstr>
      <vt:lpstr>Parallel Streams</vt:lpstr>
      <vt:lpstr>Objectives</vt:lpstr>
      <vt:lpstr>Streams Review</vt:lpstr>
      <vt:lpstr>Old Style Collection Processing</vt:lpstr>
      <vt:lpstr>New Style Collection Processing </vt:lpstr>
      <vt:lpstr>Stream Pipeline: Another Look</vt:lpstr>
      <vt:lpstr>Styles Compared</vt:lpstr>
      <vt:lpstr>Parallel Stream</vt:lpstr>
      <vt:lpstr>Using Parallel Streams: Collection</vt:lpstr>
      <vt:lpstr>Using Parallel Streams: From a Stream</vt:lpstr>
      <vt:lpstr>Pipelines Fine Print</vt:lpstr>
      <vt:lpstr>Embrace Statelessness</vt:lpstr>
      <vt:lpstr>Avoid Statefulness </vt:lpstr>
      <vt:lpstr>Streams Are Deterministic for Most Part</vt:lpstr>
      <vt:lpstr>Some Are Not Deterministic</vt:lpstr>
      <vt:lpstr>Reduction</vt:lpstr>
      <vt:lpstr>Reduction Fine Print</vt:lpstr>
      <vt:lpstr>Reduction: Example</vt:lpstr>
      <vt:lpstr>Reduction: Example</vt:lpstr>
      <vt:lpstr>Reduction: Example</vt:lpstr>
      <vt:lpstr>Reduction: Example</vt:lpstr>
      <vt:lpstr>Reduction: Example</vt:lpstr>
      <vt:lpstr>Reduction: Example</vt:lpstr>
      <vt:lpstr>A Look Under the Hood</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Illustrating Parallel Execution</vt:lpstr>
      <vt:lpstr>Performance</vt:lpstr>
      <vt:lpstr>A Simple Performance Model</vt:lpstr>
      <vt:lpstr>Summary</vt:lpstr>
      <vt:lpstr>Practice</vt:lpstr>
      <vt:lpstr>Building Database Applications with JDBC</vt:lpstr>
      <vt:lpstr>Objectives</vt:lpstr>
      <vt:lpstr>Using the JDBC API</vt:lpstr>
      <vt:lpstr>Using a Vendor’s Driver Class</vt:lpstr>
      <vt:lpstr>Key JDBC API Components</vt:lpstr>
      <vt:lpstr>Writing Queries and Getting Results</vt:lpstr>
      <vt:lpstr>Using a ResultSet Object</vt:lpstr>
      <vt:lpstr>CRUD Operations Using JDBC API: Retrieve</vt:lpstr>
      <vt:lpstr>CRUD Operations Using JDBC: Retrieve</vt:lpstr>
      <vt:lpstr>CRUD Operations Using JDBC API: Create</vt:lpstr>
      <vt:lpstr>CRUD Operations Using JDBC API: Update</vt:lpstr>
      <vt:lpstr>CRUD Operations Using JDBC API: Delete</vt:lpstr>
      <vt:lpstr>SQLException Class</vt:lpstr>
      <vt:lpstr>Closing JDBC Objects</vt:lpstr>
      <vt:lpstr>try-with-resources Construct</vt:lpstr>
      <vt:lpstr>Using PreparedStatement</vt:lpstr>
      <vt:lpstr>Using PreparedStatement: Setting Parameters</vt:lpstr>
      <vt:lpstr>Executing PreparedStatement</vt:lpstr>
      <vt:lpstr>PreparedStatement:Using a Loop to Set Values</vt:lpstr>
      <vt:lpstr>Using CallableStatement</vt:lpstr>
      <vt:lpstr>Summary</vt:lpstr>
      <vt:lpstr>Lab 18-1 Overview: Working with the  Derby Database and JDBC </vt:lpstr>
      <vt:lpstr>Quiz</vt:lpstr>
      <vt:lpstr>Quiz</vt:lpstr>
      <vt:lpstr>Localization</vt:lpstr>
      <vt:lpstr>Objectives</vt:lpstr>
      <vt:lpstr>Why Localize?</vt:lpstr>
      <vt:lpstr>A Sample Application</vt:lpstr>
      <vt:lpstr>Locale</vt:lpstr>
      <vt:lpstr>Properties</vt:lpstr>
      <vt:lpstr>Loading and Using a Properties File </vt:lpstr>
      <vt:lpstr>Loading Properties from the Command Line</vt:lpstr>
      <vt:lpstr>Resource Bundle</vt:lpstr>
      <vt:lpstr>Resource Bundle File</vt:lpstr>
      <vt:lpstr>Sample Resource Bundle Files</vt:lpstr>
      <vt:lpstr>Initializing the Sample Application</vt:lpstr>
      <vt:lpstr>Sample Application: Main Loop</vt:lpstr>
      <vt:lpstr>The printMenu Method</vt:lpstr>
      <vt:lpstr>Changing the Locale</vt:lpstr>
      <vt:lpstr>Sample Interface with French</vt:lpstr>
      <vt:lpstr>Format Date and Currency</vt:lpstr>
      <vt:lpstr>Displaying Currency</vt:lpstr>
      <vt:lpstr>Formatting Currency with NumberFormat</vt:lpstr>
      <vt:lpstr>Displaying Dates</vt:lpstr>
      <vt:lpstr>Displaying Dates with DateTimeFormatter</vt:lpstr>
      <vt:lpstr>Format Styles</vt:lpstr>
      <vt:lpstr>Summary</vt:lpstr>
      <vt:lpstr>Lab 19-1 Overview:  Creating a Localized Date Application</vt:lpstr>
      <vt:lpstr>Quiz</vt:lpstr>
      <vt:lpstr>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cp:lastModifiedBy>HP</cp:lastModifiedBy>
  <cp:revision>3</cp:revision>
  <dcterms:modified xsi:type="dcterms:W3CDTF">2021-05-15T11:13:49Z</dcterms:modified>
</cp:coreProperties>
</file>